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82" r:id="rId2"/>
    <p:sldId id="257" r:id="rId3"/>
    <p:sldId id="261" r:id="rId4"/>
    <p:sldId id="260" r:id="rId5"/>
    <p:sldId id="262" r:id="rId6"/>
    <p:sldId id="263" r:id="rId7"/>
    <p:sldId id="266" r:id="rId8"/>
    <p:sldId id="267" r:id="rId9"/>
    <p:sldId id="268" r:id="rId10"/>
    <p:sldId id="281" r:id="rId11"/>
    <p:sldId id="27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62603" autoAdjust="0"/>
  </p:normalViewPr>
  <p:slideViewPr>
    <p:cSldViewPr snapToGrid="0">
      <p:cViewPr varScale="1">
        <p:scale>
          <a:sx n="103" d="100"/>
          <a:sy n="103" d="100"/>
        </p:scale>
        <p:origin x="2704" y="60"/>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81FC36-8BD0-4345-8521-91916B3F18C8}" type="datetimeFigureOut">
              <a:rPr lang="en-US" smtClean="0"/>
              <a:pPr/>
              <a:t>3/11/2021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A2BE76-180D-41FD-8210-728A066B415E}" type="slidenum">
              <a:rPr lang="en-US" smtClean="0"/>
              <a:pPr/>
              <a:t>‹#›</a:t>
            </a:fld>
            <a:endParaRPr lang="en-US"/>
          </a:p>
        </p:txBody>
      </p:sp>
    </p:spTree>
    <p:extLst>
      <p:ext uri="{BB962C8B-B14F-4D97-AF65-F5344CB8AC3E}">
        <p14:creationId xmlns:p14="http://schemas.microsoft.com/office/powerpoint/2010/main" val="937373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Calibri" panose="020F0502020204030204" pitchFamily="34" charset="0"/>
                <a:cs typeface="Calibri" panose="020F0502020204030204" pitchFamily="34" charset="0"/>
              </a:rPr>
              <a:t>Photo Credit: Women’s Refugee Commission; Kenya.</a:t>
            </a:r>
          </a:p>
          <a:p>
            <a:endParaRPr lang="en-US" dirty="0"/>
          </a:p>
        </p:txBody>
      </p:sp>
      <p:sp>
        <p:nvSpPr>
          <p:cNvPr id="4" name="Slide Number Placeholder 3"/>
          <p:cNvSpPr>
            <a:spLocks noGrp="1"/>
          </p:cNvSpPr>
          <p:nvPr>
            <p:ph type="sldNum" sz="quarter" idx="5"/>
          </p:nvPr>
        </p:nvSpPr>
        <p:spPr/>
        <p:txBody>
          <a:bodyPr/>
          <a:lstStyle/>
          <a:p>
            <a:fld id="{1EA2BE76-180D-41FD-8210-728A066B415E}" type="slidenum">
              <a:rPr lang="en-US" smtClean="0"/>
              <a:pPr/>
              <a:t>1</a:t>
            </a:fld>
            <a:endParaRPr lang="en-US"/>
          </a:p>
        </p:txBody>
      </p:sp>
    </p:spTree>
    <p:extLst>
      <p:ext uri="{BB962C8B-B14F-4D97-AF65-F5344CB8AC3E}">
        <p14:creationId xmlns:p14="http://schemas.microsoft.com/office/powerpoint/2010/main" val="3171820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latin typeface="Calibri" panose="020F0502020204030204" pitchFamily="34" charset="0"/>
                <a:cs typeface="Calibri" panose="020F0502020204030204" pitchFamily="34" charset="0"/>
              </a:rPr>
              <a:t>Special considerations for specific populations who may be at increased risk of STIs, including HIV.</a:t>
            </a: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Men who have sex with men</a:t>
            </a:r>
            <a:r>
              <a:rPr lang="en-US" sz="1200" b="0" dirty="0">
                <a:latin typeface="Calibri" panose="020F0502020204030204" pitchFamily="34" charset="0"/>
                <a:cs typeface="Calibri" panose="020F0502020204030204" pitchFamily="34" charset="0"/>
              </a:rPr>
              <a:t>: </a:t>
            </a:r>
            <a:r>
              <a:rPr lang="en-US" sz="1200" b="0" i="0" kern="1200" dirty="0">
                <a:solidFill>
                  <a:schemeClr val="tx1"/>
                </a:solidFill>
                <a:effectLst/>
                <a:latin typeface="+mn-lt"/>
                <a:ea typeface="+mn-ea"/>
                <a:cs typeface="+mn-cs"/>
              </a:rPr>
              <a:t>Men who have sex with men (MSM) include all men who have same-sex relations, regardless of their self-identified sexual orientation (gay, bisexual, or heterosexual). Worldwide, MSM are estimated to be 24 times more likely to be infected with </a:t>
            </a:r>
            <a:r>
              <a:rPr lang="en-US" dirty="0"/>
              <a:t>HIV</a:t>
            </a:r>
            <a:r>
              <a:rPr lang="en-US" sz="1200" b="0" i="0" kern="1200" dirty="0">
                <a:solidFill>
                  <a:schemeClr val="tx1"/>
                </a:solidFill>
                <a:effectLst/>
                <a:latin typeface="+mn-lt"/>
                <a:ea typeface="+mn-ea"/>
                <a:cs typeface="+mn-cs"/>
              </a:rPr>
              <a:t> than the general population, with </a:t>
            </a:r>
            <a:r>
              <a:rPr lang="en-US" dirty="0"/>
              <a:t>HIV</a:t>
            </a:r>
            <a:r>
              <a:rPr lang="en-US" sz="1200" b="0" i="0" kern="1200" dirty="0">
                <a:solidFill>
                  <a:schemeClr val="tx1"/>
                </a:solidFill>
                <a:effectLst/>
                <a:latin typeface="+mn-lt"/>
                <a:ea typeface="+mn-ea"/>
                <a:cs typeface="+mn-cs"/>
              </a:rPr>
              <a:t> prevalence ranging from 14% to 18% across the Americas, Asia, and sub-Saharan Africa. Effective </a:t>
            </a:r>
            <a:r>
              <a:rPr lang="en-US" dirty="0"/>
              <a:t>HIV</a:t>
            </a:r>
            <a:r>
              <a:rPr lang="en-US" sz="1200" b="0" i="0" kern="1200" dirty="0">
                <a:solidFill>
                  <a:schemeClr val="tx1"/>
                </a:solidFill>
                <a:effectLst/>
                <a:latin typeface="+mn-lt"/>
                <a:ea typeface="+mn-ea"/>
                <a:cs typeface="+mn-cs"/>
              </a:rPr>
              <a:t> programming for </a:t>
            </a:r>
            <a:r>
              <a:rPr lang="en-US" sz="1200" b="0" i="0" kern="1200" dirty="0" err="1">
                <a:solidFill>
                  <a:schemeClr val="tx1"/>
                </a:solidFill>
                <a:effectLst/>
                <a:latin typeface="+mn-lt"/>
                <a:ea typeface="+mn-ea"/>
                <a:cs typeface="+mn-cs"/>
              </a:rPr>
              <a:t>MSM</a:t>
            </a:r>
            <a:r>
              <a:rPr lang="en-US" sz="1200" b="0" i="0" kern="1200" dirty="0">
                <a:solidFill>
                  <a:schemeClr val="tx1"/>
                </a:solidFill>
                <a:effectLst/>
                <a:latin typeface="+mn-lt"/>
                <a:ea typeface="+mn-ea"/>
                <a:cs typeface="+mn-cs"/>
              </a:rPr>
              <a:t> includes community empowerment, protection from violence, provision of condoms and lubricant, provision of comprehensive and integrated health care.</a:t>
            </a:r>
          </a:p>
          <a:p>
            <a:endParaRPr lang="en-US" sz="1200" b="0" i="0" kern="1200" dirty="0">
              <a:solidFill>
                <a:schemeClr val="tx1"/>
              </a:solidFill>
              <a:effectLst/>
              <a:latin typeface="+mn-lt"/>
              <a:ea typeface="+mn-ea"/>
              <a:cs typeface="+mn-cs"/>
            </a:endParaRPr>
          </a:p>
          <a:p>
            <a:r>
              <a:rPr lang="en-US" sz="1200" b="1" dirty="0">
                <a:latin typeface="Calibri" panose="020F0502020204030204" pitchFamily="34" charset="0"/>
                <a:cs typeface="Calibri" panose="020F0502020204030204" pitchFamily="34" charset="0"/>
              </a:rPr>
              <a:t>Persons who inject drugs</a:t>
            </a:r>
            <a:r>
              <a:rPr lang="en-US" sz="1200" dirty="0">
                <a:latin typeface="Calibri" panose="020F0502020204030204" pitchFamily="34" charset="0"/>
                <a:cs typeface="Calibri" panose="020F0502020204030204" pitchFamily="34" charset="0"/>
              </a:rPr>
              <a:t>: </a:t>
            </a:r>
            <a:r>
              <a:rPr lang="en-US" sz="1200" b="0" i="0" kern="1200" dirty="0">
                <a:solidFill>
                  <a:schemeClr val="tx1"/>
                </a:solidFill>
                <a:effectLst/>
                <a:latin typeface="+mn-lt"/>
                <a:ea typeface="+mn-ea"/>
                <a:cs typeface="+mn-cs"/>
              </a:rPr>
              <a:t>Rates of new </a:t>
            </a:r>
            <a:r>
              <a:rPr lang="en-US" dirty="0"/>
              <a:t>HIV</a:t>
            </a:r>
            <a:r>
              <a:rPr lang="en-US" sz="1200" b="0" i="0" kern="1200" dirty="0">
                <a:solidFill>
                  <a:schemeClr val="tx1"/>
                </a:solidFill>
                <a:effectLst/>
                <a:latin typeface="+mn-lt"/>
                <a:ea typeface="+mn-ea"/>
                <a:cs typeface="+mn-cs"/>
              </a:rPr>
              <a:t> infection have been found to be 24 times higher among people who inject drugs than the general population. </a:t>
            </a:r>
            <a:r>
              <a:rPr lang="en-US" dirty="0"/>
              <a:t>HIV</a:t>
            </a:r>
            <a:r>
              <a:rPr lang="en-US" sz="1200" b="0" i="0" kern="1200" dirty="0">
                <a:solidFill>
                  <a:schemeClr val="tx1"/>
                </a:solidFill>
                <a:effectLst/>
                <a:latin typeface="+mn-lt"/>
                <a:ea typeface="+mn-ea"/>
                <a:cs typeface="+mn-cs"/>
              </a:rPr>
              <a:t> services for people who inject drugs should therefore </a:t>
            </a:r>
            <a:r>
              <a:rPr lang="en-US" sz="1200" b="1" i="0" kern="1200" dirty="0">
                <a:solidFill>
                  <a:schemeClr val="tx1"/>
                </a:solidFill>
                <a:effectLst/>
                <a:latin typeface="+mn-lt"/>
                <a:ea typeface="+mn-ea"/>
                <a:cs typeface="+mn-cs"/>
              </a:rPr>
              <a:t>focus on a harm reduction approach</a:t>
            </a:r>
            <a:r>
              <a:rPr lang="en-US" sz="1200" b="0" i="0" kern="1200" dirty="0">
                <a:solidFill>
                  <a:schemeClr val="tx1"/>
                </a:solidFill>
                <a:effectLst/>
                <a:latin typeface="+mn-lt"/>
                <a:ea typeface="+mn-ea"/>
                <a:cs typeface="+mn-cs"/>
              </a:rPr>
              <a:t>. The comprehensive package for the prevention, treatment, and care of </a:t>
            </a:r>
            <a:r>
              <a:rPr lang="en-US" dirty="0"/>
              <a:t>HIV</a:t>
            </a:r>
            <a:r>
              <a:rPr lang="en-US" sz="1200" b="0" i="0" kern="1200" dirty="0">
                <a:solidFill>
                  <a:schemeClr val="tx1"/>
                </a:solidFill>
                <a:effectLst/>
                <a:latin typeface="+mn-lt"/>
                <a:ea typeface="+mn-ea"/>
                <a:cs typeface="+mn-cs"/>
              </a:rPr>
              <a:t> among people who inject drugs includes nine interventions: needle and syringe programs; opioid substitution therapy; HIV testing and counseling; antiretroviral therapy; prevention and treatment of STIs; condom promotion; targeted information, education, and communications; prevention, vaccination and treatment for viral hepatitis; and prevention, diagnosis, and treatment of tuberculosis.</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Persons who engage in sex work</a:t>
            </a:r>
            <a:r>
              <a:rPr lang="en-US" sz="1200" b="0" i="0" kern="1200" dirty="0">
                <a:solidFill>
                  <a:schemeClr val="tx1"/>
                </a:solidFill>
                <a:effectLst/>
                <a:latin typeface="+mn-lt"/>
                <a:ea typeface="+mn-ea"/>
                <a:cs typeface="+mn-cs"/>
              </a:rPr>
              <a:t>: Globally, people who engage in sex work experience 10 times higher prevalence of </a:t>
            </a:r>
            <a:r>
              <a:rPr lang="en-US" dirty="0"/>
              <a:t>HIV</a:t>
            </a:r>
            <a:r>
              <a:rPr lang="en-US" sz="1200" b="0" i="0" kern="1200" dirty="0">
                <a:solidFill>
                  <a:schemeClr val="tx1"/>
                </a:solidFill>
                <a:effectLst/>
                <a:latin typeface="+mn-lt"/>
                <a:ea typeface="+mn-ea"/>
                <a:cs typeface="+mn-cs"/>
              </a:rPr>
              <a:t> than the general population, with an average 12% rate of </a:t>
            </a:r>
            <a:r>
              <a:rPr lang="en-US" dirty="0"/>
              <a:t>HIV</a:t>
            </a:r>
            <a:r>
              <a:rPr lang="en-US" sz="1200" b="0" i="0" kern="1200" dirty="0">
                <a:solidFill>
                  <a:schemeClr val="tx1"/>
                </a:solidFill>
                <a:effectLst/>
                <a:latin typeface="+mn-lt"/>
                <a:ea typeface="+mn-ea"/>
                <a:cs typeface="+mn-cs"/>
              </a:rPr>
              <a:t> infection. Strategies to reduce HIV within the context of sex work include empowering communities; addressing violence; providing condoms and lubricant; ensuring voluntary clinical services; and protecting against discrimination.</a:t>
            </a:r>
            <a:endParaRPr lang="en-US" sz="1200" dirty="0">
              <a:latin typeface="Calibri" panose="020F0502020204030204" pitchFamily="34" charset="0"/>
              <a:cs typeface="Calibri" panose="020F0502020204030204" pitchFamily="34" charset="0"/>
            </a:endParaRPr>
          </a:p>
          <a:p>
            <a:endParaRPr lang="en-US" dirty="0"/>
          </a:p>
          <a:p>
            <a:r>
              <a:rPr lang="en-US" u="sng" dirty="0"/>
              <a:t>References</a:t>
            </a:r>
            <a:r>
              <a:rPr lang="en-US" dirty="0"/>
              <a:t>:</a:t>
            </a:r>
          </a:p>
          <a:p>
            <a:pPr marL="228600" indent="-228600">
              <a:buAutoNum type="arabicPeriod"/>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p>
          <a:p>
            <a:pPr marL="228600" indent="-228600">
              <a:buAutoNum type="arabicPeriod"/>
            </a:pPr>
            <a:r>
              <a:rPr lang="en-GB" altLang="en-US" sz="1200" dirty="0"/>
              <a:t>Inter-agency Working Group on Reproductive Health in Crises (2018). HIV Chapter. </a:t>
            </a:r>
            <a:r>
              <a:rPr lang="en-GB" altLang="en-US" sz="1200" i="1" dirty="0"/>
              <a:t>Inter-agency Field Manual on Reproductive Health in Humanitarian Settings</a:t>
            </a:r>
            <a:r>
              <a:rPr lang="en-GB" altLang="en-US" sz="1200" dirty="0"/>
              <a:t>.</a:t>
            </a:r>
            <a:r>
              <a:rPr lang="en-US" dirty="0"/>
              <a:t> https://iawgfieldmanual.com/manual/hiv#key-populations</a:t>
            </a:r>
            <a:r>
              <a:rPr lang="en-US" sz="1200" dirty="0"/>
              <a:t>.</a:t>
            </a:r>
          </a:p>
          <a:p>
            <a:endParaRPr lang="en-GB" altLang="en-US" sz="1200" dirty="0"/>
          </a:p>
        </p:txBody>
      </p:sp>
      <p:sp>
        <p:nvSpPr>
          <p:cNvPr id="4" name="Slide Number Placeholder 3"/>
          <p:cNvSpPr>
            <a:spLocks noGrp="1"/>
          </p:cNvSpPr>
          <p:nvPr>
            <p:ph type="sldNum" sz="quarter" idx="5"/>
          </p:nvPr>
        </p:nvSpPr>
        <p:spPr/>
        <p:txBody>
          <a:bodyPr/>
          <a:lstStyle/>
          <a:p>
            <a:fld id="{C5861AC1-7890-406B-82F3-AB9536AB9780}" type="slidenum">
              <a:rPr lang="en-US" smtClean="0"/>
              <a:t>10</a:t>
            </a:fld>
            <a:endParaRPr lang="en-US"/>
          </a:p>
        </p:txBody>
      </p:sp>
    </p:spTree>
    <p:extLst>
      <p:ext uri="{BB962C8B-B14F-4D97-AF65-F5344CB8AC3E}">
        <p14:creationId xmlns:p14="http://schemas.microsoft.com/office/powerpoint/2010/main" val="3556130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11</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z="1400" dirty="0"/>
              <a:t>Inter-agency Working Group on Reproductive Health in Crises (2018). MISP Chapter. </a:t>
            </a:r>
            <a:r>
              <a:rPr lang="en-GB" altLang="en-US" sz="1400" i="1" dirty="0"/>
              <a:t>Inter-agency Field Manual on Reproductive Health in Humanitarian Settings</a:t>
            </a:r>
            <a:r>
              <a:rPr lang="en-GB" altLang="en-US" sz="1400" dirty="0"/>
              <a:t>. </a:t>
            </a:r>
            <a:r>
              <a:rPr lang="en-US" sz="1400" dirty="0"/>
              <a:t>https://iawg.wpengine.com/wp-content/uploads/2019/07/IAFM-3-MISP.pdf.</a:t>
            </a:r>
            <a:endParaRPr lang="en-GB" altLang="en-US" sz="1300" dirty="0"/>
          </a:p>
        </p:txBody>
      </p:sp>
    </p:spTree>
    <p:extLst>
      <p:ext uri="{BB962C8B-B14F-4D97-AF65-F5344CB8AC3E}">
        <p14:creationId xmlns:p14="http://schemas.microsoft.com/office/powerpoint/2010/main" val="3839226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This presentation is based on facts available through WHO’s current fact sheets:</a:t>
            </a:r>
            <a:r>
              <a:rPr lang="en-US" altLang="en-US" baseline="30000" dirty="0"/>
              <a:t>1</a:t>
            </a:r>
            <a:r>
              <a:rPr lang="en-US" altLang="en-US" dirty="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More than 1 million sexually transmitted infections (STIs) are acquired every day worldwide.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Each year, there are an estimated 376 million new infections with 1 of 4 STIs: chlamydia, gonorrhea, syphilis, and trichomoniasis.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The majority of STIs have no symptoms or only mild symptoms that may not be recognized as an STI.</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988,000 pregnant women were infected with syphilis in 2016, resulting in over 350,000 adverse birth outcomes, including 200,000 stillbirths and newborn deaths.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1. WHO. Sexually transmitted infections. Updated 14 June 2019. </a:t>
            </a:r>
            <a:r>
              <a:rPr lang="en-US" dirty="0"/>
              <a:t>https://www.who.int/news-room/fact-sheets/detail/sexually-transmitted-infections-(stis)</a:t>
            </a:r>
            <a:r>
              <a:rPr lang="en-US" altLang="en-US"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Calibri" panose="020F0502020204030204" pitchFamily="34" charset="0"/>
                <a:cs typeface="Calibri" panose="020F0502020204030204" pitchFamily="34" charset="0"/>
              </a:rPr>
              <a:t>Photo Credit: Women’s Refugee Commission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4" name="Slide Number Placeholder 3"/>
          <p:cNvSpPr>
            <a:spLocks noGrp="1"/>
          </p:cNvSpPr>
          <p:nvPr>
            <p:ph type="sldNum" sz="quarter" idx="10"/>
          </p:nvPr>
        </p:nvSpPr>
        <p:spPr/>
        <p:txBody>
          <a:bodyPr/>
          <a:lstStyle/>
          <a:p>
            <a:fld id="{1EA2BE76-180D-41FD-8210-728A066B415E}" type="slidenum">
              <a:rPr lang="en-US" smtClean="0"/>
              <a:pPr/>
              <a:t>2</a:t>
            </a:fld>
            <a:endParaRPr lang="en-US"/>
          </a:p>
        </p:txBody>
      </p:sp>
    </p:spTree>
    <p:extLst>
      <p:ext uri="{BB962C8B-B14F-4D97-AF65-F5344CB8AC3E}">
        <p14:creationId xmlns:p14="http://schemas.microsoft.com/office/powerpoint/2010/main" val="2455839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t>What are sexually transmitted infections and how are they transmitted?</a:t>
            </a:r>
            <a:r>
              <a:rPr lang="en-US" altLang="en-US" baseline="30000" dirty="0"/>
              <a:t>1</a:t>
            </a:r>
          </a:p>
          <a:p>
            <a:pPr marL="171450" indent="-171450">
              <a:buFont typeface="Arial" panose="020B0604020202020204" pitchFamily="34" charset="0"/>
              <a:buChar char="•"/>
            </a:pPr>
            <a:r>
              <a:rPr lang="en-US" altLang="en-US" dirty="0"/>
              <a:t>STIs are caused by more than 30 different bacteria, viruses, and parasites, and are spread predominantly by sexual contact, including vaginal, anal, and oral sex. </a:t>
            </a:r>
          </a:p>
          <a:p>
            <a:pPr marL="171450" indent="-171450">
              <a:buFont typeface="Arial" panose="020B0604020202020204" pitchFamily="34" charset="0"/>
              <a:buChar char="•"/>
            </a:pPr>
            <a:r>
              <a:rPr lang="en-US" altLang="en-US" dirty="0"/>
              <a:t>Some STIs may be spread via skin-to-skin sexual contact. The organisms causing STIs can also be spread through non-sexual means, such as blood products and tissue transfer. Many STIs—including syphilis, hepatitis B, HIV, chlamydia, gonorrhea, herpes, and human papilloma virus (HPV)—can also be transmitted from mother to child during pregnancy and childbirth.</a:t>
            </a:r>
          </a:p>
          <a:p>
            <a:pPr marL="171450" indent="-171450">
              <a:buFont typeface="Arial" panose="020B0604020202020204" pitchFamily="34" charset="0"/>
              <a:buChar char="•"/>
            </a:pPr>
            <a:r>
              <a:rPr lang="en-US" altLang="en-US" dirty="0"/>
              <a:t>A person can have an STI without having obvious symptoms of disease. Therefore, the term “sexually transmitted infection” is a broader term than “sexually transmitted disease” (STD). </a:t>
            </a:r>
          </a:p>
          <a:p>
            <a:pPr marL="0" indent="0">
              <a:buFont typeface="Arial" panose="020B0604020202020204" pitchFamily="34" charset="0"/>
              <a:buNone/>
            </a:pPr>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1. WHO. Sexually transmitted infections. Updated 14 June 2019. </a:t>
            </a:r>
            <a:r>
              <a:rPr lang="en-US" dirty="0"/>
              <a:t>https://www.who.int/news-room/fact-sheets/detail/sexually-transmitted-infections-(stis)</a:t>
            </a:r>
            <a:r>
              <a:rPr lang="en-US" altLang="en-US" dirty="0"/>
              <a:t>. </a:t>
            </a:r>
          </a:p>
          <a:p>
            <a:pPr marL="0" indent="0">
              <a:buFont typeface="Arial" panose="020B0604020202020204" pitchFamily="34" charset="0"/>
              <a:buNone/>
            </a:pPr>
            <a:endParaRPr lang="en-US" altLang="en-US" dirty="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FE22C1E-D826-4C40-AC12-E7D7941DCAB6}" type="slidenum">
              <a:rPr lang="en-US" altLang="en-US"/>
              <a:pPr eaLnBrk="1" hangingPunct="1"/>
              <a:t>3</a:t>
            </a:fld>
            <a:endParaRPr lang="en-US" altLang="en-US"/>
          </a:p>
        </p:txBody>
      </p:sp>
    </p:spTree>
    <p:extLst>
      <p:ext uri="{BB962C8B-B14F-4D97-AF65-F5344CB8AC3E}">
        <p14:creationId xmlns:p14="http://schemas.microsoft.com/office/powerpoint/2010/main" val="2384476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t>Untreated STIs </a:t>
            </a:r>
            <a:r>
              <a:rPr lang="en-US" altLang="en-US" dirty="0"/>
              <a:t>can also have painful social consequences, suffered primarily by women in the developing world. For too many, social stigma and personal damage due to infertility and loss of pregnancy may result in divorce or commercial sex work. In addition to the impact of infertility, STIs can give rise to conflicts between couples, their families who become aware, and friends who are part of their support system. The number of incidents of violence and abusive behavior or retribution as a result of discovering an STI remains undocumented, but experience shows that an STI can bring emotional consequences, including depression and its medical and social effects.</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1. WHO. Sexually transmitted infections. Updated 14 June 2019. </a:t>
            </a:r>
            <a:r>
              <a:rPr lang="en-US" dirty="0"/>
              <a:t>https://www.who.int/news-room/fact-sheets/detail/sexually-transmitted-infections-(stis)</a:t>
            </a:r>
            <a:r>
              <a:rPr lang="en-US" altLang="en-US" dirty="0"/>
              <a:t>. </a:t>
            </a:r>
          </a:p>
          <a:p>
            <a:endParaRPr lang="en-US" altLang="en-US" dirty="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A4439B2-66C2-40C1-AD4F-A3A0163F91F8}" type="slidenum">
              <a:rPr lang="en-US" altLang="en-US"/>
              <a:pPr eaLnBrk="1" hangingPunct="1"/>
              <a:t>4</a:t>
            </a:fld>
            <a:endParaRPr lang="en-US" altLang="en-US"/>
          </a:p>
        </p:txBody>
      </p:sp>
    </p:spTree>
    <p:extLst>
      <p:ext uri="{BB962C8B-B14F-4D97-AF65-F5344CB8AC3E}">
        <p14:creationId xmlns:p14="http://schemas.microsoft.com/office/powerpoint/2010/main" val="3963296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Common symptoms of STIs include vaginal discharge, urethral discharge or burning in men, genital ulcers, and abdominal pain. However, people who have </a:t>
            </a:r>
            <a:r>
              <a:rPr lang="en-US" altLang="en-US" dirty="0" err="1"/>
              <a:t>STIs</a:t>
            </a:r>
            <a:r>
              <a:rPr lang="en-US" altLang="en-US" dirty="0"/>
              <a:t> may also not notice any symptoms (asymptomatic). </a:t>
            </a:r>
            <a:r>
              <a:rPr lang="en-US" sz="1200" b="0" i="0" kern="1200" dirty="0">
                <a:solidFill>
                  <a:schemeClr val="tx1"/>
                </a:solidFill>
                <a:effectLst/>
                <a:latin typeface="+mn-lt"/>
                <a:ea typeface="+mn-ea"/>
                <a:cs typeface="+mn-cs"/>
              </a:rPr>
              <a:t>The majority of STIs have no symptoms or only mild symptoms that may not be recognized as an STI.</a:t>
            </a:r>
            <a:r>
              <a:rPr lang="en-US" altLang="en-US" dirty="0"/>
              <a:t> </a:t>
            </a:r>
          </a:p>
          <a:p>
            <a:endParaRPr lang="en-US" altLang="en-US" dirty="0"/>
          </a:p>
          <a:p>
            <a:r>
              <a:rPr lang="en-US" altLang="en-US" dirty="0"/>
              <a:t>All sexually active men and women as well as those who have been sexually abused (including children) are at risk of developing an STI.</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1. WHO. Sexually transmitted infections. Updated 14 June 2019. </a:t>
            </a:r>
            <a:r>
              <a:rPr lang="en-US" dirty="0"/>
              <a:t>https://www.who.int/news-room/fact-sheets/detail/sexually-transmitted-infections-(stis)</a:t>
            </a:r>
            <a:r>
              <a:rPr lang="en-US" altLang="en-US" dirty="0"/>
              <a:t>. </a:t>
            </a:r>
          </a:p>
          <a:p>
            <a:endParaRPr lang="en-US" altLang="en-US" dirty="0"/>
          </a:p>
          <a:p>
            <a:endParaRPr lang="en-US" altLang="en-US" dirty="0"/>
          </a:p>
          <a:p>
            <a:endParaRPr lang="en-US" altLang="en-US" dirty="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445E0D7-92AF-423D-8AAF-782A94F520D2}" type="slidenum">
              <a:rPr lang="en-US" altLang="en-US"/>
              <a:pPr eaLnBrk="1" hangingPunct="1"/>
              <a:t>5</a:t>
            </a:fld>
            <a:endParaRPr lang="en-US" altLang="en-US"/>
          </a:p>
        </p:txBody>
      </p:sp>
    </p:spTree>
    <p:extLst>
      <p:ext uri="{BB962C8B-B14F-4D97-AF65-F5344CB8AC3E}">
        <p14:creationId xmlns:p14="http://schemas.microsoft.com/office/powerpoint/2010/main" val="4098576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 typeface="Arial" panose="020B0604020202020204" pitchFamily="34" charset="0"/>
              <a:buNone/>
            </a:pPr>
            <a:r>
              <a:rPr lang="en-US" sz="1200" b="0" i="0" kern="1200" dirty="0">
                <a:solidFill>
                  <a:schemeClr val="tx1"/>
                </a:solidFill>
                <a:effectLst/>
                <a:latin typeface="+mn-lt"/>
                <a:ea typeface="+mn-ea"/>
                <a:cs typeface="+mn-cs"/>
              </a:rPr>
              <a:t>Eight</a:t>
            </a:r>
            <a:r>
              <a:rPr lang="en-US" sz="1200" b="0" i="0" kern="1200" baseline="0" dirty="0">
                <a:solidFill>
                  <a:schemeClr val="tx1"/>
                </a:solidFill>
                <a:effectLst/>
                <a:latin typeface="+mn-lt"/>
                <a:ea typeface="+mn-ea"/>
                <a:cs typeface="+mn-cs"/>
              </a:rPr>
              <a:t> of the most common </a:t>
            </a:r>
            <a:r>
              <a:rPr lang="en-US" sz="1200" b="0" i="0" kern="1200" dirty="0">
                <a:solidFill>
                  <a:schemeClr val="tx1"/>
                </a:solidFill>
                <a:effectLst/>
                <a:latin typeface="+mn-lt"/>
                <a:ea typeface="+mn-ea"/>
                <a:cs typeface="+mn-cs"/>
              </a:rPr>
              <a:t>pathogens are linked to the greatest incidence of STIs. Of these 8 infections, 4 are currently curable: syphilis, gonorrhea, chlamydia, and </a:t>
            </a:r>
            <a:r>
              <a:rPr lang="en-US" sz="1200" b="0" i="0" kern="1200" dirty="0" err="1">
                <a:solidFill>
                  <a:schemeClr val="tx1"/>
                </a:solidFill>
                <a:effectLst/>
                <a:latin typeface="+mn-lt"/>
                <a:ea typeface="+mn-ea"/>
                <a:cs typeface="+mn-cs"/>
              </a:rPr>
              <a:t>trichomoniasis</a:t>
            </a:r>
            <a:r>
              <a:rPr lang="en-US" sz="1200" b="0" i="0" kern="1200" dirty="0">
                <a:solidFill>
                  <a:schemeClr val="tx1"/>
                </a:solidFill>
                <a:effectLst/>
                <a:latin typeface="+mn-lt"/>
                <a:ea typeface="+mn-ea"/>
                <a:cs typeface="+mn-cs"/>
              </a:rPr>
              <a:t>. The other 4 are viral infections which are incurable: Hepatitis B, herpes simplex virus (HSV or herpes), HIV, and human papillomavirus (HPV). Both HPV and hepatitis B infections are preventable with vaccination.</a:t>
            </a:r>
          </a:p>
          <a:p>
            <a:pPr marL="0" indent="0">
              <a:buFont typeface="Arial" panose="020B0604020202020204" pitchFamily="34" charset="0"/>
              <a:buNone/>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kern="1200" dirty="0">
                <a:solidFill>
                  <a:schemeClr val="tx1"/>
                </a:solidFill>
                <a:effectLst/>
                <a:latin typeface="+mn-lt"/>
                <a:ea typeface="+mn-ea"/>
                <a:cs typeface="+mn-cs"/>
              </a:rPr>
              <a:t>More than 1 million STIs are acquired every day. In 2016, WHO estimated 376 million new infections with 1 of 4 STIs: chlamydia (127 million), gonorrhea (87 million), syphilis (6.3 million) and trichomoniasis (156 million). More than 500 million people are living with genital HSV (herpes) infection and an estimated 300 million women have an HPV infection, the primary cause of cervical cancer. An estimated 240 million people are living with chronic hepatitis B globally. </a:t>
            </a:r>
          </a:p>
          <a:p>
            <a:pPr marL="0" indent="0">
              <a:buFont typeface="Arial" panose="020B0604020202020204" pitchFamily="34" charset="0"/>
              <a:buNone/>
            </a:pPr>
            <a:endParaRPr lang="en-US" alt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en-US" dirty="0"/>
              <a:t>WHO. Sexually transmitted infections. Updated 14 June 2019. </a:t>
            </a:r>
            <a:r>
              <a:rPr lang="en-US" dirty="0"/>
              <a:t>https://www.who.int/news-room/fact-sheets/detail/sexually-transmitted-infections-(stis)</a:t>
            </a:r>
            <a:r>
              <a:rPr lang="en-US" altLang="en-US" dirty="0"/>
              <a:t>.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E673726-89FE-4970-8181-9B56A121D20D}" type="slidenum">
              <a:rPr lang="en-US" altLang="en-US"/>
              <a:pPr eaLnBrk="1" hangingPunct="1"/>
              <a:t>6</a:t>
            </a:fld>
            <a:endParaRPr lang="en-US" altLang="en-US"/>
          </a:p>
        </p:txBody>
      </p:sp>
    </p:spTree>
    <p:extLst>
      <p:ext uri="{BB962C8B-B14F-4D97-AF65-F5344CB8AC3E}">
        <p14:creationId xmlns:p14="http://schemas.microsoft.com/office/powerpoint/2010/main" val="3352444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dirty="0">
                <a:solidFill>
                  <a:schemeClr val="tx1"/>
                </a:solidFill>
                <a:latin typeface="Calibri" panose="020F0502020204030204" pitchFamily="34" charset="0"/>
                <a:cs typeface="Calibri" panose="020F0502020204030204" pitchFamily="34" charset="0"/>
              </a:rPr>
              <a:t>Comprehensive sexuality education </a:t>
            </a:r>
            <a:r>
              <a:rPr lang="en-US" altLang="en-US" sz="1200" dirty="0">
                <a:solidFill>
                  <a:schemeClr val="tx1"/>
                </a:solidFill>
                <a:latin typeface="Calibri" panose="020F0502020204030204" pitchFamily="34" charset="0"/>
                <a:cs typeface="Calibri" panose="020F0502020204030204" pitchFamily="34" charset="0"/>
              </a:rPr>
              <a:t>should enable people to:</a:t>
            </a:r>
            <a:r>
              <a:rPr lang="en-US" altLang="en-US" sz="1200" baseline="30000" dirty="0">
                <a:solidFill>
                  <a:schemeClr val="tx1"/>
                </a:solidFill>
                <a:latin typeface="Calibri" panose="020F0502020204030204" pitchFamily="34" charset="0"/>
                <a:cs typeface="Calibri" panose="020F0502020204030204" pitchFamily="34" charset="0"/>
              </a:rPr>
              <a:t>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acquire accurate information on sexual and reproductive rights, information to dispel myths, and references to resources and services;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develop life skills, including critical thinking, communication and negotiation, self-development and decision-making; sense of self; confidence; assertiveness; ability to take responsibility; ability to ask questions and seek help; and empathy;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nurture positive attitudes and values, including open-mindedness, respect for self and others, positive self-worth/esteem, comfort, nonjudgmental attitude, sense of responsibility, and positive attitude toward their sexual and reproductive health.</a:t>
            </a:r>
            <a:endParaRPr lang="en-US" altLang="en-US" sz="1200" dirty="0">
              <a:solidFill>
                <a:schemeClr val="tx1"/>
              </a:solidFill>
              <a:latin typeface="Calibri" panose="020F0502020204030204" pitchFamily="34" charset="0"/>
              <a:cs typeface="Calibri" panose="020F0502020204030204" pitchFamily="34" charset="0"/>
            </a:endParaRPr>
          </a:p>
          <a:p>
            <a:endParaRPr lang="en-US" altLang="en-US" dirty="0"/>
          </a:p>
          <a:p>
            <a:r>
              <a:rPr lang="en-US" altLang="en-US" dirty="0"/>
              <a:t>Before moving to the next slide, ask participants how they think emergencies could affect the transmission and treatment of STIs and HIV. Allow all participants who wish to speak to share their ideas before presenting the content. </a:t>
            </a:r>
          </a:p>
          <a:p>
            <a:endParaRPr lang="en-US" altLang="en-US" dirty="0"/>
          </a:p>
          <a:p>
            <a:r>
              <a:rPr lang="en-US" altLang="en-US" u="sng" dirty="0"/>
              <a:t>Reference</a:t>
            </a:r>
            <a:r>
              <a:rPr lang="en-US" altLang="en-US" dirty="0"/>
              <a:t>:</a:t>
            </a:r>
          </a:p>
          <a:p>
            <a:r>
              <a:rPr lang="en-US" altLang="en-US" dirty="0"/>
              <a:t>1. Guttmacher Institute. A Definition of Comprehensive Sexuality Education. https://www.guttmacher.org/sites/default/files/report_downloads/demystifying-data-handouts_0.pdf.</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0279561-39AD-4878-9D8A-B82AD87305A1}" type="slidenum">
              <a:rPr lang="en-US" altLang="en-US"/>
              <a:pPr eaLnBrk="1" hangingPunct="1"/>
              <a:t>7</a:t>
            </a:fld>
            <a:endParaRPr lang="en-US" altLang="en-US"/>
          </a:p>
        </p:txBody>
      </p:sp>
    </p:spTree>
    <p:extLst>
      <p:ext uri="{BB962C8B-B14F-4D97-AF65-F5344CB8AC3E}">
        <p14:creationId xmlns:p14="http://schemas.microsoft.com/office/powerpoint/2010/main" val="1037986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HIV spreads fastest in conditions of poverty, powerlessness, and social instability. These conditions are often compounded in situations of forced migration. During civil strife and flight, displaced persons, especially women and girls, are at increased risk of sexual violence, including rape. The disturbance of community and family life among displaced persons may disrupt social norms governing sexual behavior. Adolescents may take sexual risk and face exploitation in the absence of traditional sociocultural constraints. Women and children may be coerced into having sex to obtain their survival needs. Vulnerability to HIV increases when human rights are violated. </a:t>
            </a:r>
          </a:p>
          <a:p>
            <a:endParaRPr lang="en-US" altLang="en-US" dirty="0"/>
          </a:p>
          <a:p>
            <a:r>
              <a:rPr lang="en-US" altLang="en-US" dirty="0"/>
              <a:t>In situations of forced migration, populations from low-prevalence areas may be living close to a population with high prevalence. Peacekeeping forces, military, and police tend to have higher prevalence of STIs, including HIV, and may also be susceptible to infection and a source of HIV exposure in situations of forced migration.</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82B0F09-403C-45B0-A000-85B8DD39BD49}" type="slidenum">
              <a:rPr lang="en-US" altLang="en-US"/>
              <a:pPr eaLnBrk="1" hangingPunct="1"/>
              <a:t>8</a:t>
            </a:fld>
            <a:endParaRPr lang="en-US" altLang="en-US"/>
          </a:p>
        </p:txBody>
      </p:sp>
    </p:spTree>
    <p:extLst>
      <p:ext uri="{BB962C8B-B14F-4D97-AF65-F5344CB8AC3E}">
        <p14:creationId xmlns:p14="http://schemas.microsoft.com/office/powerpoint/2010/main" val="841892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9</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300" dirty="0"/>
              <a:t>Prevent the transmission of and reduce morbidity and mortality due to HIV and other STIs:</a:t>
            </a:r>
            <a:r>
              <a:rPr lang="en-US" altLang="en-US" sz="1300" baseline="30000" dirty="0"/>
              <a:t>1</a:t>
            </a:r>
          </a:p>
          <a:p>
            <a:pPr marL="285750" indent="-285750">
              <a:buFont typeface="Arial" panose="020B0604020202020204" pitchFamily="34" charset="0"/>
              <a:buChar char="•"/>
            </a:pPr>
            <a:r>
              <a:rPr lang="en-US" altLang="en-US" sz="1300" dirty="0"/>
              <a:t>Establish safe and rational use of blood transfusion.</a:t>
            </a:r>
          </a:p>
          <a:p>
            <a:pPr marL="285750" indent="-285750">
              <a:buFont typeface="Arial" panose="020B0604020202020204" pitchFamily="34" charset="0"/>
              <a:buChar char="•"/>
            </a:pPr>
            <a:r>
              <a:rPr lang="en-US" sz="1400" dirty="0"/>
              <a:t>Ensure application of standard precautions.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400" dirty="0">
                <a:solidFill>
                  <a:schemeClr val="tx1"/>
                </a:solidFill>
                <a:latin typeface="Calibri" panose="020F0502020204030204" pitchFamily="34" charset="0"/>
                <a:cs typeface="Calibri" panose="020F0502020204030204" pitchFamily="34" charset="0"/>
              </a:rPr>
              <a:t>Hand washing, wear gloves, wear protective clothing, safe handling of sharps, safe waste disposal, decontaminate instruments.</a:t>
            </a:r>
            <a:endParaRPr lang="en-US" sz="1400" dirty="0"/>
          </a:p>
          <a:p>
            <a:pPr marL="285750" indent="-285750">
              <a:buFont typeface="Arial" panose="020B0604020202020204" pitchFamily="34" charset="0"/>
              <a:buChar char="•"/>
            </a:pPr>
            <a:r>
              <a:rPr lang="en-US" sz="1400" dirty="0"/>
              <a:t>Guarantee the availability of free lubricated male condoms and, where applicable (e.g., already used by the population), ensure provision of female condoms.</a:t>
            </a:r>
          </a:p>
          <a:p>
            <a:pPr marL="285750" indent="-285750">
              <a:buFont typeface="Arial" panose="020B0604020202020204" pitchFamily="34" charset="0"/>
              <a:buChar char="•"/>
            </a:pPr>
            <a:r>
              <a:rPr lang="en-US" sz="1400" dirty="0"/>
              <a:t>Support the provision of antiretrovirals (ARVs) to continue treatment for people who were enrolled in an anti-retroviral therapy (ART) program prior to the emergency, including women who were enrolled in PMTCT programs.</a:t>
            </a:r>
          </a:p>
          <a:p>
            <a:pPr marL="285750" indent="-285750">
              <a:buFont typeface="Arial" panose="020B0604020202020204" pitchFamily="34" charset="0"/>
              <a:buChar char="•"/>
            </a:pPr>
            <a:r>
              <a:rPr lang="en-US" sz="1400" dirty="0"/>
              <a:t>Provide PEP to survivors of sexual violence as appropriate and for occupational exposure.</a:t>
            </a:r>
          </a:p>
          <a:p>
            <a:pPr marL="285750" indent="-285750">
              <a:buFont typeface="Arial" panose="020B0604020202020204" pitchFamily="34" charset="0"/>
              <a:buChar char="•"/>
            </a:pPr>
            <a:r>
              <a:rPr lang="en-US" sz="1400" dirty="0"/>
              <a:t>Support the provision of co-trimoxazole prophylaxis for opportunistic infections for patients found to have HIV or already diagnosed with HIV.</a:t>
            </a:r>
          </a:p>
          <a:p>
            <a:pPr marL="285750" indent="-285750">
              <a:buFont typeface="Arial" panose="020B0604020202020204" pitchFamily="34" charset="0"/>
              <a:buChar char="•"/>
            </a:pPr>
            <a:r>
              <a:rPr lang="en-US" sz="1400" dirty="0"/>
              <a:t>Ensure the availability in health facilities of syndromic diagnosis and treatment of STIs.</a:t>
            </a:r>
            <a:endParaRPr lang="en-GB" sz="1300" dirty="0"/>
          </a:p>
          <a:p>
            <a:pPr marL="0" indent="0">
              <a:buFont typeface="Wingdings" panose="05000000000000000000" pitchFamily="2" charset="2"/>
              <a:buNone/>
            </a:pPr>
            <a:endParaRPr lang="en-GB" sz="1300" dirty="0"/>
          </a:p>
          <a:p>
            <a:pPr marL="0" indent="0">
              <a:buFont typeface="Wingdings" panose="05000000000000000000" pitchFamily="2" charset="2"/>
              <a:buNone/>
            </a:pPr>
            <a:r>
              <a:rPr lang="en-GB" sz="1300" dirty="0"/>
              <a:t>The practice of standard precautions (see definition below)—including washing hands frequently with soap and water—is particularly important to prevent the spread of not just HIV and hepatitis, but other illnesses including respiratory viruses.</a:t>
            </a:r>
            <a:r>
              <a:rPr lang="en-US" sz="1300" baseline="30000" dirty="0"/>
              <a:t>2</a:t>
            </a:r>
            <a:endParaRPr lang="en-GB" sz="1300" dirty="0"/>
          </a:p>
          <a:p>
            <a:pPr marL="0" indent="0">
              <a:buFont typeface="Wingdings" panose="05000000000000000000" pitchFamily="2" charset="2"/>
              <a:buNone/>
            </a:pPr>
            <a:endParaRPr lang="en-GB" sz="1300" dirty="0"/>
          </a:p>
          <a:p>
            <a:pPr marL="0" indent="0">
              <a:buFont typeface="Wingdings" panose="05000000000000000000" pitchFamily="2" charset="2"/>
              <a:buNone/>
            </a:pPr>
            <a:r>
              <a:rPr lang="en-GB" sz="1300" b="1" dirty="0"/>
              <a:t>Definitions for the facilitator</a:t>
            </a:r>
          </a:p>
          <a:p>
            <a:pPr marL="0" indent="0">
              <a:buFont typeface="Wingdings" panose="05000000000000000000" pitchFamily="2" charset="2"/>
              <a:buNone/>
            </a:pPr>
            <a:endParaRPr lang="en-GB" sz="1300" b="1" dirty="0"/>
          </a:p>
          <a:p>
            <a:pPr marL="0" indent="0">
              <a:buFont typeface="Wingdings" panose="05000000000000000000" pitchFamily="2" charset="2"/>
              <a:buNone/>
            </a:pPr>
            <a:r>
              <a:rPr lang="en-GB" sz="1300" b="1" dirty="0"/>
              <a:t>Standard precautions</a:t>
            </a:r>
            <a:r>
              <a:rPr lang="en-GB" sz="1300" dirty="0"/>
              <a:t>:</a:t>
            </a:r>
            <a:r>
              <a:rPr lang="en-GB" sz="1300" baseline="30000" dirty="0"/>
              <a:t>1</a:t>
            </a:r>
            <a:r>
              <a:rPr lang="en-GB" sz="1300" dirty="0"/>
              <a:t> </a:t>
            </a:r>
            <a:r>
              <a:rPr lang="en-US" sz="1300" dirty="0"/>
              <a:t>Standard precautions are infection control measures that reduce the risk of transmission of blood-borne and other pathogens through exposure of blood or body fluids among patients and health workers. Under the “standard precautions” principle, blood and body fluids from all persons should be considered as infected with HIV, regardless of the known or suspected status of the person. Standard precautions prevent the spread of infections such as HIV, hepatitis B, hepatitis C, and other pathogens within health care settings. </a:t>
            </a:r>
            <a:r>
              <a:rPr lang="en-US" sz="1300" b="1" dirty="0"/>
              <a:t>Standard precautions include frequent hand washing; wearing gloves; wearing protective clothing; safe handling of sharp objects; safe disposal of waste material; instrument processing; and housekeeping</a:t>
            </a:r>
            <a:r>
              <a:rPr lang="en-US" sz="1300" dirty="0"/>
              <a:t>. </a:t>
            </a:r>
            <a:endParaRPr lang="en-GB" sz="1300" dirty="0"/>
          </a:p>
          <a:p>
            <a:pPr marL="0" indent="0">
              <a:buFont typeface="Wingdings" panose="05000000000000000000" pitchFamily="2" charset="2"/>
              <a:buNone/>
            </a:pPr>
            <a:endParaRPr lang="en-GB" sz="130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300" dirty="0"/>
              <a:t>In some instances, the use of personal protective equipment (PPE) may be warranted. These might include: </a:t>
            </a:r>
            <a:r>
              <a:rPr lang="en-US" sz="1300" dirty="0"/>
              <a:t>gloves, medical masks, goggles or a face shield, and gowns, respirators (i.e. N95 or FFP2 standard or equivalent), and aprons.</a:t>
            </a:r>
            <a:r>
              <a:rPr lang="en-US" sz="1300" baseline="30000" dirty="0"/>
              <a:t>2</a:t>
            </a:r>
            <a:r>
              <a:rPr lang="en-US" sz="1300" dirty="0"/>
              <a:t> </a:t>
            </a:r>
            <a:endParaRPr lang="en-GB" sz="1300" dirty="0"/>
          </a:p>
          <a:p>
            <a:pPr marL="0" indent="0">
              <a:buFont typeface="Wingdings" panose="05000000000000000000" pitchFamily="2" charset="2"/>
              <a:buNone/>
            </a:pPr>
            <a:endParaRPr lang="en-GB" sz="1300" dirty="0"/>
          </a:p>
          <a:p>
            <a:pPr marL="0" indent="0">
              <a:buFont typeface="Wingdings" panose="05000000000000000000" pitchFamily="2" charset="2"/>
              <a:buNone/>
            </a:pPr>
            <a:r>
              <a:rPr lang="en-GB" sz="1300" b="1" dirty="0"/>
              <a:t>Occupational exposure</a:t>
            </a:r>
            <a:r>
              <a:rPr lang="en-GB" sz="1300" dirty="0"/>
              <a:t>:</a:t>
            </a:r>
            <a:r>
              <a:rPr lang="en-GB" sz="1300" baseline="30000" dirty="0"/>
              <a:t>1</a:t>
            </a:r>
            <a:r>
              <a:rPr lang="en-GB" sz="1300" dirty="0"/>
              <a:t> Exposure to blood or bodily fluids in the workplace setting. </a:t>
            </a:r>
            <a:r>
              <a:rPr lang="en-US" sz="1300" dirty="0"/>
              <a:t>PEP should be made available within the health sector as part of a comprehensive standard precautions package to reduce staff exposure to infectious hazards at work. </a:t>
            </a:r>
          </a:p>
          <a:p>
            <a:pPr marL="0" indent="0">
              <a:buFont typeface="Wingdings" panose="05000000000000000000" pitchFamily="2" charset="2"/>
              <a:buNone/>
            </a:pPr>
            <a:endParaRPr lang="en-GB" sz="1300" dirty="0"/>
          </a:p>
          <a:p>
            <a:pPr marL="0" indent="0">
              <a:buFont typeface="Wingdings" panose="05000000000000000000" pitchFamily="2" charset="2"/>
              <a:buNone/>
            </a:pPr>
            <a:r>
              <a:rPr lang="en-GB" sz="1300" b="1" dirty="0"/>
              <a:t>Opportunistic infections</a:t>
            </a:r>
            <a:r>
              <a:rPr lang="en-GB" sz="1300" dirty="0"/>
              <a:t>:</a:t>
            </a:r>
            <a:r>
              <a:rPr lang="en-GB" sz="1300" baseline="30000" dirty="0"/>
              <a:t>3</a:t>
            </a:r>
            <a:r>
              <a:rPr lang="en-GB" sz="1300" dirty="0"/>
              <a:t> </a:t>
            </a:r>
            <a:r>
              <a:rPr lang="en-US" sz="1300" dirty="0"/>
              <a:t>Opportunistic infections are infections that occur more often in people with weakened immune systems than in people with healthy immune systems. Those with weakened immune systems include persons living with HIV. HIV-related opportunistic infections are pneumonia, Salmonella infection, candidiasis (thrush), toxoplasmosis, and tuberculosis.</a:t>
            </a:r>
            <a:endParaRPr lang="en-GB" sz="1300" dirty="0"/>
          </a:p>
          <a:p>
            <a:pPr marL="0" indent="0">
              <a:buFont typeface="Wingdings" panose="05000000000000000000" pitchFamily="2" charset="2"/>
              <a:buNone/>
            </a:pPr>
            <a:endParaRPr lang="en-GB" sz="1300" dirty="0"/>
          </a:p>
          <a:p>
            <a:pPr marL="0" indent="0">
              <a:buFont typeface="Wingdings" panose="05000000000000000000" pitchFamily="2" charset="2"/>
              <a:buNone/>
            </a:pPr>
            <a:r>
              <a:rPr lang="en-GB" sz="1300" u="sng" dirty="0"/>
              <a:t>References</a:t>
            </a:r>
            <a:r>
              <a:rPr lang="en-GB" sz="1300" dirty="0"/>
              <a:t>:</a:t>
            </a:r>
          </a:p>
          <a:p>
            <a:pPr marL="342900" indent="-342900">
              <a:buFont typeface="Wingdings" panose="05000000000000000000" pitchFamily="2" charset="2"/>
              <a:buAutoNum type="arabicPeriod"/>
            </a:pPr>
            <a:r>
              <a:rPr lang="en-GB" altLang="en-US" sz="1400" dirty="0"/>
              <a:t>Inter-agency Working Group on Reproductive Health in Crises (2018). MISP Chapter. </a:t>
            </a:r>
            <a:r>
              <a:rPr lang="en-GB" altLang="en-US" sz="1400" i="1" dirty="0"/>
              <a:t>Inter-agency Field Manual on Reproductive Health in Humanitarian Settings</a:t>
            </a:r>
            <a:r>
              <a:rPr lang="en-GB" altLang="en-US" sz="1400" dirty="0"/>
              <a:t>. </a:t>
            </a:r>
            <a:r>
              <a:rPr lang="en-US" sz="1400" dirty="0"/>
              <a:t>https://iawg.wpengine.com/wp-content/uploads/2019/07/IAFM-3-MISP.pdf.</a:t>
            </a:r>
          </a:p>
          <a:p>
            <a:pPr marL="342900" indent="-342900">
              <a:buFont typeface="Wingdings" panose="05000000000000000000" pitchFamily="2" charset="2"/>
              <a:buAutoNum type="arabicPeriod"/>
            </a:pPr>
            <a:r>
              <a:rPr lang="en-US" sz="1400" dirty="0"/>
              <a:t>WHO (2019). Rational use of personal protective equipment (PPE) for coronavirus disease (COVID-19). https://apps.who.int/iris/bitstream/handle/10665/331498/WHO-2019-nCoV-IPCPPE_use-2020.2-eng.pdf.</a:t>
            </a:r>
          </a:p>
          <a:p>
            <a:pPr marL="342900" indent="-342900">
              <a:buFont typeface="Wingdings" panose="05000000000000000000" pitchFamily="2" charset="2"/>
              <a:buAutoNum type="arabicPeriod"/>
            </a:pPr>
            <a:r>
              <a:rPr lang="en-US" sz="1400" dirty="0"/>
              <a:t>U.S. Department of Health and Human Services. </a:t>
            </a:r>
            <a:r>
              <a:rPr lang="en-US" sz="1400" i="1" dirty="0"/>
              <a:t>HIV and Opportunistic Infections, Coinfections, and Conditions</a:t>
            </a:r>
            <a:r>
              <a:rPr lang="en-US" sz="1400" dirty="0"/>
              <a:t>. Last updated May 28, 2019.  https://aidsinfo.nih.gov/understanding-hiv-aids/fact-sheets/26/86/what-is-an-opportunistic-infection-.</a:t>
            </a:r>
            <a:endParaRPr lang="en-GB" sz="1300" dirty="0"/>
          </a:p>
          <a:p>
            <a:pPr marL="0" indent="0">
              <a:buFont typeface="Wingdings" panose="05000000000000000000" pitchFamily="2" charset="2"/>
              <a:buNone/>
            </a:pPr>
            <a:endParaRPr lang="en-US" sz="1400" dirty="0"/>
          </a:p>
        </p:txBody>
      </p:sp>
    </p:spTree>
    <p:extLst>
      <p:ext uri="{BB962C8B-B14F-4D97-AF65-F5344CB8AC3E}">
        <p14:creationId xmlns:p14="http://schemas.microsoft.com/office/powerpoint/2010/main" val="15737422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6400800" cy="3581399"/>
          </a:xfrm>
        </p:spPr>
        <p:txBody>
          <a:bodyPr/>
          <a:lstStyle>
            <a:lvl1pPr algn="l">
              <a:defRPr b="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267200"/>
            <a:ext cx="6400800" cy="1371600"/>
          </a:xfrm>
        </p:spPr>
        <p:txBody>
          <a:bodyPr/>
          <a:lstStyle>
            <a:lvl1pPr marL="0" indent="0" algn="l">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10668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85800" y="6492875"/>
            <a:ext cx="6705600" cy="365125"/>
          </a:xfrm>
          <a:prstGeom prst="rect">
            <a:avLst/>
          </a:prstGeo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background with text Day 2">
            <a:extLst>
              <a:ext uri="{FF2B5EF4-FFF2-40B4-BE49-F238E27FC236}">
                <a16:creationId xmlns:a16="http://schemas.microsoft.com/office/drawing/2014/main" id="{6BD6E4BA-0619-4817-A3AB-F00F806507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54" y="-79696"/>
            <a:ext cx="9353109" cy="7017393"/>
          </a:xfrm>
          <a:prstGeom prst="rect">
            <a:avLst/>
          </a:prstGeom>
        </p:spPr>
      </p:pic>
      <p:sp>
        <p:nvSpPr>
          <p:cNvPr id="5" name="Title 1">
            <a:extLst>
              <a:ext uri="{FF2B5EF4-FFF2-40B4-BE49-F238E27FC236}">
                <a16:creationId xmlns:a16="http://schemas.microsoft.com/office/drawing/2014/main" id="{652BACA4-A3BB-4029-BB86-248C62CC7DD6}"/>
              </a:ext>
            </a:extLst>
          </p:cNvPr>
          <p:cNvSpPr txBox="1">
            <a:spLocks/>
          </p:cNvSpPr>
          <p:nvPr/>
        </p:nvSpPr>
        <p:spPr>
          <a:xfrm>
            <a:off x="1143000" y="1122362"/>
            <a:ext cx="6858000" cy="290051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a:lstStyle>
          <a:p>
            <a:r>
              <a:rPr lang="en-US">
                <a:solidFill>
                  <a:srgbClr val="FFFFFF"/>
                </a:solidFill>
                <a:latin typeface="Calibri" panose="020F0502020204030204" pitchFamily="34" charset="0"/>
                <a:cs typeface="Calibri" panose="020F0502020204030204" pitchFamily="34" charset="0"/>
              </a:rPr>
              <a:t>Sexually Transmitted Infections, including HIV</a:t>
            </a:r>
            <a:endParaRPr lang="en-US" dirty="0">
              <a:solidFill>
                <a:srgbClr val="FFFFFF"/>
              </a:solidFill>
              <a:latin typeface="Calibri" panose="020F0502020204030204" pitchFamily="34" charset="0"/>
              <a:cs typeface="Calibri" panose="020F0502020204030204" pitchFamily="34" charset="0"/>
            </a:endParaRPr>
          </a:p>
        </p:txBody>
      </p:sp>
      <p:pic>
        <p:nvPicPr>
          <p:cNvPr id="6" name="Picture 5" descr="I:\REPRO\Assessments\Kenya\Photos - run by Mihoko before use\P4250113_edited.JPG">
            <a:extLst>
              <a:ext uri="{FF2B5EF4-FFF2-40B4-BE49-F238E27FC236}">
                <a16:creationId xmlns:a16="http://schemas.microsoft.com/office/drawing/2014/main" id="{0B75CCEE-0DC4-4C39-BE8E-9EFF10B319AF}"/>
              </a:ext>
            </a:extLst>
          </p:cNvPr>
          <p:cNvPicPr>
            <a:picLocks noChangeAspect="1" noChangeArrowheads="1"/>
          </p:cNvPicPr>
          <p:nvPr/>
        </p:nvPicPr>
        <p:blipFill rotWithShape="1">
          <a:blip r:embed="rId4">
            <a:alphaModFix amt="50000"/>
            <a:extLst>
              <a:ext uri="{28A0092B-C50C-407E-A947-70E740481C1C}">
                <a14:useLocalDpi xmlns:a14="http://schemas.microsoft.com/office/drawing/2010/main" val="0"/>
              </a:ext>
            </a:extLst>
          </a:blip>
          <a:srcRect t="26142" b="6358"/>
          <a:stretch/>
        </p:blipFill>
        <p:spPr bwMode="auto">
          <a:xfrm>
            <a:off x="82550" y="3429000"/>
            <a:ext cx="4216400" cy="31623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346DCC84-92B5-486D-8A39-D80508AD69B0}"/>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Tree>
    <p:extLst>
      <p:ext uri="{BB962C8B-B14F-4D97-AF65-F5344CB8AC3E}">
        <p14:creationId xmlns:p14="http://schemas.microsoft.com/office/powerpoint/2010/main" val="2432391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3D001C0-36A3-410B-B8F1-5EB86EA68E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a:extLst>
              <a:ext uri="{FF2B5EF4-FFF2-40B4-BE49-F238E27FC236}">
                <a16:creationId xmlns:a16="http://schemas.microsoft.com/office/drawing/2014/main" id="{DD7EABC4-021A-40F8-BF4F-0E0C9AB4F3E9}"/>
              </a:ext>
            </a:extLst>
          </p:cNvPr>
          <p:cNvSpPr>
            <a:spLocks noGrp="1"/>
          </p:cNvSpPr>
          <p:nvPr>
            <p:ph type="title"/>
          </p:nvPr>
        </p:nvSpPr>
        <p:spPr>
          <a:xfrm>
            <a:off x="457199" y="362167"/>
            <a:ext cx="7468565" cy="1115684"/>
          </a:xfrm>
        </p:spPr>
        <p:txBody>
          <a:bodyPr>
            <a:normAutofit fontScale="90000"/>
          </a:bodyPr>
          <a:lstStyle/>
          <a:p>
            <a:r>
              <a:rPr lang="en-US" dirty="0">
                <a:latin typeface="Calibri" panose="020F0502020204030204" pitchFamily="34" charset="0"/>
                <a:cs typeface="Calibri" panose="020F0502020204030204" pitchFamily="34" charset="0"/>
              </a:rPr>
              <a:t>Special considerations for specific populations</a:t>
            </a:r>
          </a:p>
        </p:txBody>
      </p:sp>
      <p:sp>
        <p:nvSpPr>
          <p:cNvPr id="3" name="Content Placeholder 2">
            <a:extLst>
              <a:ext uri="{FF2B5EF4-FFF2-40B4-BE49-F238E27FC236}">
                <a16:creationId xmlns:a16="http://schemas.microsoft.com/office/drawing/2014/main" id="{8A594242-5BE4-49F4-A323-DA587122F9F6}"/>
              </a:ext>
            </a:extLst>
          </p:cNvPr>
          <p:cNvSpPr txBox="1">
            <a:spLocks/>
          </p:cNvSpPr>
          <p:nvPr/>
        </p:nvSpPr>
        <p:spPr>
          <a:xfrm>
            <a:off x="457199" y="1686757"/>
            <a:ext cx="8136386" cy="4076090"/>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sz="2400" dirty="0">
                <a:solidFill>
                  <a:schemeClr val="bg1"/>
                </a:solidFill>
                <a:latin typeface="Calibri" panose="020F0502020204030204" pitchFamily="34" charset="0"/>
                <a:cs typeface="Calibri" panose="020F0502020204030204" pitchFamily="34" charset="0"/>
              </a:rPr>
              <a:t>Men who have sex with men</a:t>
            </a:r>
          </a:p>
          <a:p>
            <a:r>
              <a:rPr lang="en-US" sz="2400" dirty="0">
                <a:solidFill>
                  <a:schemeClr val="bg1"/>
                </a:solidFill>
                <a:latin typeface="Calibri" panose="020F0502020204030204" pitchFamily="34" charset="0"/>
                <a:cs typeface="Calibri" panose="020F0502020204030204" pitchFamily="34" charset="0"/>
              </a:rPr>
              <a:t>Persons who inject drugs</a:t>
            </a:r>
          </a:p>
          <a:p>
            <a:r>
              <a:rPr lang="en-US" sz="2400" dirty="0">
                <a:solidFill>
                  <a:schemeClr val="bg1"/>
                </a:solidFill>
                <a:latin typeface="Calibri" panose="020F0502020204030204" pitchFamily="34" charset="0"/>
                <a:cs typeface="Calibri" panose="020F0502020204030204" pitchFamily="34" charset="0"/>
              </a:rPr>
              <a:t>Persons who engage in sex work</a:t>
            </a:r>
          </a:p>
        </p:txBody>
      </p:sp>
    </p:spTree>
    <p:extLst>
      <p:ext uri="{BB962C8B-B14F-4D97-AF65-F5344CB8AC3E}">
        <p14:creationId xmlns:p14="http://schemas.microsoft.com/office/powerpoint/2010/main" val="2493020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01995B-746B-4C98-BB80-64480C581E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5" y="512762"/>
            <a:ext cx="7772400" cy="603250"/>
          </a:xfrm>
        </p:spPr>
        <p:txBody>
          <a:bodyPr>
            <a:normAutofit fontScale="90000"/>
          </a:bodyPr>
          <a:lstStyle/>
          <a:p>
            <a:pPr marL="53975"/>
            <a:r>
              <a:rPr lang="en-GB" altLang="en-US" dirty="0">
                <a:latin typeface="Calibri" panose="020F0502020204030204" pitchFamily="34" charset="0"/>
                <a:cs typeface="Calibri" panose="020F0502020204030204" pitchFamily="34" charset="0"/>
              </a:rPr>
              <a:t>Relevant Inter-agency RH Kits</a:t>
            </a:r>
          </a:p>
        </p:txBody>
      </p:sp>
      <p:sp>
        <p:nvSpPr>
          <p:cNvPr id="12291" name="Rectangle 3"/>
          <p:cNvSpPr>
            <a:spLocks noGrp="1" noChangeArrowheads="1"/>
          </p:cNvSpPr>
          <p:nvPr>
            <p:ph idx="1"/>
          </p:nvPr>
        </p:nvSpPr>
        <p:spPr>
          <a:xfrm>
            <a:off x="457200" y="1600200"/>
            <a:ext cx="8229600" cy="4800600"/>
          </a:xfrm>
        </p:spPr>
        <p:txBody>
          <a:bodyPr>
            <a:normAutofit/>
          </a:bodyPr>
          <a:lstStyle/>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1A: Male Condoms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1B: Female Condoms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3: Post-Rape Treatment (EC, IUD)</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5: Treatment of STIs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12: Blood Transfusion</a:t>
            </a:r>
          </a:p>
        </p:txBody>
      </p:sp>
      <p:pic>
        <p:nvPicPr>
          <p:cNvPr id="4" name="Content Placeholder 4" descr="Photo of Inter agency RH Kit 3">
            <a:extLst>
              <a:ext uri="{FF2B5EF4-FFF2-40B4-BE49-F238E27FC236}">
                <a16:creationId xmlns:a16="http://schemas.microsoft.com/office/drawing/2014/main" id="{37D0E721-6393-41CD-976D-8628CD3C7475}"/>
              </a:ext>
            </a:extLst>
          </p:cNvPr>
          <p:cNvPicPr>
            <a:picLocks/>
          </p:cNvPicPr>
          <p:nvPr/>
        </p:nvPicPr>
        <p:blipFill>
          <a:blip r:embed="rId4" cstate="print"/>
          <a:srcRect/>
          <a:stretch>
            <a:fillRect/>
          </a:stretch>
        </p:blipFill>
        <p:spPr bwMode="auto">
          <a:xfrm>
            <a:off x="4931792" y="4139403"/>
            <a:ext cx="3755008" cy="2364704"/>
          </a:xfrm>
          <a:prstGeom prst="rect">
            <a:avLst/>
          </a:prstGeom>
          <a:noFill/>
          <a:ln w="9525">
            <a:noFill/>
            <a:miter lim="800000"/>
            <a:headEnd/>
            <a:tailEnd/>
          </a:ln>
        </p:spPr>
      </p:pic>
    </p:spTree>
    <p:extLst>
      <p:ext uri="{BB962C8B-B14F-4D97-AF65-F5344CB8AC3E}">
        <p14:creationId xmlns:p14="http://schemas.microsoft.com/office/powerpoint/2010/main" val="190372480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Photo of a woman holding a baby in front of a hou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94" y="0"/>
            <a:ext cx="9197787" cy="8124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211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449B4-9793-47DA-8AFF-9CF8DC80D3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5122" name="Title 1"/>
          <p:cNvSpPr>
            <a:spLocks noGrp="1"/>
          </p:cNvSpPr>
          <p:nvPr>
            <p:ph type="title"/>
          </p:nvPr>
        </p:nvSpPr>
        <p:spPr>
          <a:xfrm>
            <a:off x="285750" y="428625"/>
            <a:ext cx="8781410" cy="1143000"/>
          </a:xfrm>
        </p:spPr>
        <p:txBody>
          <a:bodyPr>
            <a:noAutofit/>
          </a:bodyPr>
          <a:lstStyle/>
          <a:p>
            <a:r>
              <a:rPr lang="en-US" altLang="en-US" sz="4000" dirty="0">
                <a:latin typeface="Calibri" panose="020F0502020204030204" pitchFamily="34" charset="0"/>
                <a:cs typeface="Calibri" panose="020F0502020204030204" pitchFamily="34" charset="0"/>
              </a:rPr>
              <a:t>What are sexually transmitted infections (STIs)?</a:t>
            </a:r>
          </a:p>
        </p:txBody>
      </p:sp>
      <p:sp>
        <p:nvSpPr>
          <p:cNvPr id="5123" name="Content Placeholder 2"/>
          <p:cNvSpPr>
            <a:spLocks noGrp="1"/>
          </p:cNvSpPr>
          <p:nvPr>
            <p:ph idx="1"/>
          </p:nvPr>
        </p:nvSpPr>
        <p:spPr>
          <a:xfrm>
            <a:off x="457200" y="2179638"/>
            <a:ext cx="8229600" cy="4297362"/>
          </a:xfrm>
        </p:spPr>
        <p:txBody>
          <a:bodyPr/>
          <a:lstStyle/>
          <a:p>
            <a:r>
              <a:rPr lang="en-US" altLang="en-US" sz="2800" dirty="0">
                <a:latin typeface="Calibri" panose="020F0502020204030204" pitchFamily="34" charset="0"/>
                <a:cs typeface="Calibri" panose="020F0502020204030204" pitchFamily="34" charset="0"/>
              </a:rPr>
              <a:t>Caused by more than 30 different viruses, bacteria, and parasites.</a:t>
            </a:r>
          </a:p>
          <a:p>
            <a:r>
              <a:rPr lang="en-US" altLang="en-US" sz="2800" dirty="0">
                <a:latin typeface="Calibri" panose="020F0502020204030204" pitchFamily="34" charset="0"/>
                <a:cs typeface="Calibri" panose="020F0502020204030204" pitchFamily="34" charset="0"/>
              </a:rPr>
              <a:t>Predominantly spread through sexual contact.</a:t>
            </a:r>
          </a:p>
          <a:p>
            <a:pPr lvl="1"/>
            <a:r>
              <a:rPr lang="en-US" altLang="en-US" sz="2400" dirty="0">
                <a:latin typeface="Calibri" panose="020F0502020204030204" pitchFamily="34" charset="0"/>
                <a:cs typeface="Calibri" panose="020F0502020204030204" pitchFamily="34" charset="0"/>
              </a:rPr>
              <a:t>Some are also spread through skin-to-skin contact.</a:t>
            </a:r>
          </a:p>
          <a:p>
            <a:pPr lvl="1"/>
            <a:r>
              <a:rPr lang="en-US" altLang="en-US" sz="2400" dirty="0">
                <a:latin typeface="Calibri" panose="020F0502020204030204" pitchFamily="34" charset="0"/>
                <a:cs typeface="Calibri" panose="020F0502020204030204" pitchFamily="34" charset="0"/>
              </a:rPr>
              <a:t>Some through blood or tissue.</a:t>
            </a:r>
          </a:p>
          <a:p>
            <a:pPr lvl="1"/>
            <a:r>
              <a:rPr lang="en-US" altLang="en-US" sz="2400" dirty="0">
                <a:latin typeface="Calibri" panose="020F0502020204030204" pitchFamily="34" charset="0"/>
                <a:cs typeface="Calibri" panose="020F0502020204030204" pitchFamily="34" charset="0"/>
              </a:rPr>
              <a:t>Chlamydia, gonorrhea, hepatitis B, HIV, human papilloma virus (HPV), herpes simplex virus (HSV2), and syphilis can be spread during childbirth.</a:t>
            </a:r>
          </a:p>
          <a:p>
            <a:r>
              <a:rPr lang="en-US" altLang="en-US" sz="2800" dirty="0">
                <a:latin typeface="Calibri" panose="020F0502020204030204" pitchFamily="34" charset="0"/>
                <a:cs typeface="Calibri" panose="020F0502020204030204" pitchFamily="34" charset="0"/>
              </a:rPr>
              <a:t>Frequently present without symptoms.</a:t>
            </a:r>
          </a:p>
        </p:txBody>
      </p:sp>
    </p:spTree>
    <p:extLst>
      <p:ext uri="{BB962C8B-B14F-4D97-AF65-F5344CB8AC3E}">
        <p14:creationId xmlns:p14="http://schemas.microsoft.com/office/powerpoint/2010/main" val="3481552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11B314-D0A6-42B7-B42C-B72E605881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4098" name="Title 1"/>
          <p:cNvSpPr>
            <a:spLocks noGrp="1"/>
          </p:cNvSpPr>
          <p:nvPr>
            <p:ph type="title"/>
          </p:nvPr>
        </p:nvSpPr>
        <p:spPr>
          <a:xfrm>
            <a:off x="195263" y="428625"/>
            <a:ext cx="8229600" cy="685800"/>
          </a:xfrm>
        </p:spPr>
        <p:txBody>
          <a:bodyPr>
            <a:noAutofit/>
          </a:bodyPr>
          <a:lstStyle/>
          <a:p>
            <a:r>
              <a:rPr lang="en-US" altLang="en-US" sz="4000" dirty="0">
                <a:latin typeface="Calibri" panose="020F0502020204030204" pitchFamily="34" charset="0"/>
                <a:cs typeface="Calibri" panose="020F0502020204030204" pitchFamily="34" charset="0"/>
              </a:rPr>
              <a:t>Consequences beyond infection of untreated STIs</a:t>
            </a:r>
          </a:p>
        </p:txBody>
      </p:sp>
      <p:sp>
        <p:nvSpPr>
          <p:cNvPr id="4099" name="Content Placeholder 2"/>
          <p:cNvSpPr>
            <a:spLocks noGrp="1"/>
          </p:cNvSpPr>
          <p:nvPr>
            <p:ph idx="1"/>
          </p:nvPr>
        </p:nvSpPr>
        <p:spPr>
          <a:xfrm>
            <a:off x="195263" y="1755775"/>
            <a:ext cx="8229600" cy="4983162"/>
          </a:xfrm>
        </p:spPr>
        <p:txBody>
          <a:bodyPr>
            <a:normAutofit lnSpcReduction="10000"/>
          </a:bodyPr>
          <a:lstStyle/>
          <a:p>
            <a:pPr lvl="1">
              <a:buFont typeface="Arial" panose="020B0604020202020204" pitchFamily="34" charset="0"/>
              <a:buChar char="•"/>
            </a:pPr>
            <a:r>
              <a:rPr lang="en-US" altLang="en-US" sz="2400" dirty="0">
                <a:latin typeface="Calibri" panose="020F0502020204030204" pitchFamily="34" charset="0"/>
                <a:cs typeface="Calibri" panose="020F0502020204030204" pitchFamily="34" charset="0"/>
              </a:rPr>
              <a:t>Some STIs like herpes or syphilis can increase the risk of HIV acquisition three-fold or more.</a:t>
            </a:r>
          </a:p>
          <a:p>
            <a:pPr lvl="1">
              <a:buFont typeface="Arial" panose="020B0604020202020204" pitchFamily="34" charset="0"/>
              <a:buChar char="•"/>
            </a:pPr>
            <a:r>
              <a:rPr lang="en-US" altLang="en-US" sz="2400" dirty="0">
                <a:latin typeface="Calibri" panose="020F0502020204030204" pitchFamily="34" charset="0"/>
                <a:cs typeface="Calibri" panose="020F0502020204030204" pitchFamily="34" charset="0"/>
              </a:rPr>
              <a:t>Mother-to-child transmission of STIs can result in stillbirth, newborn death, low birth weight and prematurity, infection throughout the blood (sepsis), respiratory infections (pneumonia), newborn eye infections (conjunctivitis), and congenital deformities.</a:t>
            </a:r>
          </a:p>
          <a:p>
            <a:pPr lvl="1">
              <a:buFont typeface="Arial" panose="020B0604020202020204" pitchFamily="34" charset="0"/>
              <a:buChar char="•"/>
            </a:pPr>
            <a:r>
              <a:rPr lang="en-US" altLang="en-US" sz="2400" dirty="0">
                <a:latin typeface="Calibri" panose="020F0502020204030204" pitchFamily="34" charset="0"/>
                <a:cs typeface="Calibri" panose="020F0502020204030204" pitchFamily="34" charset="0"/>
              </a:rPr>
              <a:t>Human papilloma virus infection causes 570,000 cases of cervical cancer and 300,000 cervical cancer deaths each year.</a:t>
            </a:r>
          </a:p>
          <a:p>
            <a:pPr lvl="1">
              <a:buFont typeface="Arial" panose="020B0604020202020204" pitchFamily="34" charset="0"/>
              <a:buChar char="•"/>
            </a:pPr>
            <a:r>
              <a:rPr lang="en-US" altLang="en-US" sz="2400" dirty="0">
                <a:latin typeface="Calibri" panose="020F0502020204030204" pitchFamily="34" charset="0"/>
                <a:cs typeface="Calibri" panose="020F0502020204030204" pitchFamily="34" charset="0"/>
              </a:rPr>
              <a:t>Gonorrhea and Chlamydia are major causes of pelvic inflammatory disease, adverse pregnancy outcomes and infertility.</a:t>
            </a:r>
            <a:endParaRPr lang="en-US" alt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984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3F328B8-9E60-45E7-867D-D3DA3B3D8A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6146" name="Title 1"/>
          <p:cNvSpPr>
            <a:spLocks noGrp="1"/>
          </p:cNvSpPr>
          <p:nvPr>
            <p:ph type="title"/>
          </p:nvPr>
        </p:nvSpPr>
        <p:spPr/>
        <p:txBody>
          <a:bodyPr>
            <a:normAutofit/>
          </a:bodyPr>
          <a:lstStyle/>
          <a:p>
            <a:r>
              <a:rPr lang="en-US" altLang="en-US" sz="4000" dirty="0">
                <a:latin typeface="Calibri" panose="020F0502020204030204" pitchFamily="34" charset="0"/>
                <a:cs typeface="Calibri" panose="020F0502020204030204" pitchFamily="34" charset="0"/>
              </a:rPr>
              <a:t>Common symptoms of STIs</a:t>
            </a:r>
          </a:p>
        </p:txBody>
      </p:sp>
      <p:sp>
        <p:nvSpPr>
          <p:cNvPr id="6147" name="Content Placeholder 2"/>
          <p:cNvSpPr>
            <a:spLocks noGrp="1"/>
          </p:cNvSpPr>
          <p:nvPr>
            <p:ph idx="1"/>
          </p:nvPr>
        </p:nvSpPr>
        <p:spPr>
          <a:xfrm>
            <a:off x="457200" y="1616983"/>
            <a:ext cx="8229600" cy="4677283"/>
          </a:xfrm>
        </p:spPr>
        <p:txBody>
          <a:bodyPr>
            <a:normAutofit fontScale="92500" lnSpcReduction="20000"/>
          </a:bodyPr>
          <a:lstStyle/>
          <a:p>
            <a:pPr marL="0" indent="0">
              <a:buNone/>
            </a:pPr>
            <a:r>
              <a:rPr lang="en-US" altLang="en-US" dirty="0">
                <a:latin typeface="Calibri" panose="020F0502020204030204" pitchFamily="34" charset="0"/>
                <a:cs typeface="Calibri" panose="020F0502020204030204" pitchFamily="34" charset="0"/>
              </a:rPr>
              <a:t>Women</a:t>
            </a:r>
          </a:p>
          <a:p>
            <a:r>
              <a:rPr lang="en-US" altLang="en-US" dirty="0">
                <a:latin typeface="Calibri" panose="020F0502020204030204" pitchFamily="34" charset="0"/>
                <a:cs typeface="Calibri" panose="020F0502020204030204" pitchFamily="34" charset="0"/>
              </a:rPr>
              <a:t>Vaginal discharge</a:t>
            </a:r>
          </a:p>
          <a:p>
            <a:r>
              <a:rPr lang="en-US" altLang="en-US" dirty="0">
                <a:latin typeface="Calibri" panose="020F0502020204030204" pitchFamily="34" charset="0"/>
                <a:cs typeface="Calibri" panose="020F0502020204030204" pitchFamily="34" charset="0"/>
              </a:rPr>
              <a:t>Genital ulcers</a:t>
            </a:r>
          </a:p>
          <a:p>
            <a:r>
              <a:rPr lang="en-US" altLang="en-US" dirty="0">
                <a:latin typeface="Calibri" panose="020F0502020204030204" pitchFamily="34" charset="0"/>
                <a:cs typeface="Calibri" panose="020F0502020204030204" pitchFamily="34" charset="0"/>
              </a:rPr>
              <a:t>Abdominal pain</a:t>
            </a:r>
          </a:p>
          <a:p>
            <a:pPr marL="0" indent="0">
              <a:buNone/>
            </a:pPr>
            <a:endParaRPr lang="en-US" altLang="en-US" dirty="0">
              <a:latin typeface="Calibri" panose="020F0502020204030204" pitchFamily="34" charset="0"/>
              <a:cs typeface="Calibri" panose="020F0502020204030204" pitchFamily="34" charset="0"/>
            </a:endParaRPr>
          </a:p>
          <a:p>
            <a:pPr marL="0" indent="0">
              <a:buNone/>
            </a:pPr>
            <a:r>
              <a:rPr lang="en-US" altLang="en-US" dirty="0">
                <a:latin typeface="Calibri" panose="020F0502020204030204" pitchFamily="34" charset="0"/>
                <a:cs typeface="Calibri" panose="020F0502020204030204" pitchFamily="34" charset="0"/>
              </a:rPr>
              <a:t>Men</a:t>
            </a:r>
          </a:p>
          <a:p>
            <a:r>
              <a:rPr lang="en-US" altLang="en-US" dirty="0">
                <a:latin typeface="Calibri" panose="020F0502020204030204" pitchFamily="34" charset="0"/>
                <a:cs typeface="Calibri" panose="020F0502020204030204" pitchFamily="34" charset="0"/>
              </a:rPr>
              <a:t>Urethral discharge</a:t>
            </a:r>
          </a:p>
          <a:p>
            <a:r>
              <a:rPr lang="en-US" altLang="en-US" dirty="0">
                <a:latin typeface="Calibri" panose="020F0502020204030204" pitchFamily="34" charset="0"/>
                <a:cs typeface="Calibri" panose="020F0502020204030204" pitchFamily="34" charset="0"/>
              </a:rPr>
              <a:t>Burning on urination</a:t>
            </a:r>
          </a:p>
          <a:p>
            <a:r>
              <a:rPr lang="en-US" altLang="en-US" dirty="0">
                <a:latin typeface="Calibri" panose="020F0502020204030204" pitchFamily="34" charset="0"/>
                <a:cs typeface="Calibri" panose="020F0502020204030204" pitchFamily="34" charset="0"/>
              </a:rPr>
              <a:t>Genital ulcers</a:t>
            </a:r>
          </a:p>
          <a:p>
            <a:r>
              <a:rPr lang="en-US" altLang="en-US" dirty="0">
                <a:latin typeface="Calibri" panose="020F0502020204030204" pitchFamily="34" charset="0"/>
                <a:cs typeface="Calibri" panose="020F0502020204030204" pitchFamily="34" charset="0"/>
              </a:rPr>
              <a:t>Abdominal pain</a:t>
            </a:r>
          </a:p>
        </p:txBody>
      </p:sp>
    </p:spTree>
    <p:extLst>
      <p:ext uri="{BB962C8B-B14F-4D97-AF65-F5344CB8AC3E}">
        <p14:creationId xmlns:p14="http://schemas.microsoft.com/office/powerpoint/2010/main" val="3921918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470A094-AE88-4EE9-9798-F644F375CF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7170" name="Title 1"/>
          <p:cNvSpPr>
            <a:spLocks noGrp="1"/>
          </p:cNvSpPr>
          <p:nvPr>
            <p:ph type="title"/>
          </p:nvPr>
        </p:nvSpPr>
        <p:spPr>
          <a:xfrm>
            <a:off x="266700" y="444500"/>
            <a:ext cx="8229600" cy="1143000"/>
          </a:xfrm>
        </p:spPr>
        <p:txBody>
          <a:bodyPr>
            <a:noAutofit/>
          </a:bodyPr>
          <a:lstStyle/>
          <a:p>
            <a:r>
              <a:rPr lang="en-US" altLang="en-US" sz="4000" dirty="0">
                <a:latin typeface="Calibri" panose="020F0502020204030204" pitchFamily="34" charset="0"/>
                <a:cs typeface="Calibri" panose="020F0502020204030204" pitchFamily="34" charset="0"/>
              </a:rPr>
              <a:t>Most common STIs</a:t>
            </a:r>
          </a:p>
        </p:txBody>
      </p:sp>
      <p:sp>
        <p:nvSpPr>
          <p:cNvPr id="7171" name="Content Placeholder 2"/>
          <p:cNvSpPr>
            <a:spLocks noGrp="1"/>
          </p:cNvSpPr>
          <p:nvPr>
            <p:ph idx="1"/>
          </p:nvPr>
        </p:nvSpPr>
        <p:spPr>
          <a:xfrm>
            <a:off x="457199" y="2103438"/>
            <a:ext cx="3757613" cy="4297362"/>
          </a:xfrm>
        </p:spPr>
        <p:txBody>
          <a:bodyPr/>
          <a:lstStyle/>
          <a:p>
            <a:pPr>
              <a:buFont typeface="Arial" panose="020B0604020202020204" pitchFamily="34" charset="0"/>
              <a:buNone/>
            </a:pPr>
            <a:r>
              <a:rPr lang="en-US" altLang="en-US" u="sng" dirty="0">
                <a:latin typeface="Calibri" panose="020F0502020204030204" pitchFamily="34" charset="0"/>
                <a:cs typeface="Calibri" panose="020F0502020204030204" pitchFamily="34" charset="0"/>
              </a:rPr>
              <a:t>Bacterial/ Parasitic</a:t>
            </a:r>
          </a:p>
          <a:p>
            <a:r>
              <a:rPr lang="en-US" altLang="en-US" sz="2000" dirty="0">
                <a:latin typeface="Calibri" panose="020F0502020204030204" pitchFamily="34" charset="0"/>
                <a:cs typeface="Calibri" panose="020F0502020204030204" pitchFamily="34" charset="0"/>
              </a:rPr>
              <a:t> </a:t>
            </a:r>
            <a:r>
              <a:rPr lang="en-US" altLang="en-US" sz="2800" dirty="0">
                <a:latin typeface="Calibri" panose="020F0502020204030204" pitchFamily="34" charset="0"/>
                <a:cs typeface="Calibri" panose="020F0502020204030204" pitchFamily="34" charset="0"/>
              </a:rPr>
              <a:t>Syphilis</a:t>
            </a:r>
          </a:p>
          <a:p>
            <a:r>
              <a:rPr lang="en-US" altLang="en-US" sz="2800" dirty="0">
                <a:latin typeface="Calibri" panose="020F0502020204030204" pitchFamily="34" charset="0"/>
                <a:cs typeface="Calibri" panose="020F0502020204030204" pitchFamily="34" charset="0"/>
              </a:rPr>
              <a:t> Gonorrhea</a:t>
            </a:r>
          </a:p>
          <a:p>
            <a:r>
              <a:rPr lang="en-US" altLang="en-US" sz="2800" dirty="0">
                <a:latin typeface="Calibri" panose="020F0502020204030204" pitchFamily="34" charset="0"/>
                <a:cs typeface="Calibri" panose="020F0502020204030204" pitchFamily="34" charset="0"/>
              </a:rPr>
              <a:t> Chlamydia</a:t>
            </a:r>
          </a:p>
          <a:p>
            <a:r>
              <a:rPr lang="en-US" altLang="en-US" sz="2800" dirty="0">
                <a:latin typeface="Calibri" panose="020F0502020204030204" pitchFamily="34" charset="0"/>
                <a:cs typeface="Calibri" panose="020F0502020204030204" pitchFamily="34" charset="0"/>
              </a:rPr>
              <a:t> </a:t>
            </a:r>
            <a:r>
              <a:rPr lang="en-US" altLang="en-US" sz="2800" dirty="0" err="1">
                <a:latin typeface="Calibri" panose="020F0502020204030204" pitchFamily="34" charset="0"/>
                <a:cs typeface="Calibri" panose="020F0502020204030204" pitchFamily="34" charset="0"/>
              </a:rPr>
              <a:t>Trichomoniasis</a:t>
            </a:r>
            <a:endParaRPr lang="en-US" altLang="en-US" sz="2800" dirty="0">
              <a:latin typeface="Calibri" panose="020F0502020204030204" pitchFamily="34" charset="0"/>
              <a:cs typeface="Calibri" panose="020F0502020204030204" pitchFamily="34" charset="0"/>
            </a:endParaRPr>
          </a:p>
        </p:txBody>
      </p:sp>
      <p:sp>
        <p:nvSpPr>
          <p:cNvPr id="7172" name="Content Placeholder 2"/>
          <p:cNvSpPr txBox="1">
            <a:spLocks/>
          </p:cNvSpPr>
          <p:nvPr/>
        </p:nvSpPr>
        <p:spPr bwMode="auto">
          <a:xfrm>
            <a:off x="4900613" y="2103438"/>
            <a:ext cx="3862386" cy="429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pPr>
            <a:r>
              <a:rPr lang="en-US" altLang="en-US" sz="3200" u="sng" dirty="0">
                <a:solidFill>
                  <a:schemeClr val="bg1"/>
                </a:solidFill>
                <a:latin typeface="Calibri" panose="020F0502020204030204" pitchFamily="34" charset="0"/>
                <a:cs typeface="Calibri" panose="020F0502020204030204" pitchFamily="34" charset="0"/>
              </a:rPr>
              <a:t>Viral</a:t>
            </a:r>
          </a:p>
          <a:p>
            <a:pPr>
              <a:spcBef>
                <a:spcPct val="20000"/>
              </a:spcBef>
              <a:buFont typeface="Arial" panose="020B0604020202020204" pitchFamily="34" charset="0"/>
              <a:buChar char="•"/>
            </a:pPr>
            <a:r>
              <a:rPr lang="en-US" altLang="en-US" sz="2800" dirty="0">
                <a:solidFill>
                  <a:schemeClr val="bg1"/>
                </a:solidFill>
                <a:latin typeface="Calibri" panose="020F0502020204030204" pitchFamily="34" charset="0"/>
                <a:cs typeface="Calibri" panose="020F0502020204030204" pitchFamily="34" charset="0"/>
              </a:rPr>
              <a:t>Hepatitis B</a:t>
            </a:r>
          </a:p>
          <a:p>
            <a:pPr>
              <a:spcBef>
                <a:spcPct val="20000"/>
              </a:spcBef>
              <a:buFont typeface="Arial" panose="020B0604020202020204" pitchFamily="34" charset="0"/>
              <a:buChar char="•"/>
            </a:pPr>
            <a:r>
              <a:rPr lang="en-US" altLang="en-US" sz="2800" dirty="0">
                <a:solidFill>
                  <a:schemeClr val="bg1"/>
                </a:solidFill>
                <a:latin typeface="Calibri" panose="020F0502020204030204" pitchFamily="34" charset="0"/>
                <a:cs typeface="Calibri" panose="020F0502020204030204" pitchFamily="34" charset="0"/>
              </a:rPr>
              <a:t>Genital warts (HPV)</a:t>
            </a:r>
          </a:p>
          <a:p>
            <a:pPr>
              <a:spcBef>
                <a:spcPct val="20000"/>
              </a:spcBef>
              <a:buFont typeface="Arial" panose="020B0604020202020204" pitchFamily="34" charset="0"/>
              <a:buChar char="•"/>
            </a:pPr>
            <a:r>
              <a:rPr lang="en-US" altLang="en-US" sz="2800" dirty="0">
                <a:solidFill>
                  <a:schemeClr val="bg1"/>
                </a:solidFill>
                <a:latin typeface="Calibri" panose="020F0502020204030204" pitchFamily="34" charset="0"/>
                <a:cs typeface="Calibri" panose="020F0502020204030204" pitchFamily="34" charset="0"/>
              </a:rPr>
              <a:t>Herpes (HSV2)</a:t>
            </a:r>
          </a:p>
          <a:p>
            <a:pPr>
              <a:spcBef>
                <a:spcPct val="20000"/>
              </a:spcBef>
              <a:buFont typeface="Arial" panose="020B0604020202020204" pitchFamily="34" charset="0"/>
              <a:buChar char="•"/>
            </a:pPr>
            <a:r>
              <a:rPr lang="en-US" altLang="en-US" sz="2800" dirty="0">
                <a:solidFill>
                  <a:schemeClr val="bg1"/>
                </a:solidFill>
                <a:latin typeface="Calibri" panose="020F0502020204030204" pitchFamily="34" charset="0"/>
                <a:cs typeface="Calibri" panose="020F0502020204030204" pitchFamily="34" charset="0"/>
              </a:rPr>
              <a:t>HIV</a:t>
            </a:r>
            <a:endParaRPr lang="en-US" altLang="en-US" sz="4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8229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0CCBBC-C476-432E-8D3A-5618909A4B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0242" name="Title 1"/>
          <p:cNvSpPr>
            <a:spLocks noGrp="1"/>
          </p:cNvSpPr>
          <p:nvPr>
            <p:ph type="title"/>
          </p:nvPr>
        </p:nvSpPr>
        <p:spPr>
          <a:xfrm>
            <a:off x="533400" y="304800"/>
            <a:ext cx="8229600" cy="1143000"/>
          </a:xfrm>
        </p:spPr>
        <p:txBody>
          <a:bodyPr/>
          <a:lstStyle/>
          <a:p>
            <a:r>
              <a:rPr lang="en-US" altLang="en-US" dirty="0">
                <a:latin typeface="Calibri" panose="020F0502020204030204" pitchFamily="34" charset="0"/>
                <a:cs typeface="Calibri" panose="020F0502020204030204" pitchFamily="34" charset="0"/>
              </a:rPr>
              <a:t>Prevention of STIs</a:t>
            </a:r>
          </a:p>
        </p:txBody>
      </p:sp>
      <p:sp>
        <p:nvSpPr>
          <p:cNvPr id="10243" name="Content Placeholder 2"/>
          <p:cNvSpPr>
            <a:spLocks noGrp="1"/>
          </p:cNvSpPr>
          <p:nvPr>
            <p:ph idx="1"/>
          </p:nvPr>
        </p:nvSpPr>
        <p:spPr>
          <a:xfrm>
            <a:off x="457199" y="1828800"/>
            <a:ext cx="7910713" cy="4587368"/>
          </a:xfrm>
        </p:spPr>
        <p:txBody>
          <a:bodyPr>
            <a:normAutofit fontScale="92500" lnSpcReduction="10000"/>
          </a:bodyPr>
          <a:lstStyle/>
          <a:p>
            <a:r>
              <a:rPr lang="en-US" altLang="en-US" sz="2800" dirty="0">
                <a:latin typeface="Calibri" panose="020F0502020204030204" pitchFamily="34" charset="0"/>
                <a:cs typeface="Calibri" panose="020F0502020204030204" pitchFamily="34" charset="0"/>
              </a:rPr>
              <a:t>Comprehensive sexuality education.</a:t>
            </a:r>
          </a:p>
          <a:p>
            <a:r>
              <a:rPr lang="en-US" altLang="en-US" sz="2800" dirty="0">
                <a:latin typeface="Calibri" panose="020F0502020204030204" pitchFamily="34" charset="0"/>
                <a:cs typeface="Calibri" panose="020F0502020204030204" pitchFamily="34" charset="0"/>
              </a:rPr>
              <a:t>STI and HIV pre- and post-test counselling.</a:t>
            </a:r>
          </a:p>
          <a:p>
            <a:r>
              <a:rPr lang="en-US" altLang="en-US" sz="2800" dirty="0">
                <a:latin typeface="Calibri" panose="020F0502020204030204" pitchFamily="34" charset="0"/>
                <a:cs typeface="Calibri" panose="020F0502020204030204" pitchFamily="34" charset="0"/>
              </a:rPr>
              <a:t>Safer sex/risk-reduction counselling.</a:t>
            </a:r>
          </a:p>
          <a:p>
            <a:r>
              <a:rPr lang="en-US" altLang="en-US" sz="2800" dirty="0">
                <a:latin typeface="Calibri" panose="020F0502020204030204" pitchFamily="34" charset="0"/>
                <a:cs typeface="Calibri" panose="020F0502020204030204" pitchFamily="34" charset="0"/>
              </a:rPr>
              <a:t>Condom promotion.</a:t>
            </a:r>
          </a:p>
          <a:p>
            <a:r>
              <a:rPr lang="en-US" altLang="en-US" sz="2800" dirty="0">
                <a:latin typeface="Calibri" panose="020F0502020204030204" pitchFamily="34" charset="0"/>
                <a:cs typeface="Calibri" panose="020F0502020204030204" pitchFamily="34" charset="0"/>
              </a:rPr>
              <a:t>Early detection/recognition of symptoms.</a:t>
            </a:r>
          </a:p>
          <a:p>
            <a:r>
              <a:rPr lang="en-US" altLang="en-US" sz="2800" dirty="0">
                <a:latin typeface="Calibri" panose="020F0502020204030204" pitchFamily="34" charset="0"/>
                <a:cs typeface="Calibri" panose="020F0502020204030204" pitchFamily="34" charset="0"/>
              </a:rPr>
              <a:t>Interventions targeting high-risk groups, such as sex workers, men who have sex with men, and persons who inject drugs.</a:t>
            </a:r>
          </a:p>
          <a:p>
            <a:r>
              <a:rPr lang="en-US" altLang="en-US" sz="2800" dirty="0">
                <a:latin typeface="Calibri" panose="020F0502020204030204" pitchFamily="34" charset="0"/>
                <a:cs typeface="Calibri" panose="020F0502020204030204" pitchFamily="34" charset="0"/>
              </a:rPr>
              <a:t>Use of clean needles and syringes to prevent HIV and other blood-borne illnesses.</a:t>
            </a:r>
          </a:p>
          <a:p>
            <a:r>
              <a:rPr lang="en-US" altLang="en-US" sz="2800" dirty="0">
                <a:latin typeface="Calibri" panose="020F0502020204030204" pitchFamily="34" charset="0"/>
                <a:cs typeface="Calibri" panose="020F0502020204030204" pitchFamily="34" charset="0"/>
              </a:rPr>
              <a:t>Tailored strategies to reach adolescents.</a:t>
            </a:r>
          </a:p>
        </p:txBody>
      </p:sp>
    </p:spTree>
    <p:extLst>
      <p:ext uri="{BB962C8B-B14F-4D97-AF65-F5344CB8AC3E}">
        <p14:creationId xmlns:p14="http://schemas.microsoft.com/office/powerpoint/2010/main" val="2830747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44AE09-6CC7-4FE9-A840-ED0FEDF518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1266" name="Title 1"/>
          <p:cNvSpPr>
            <a:spLocks noGrp="1"/>
          </p:cNvSpPr>
          <p:nvPr>
            <p:ph type="title"/>
          </p:nvPr>
        </p:nvSpPr>
        <p:spPr>
          <a:xfrm>
            <a:off x="342981" y="351077"/>
            <a:ext cx="7667624" cy="1143000"/>
          </a:xfrm>
        </p:spPr>
        <p:txBody>
          <a:bodyPr>
            <a:noAutofit/>
          </a:bodyPr>
          <a:lstStyle/>
          <a:p>
            <a:r>
              <a:rPr lang="en-US" altLang="en-US" sz="4000" dirty="0">
                <a:latin typeface="Calibri" panose="020F0502020204030204" pitchFamily="34" charset="0"/>
                <a:cs typeface="Calibri" panose="020F0502020204030204" pitchFamily="34" charset="0"/>
              </a:rPr>
              <a:t>STI and HIV transmission during displacement</a:t>
            </a:r>
          </a:p>
        </p:txBody>
      </p:sp>
      <p:sp>
        <p:nvSpPr>
          <p:cNvPr id="16387" name="Content Placeholder 2"/>
          <p:cNvSpPr>
            <a:spLocks noGrp="1"/>
          </p:cNvSpPr>
          <p:nvPr>
            <p:ph idx="1"/>
          </p:nvPr>
        </p:nvSpPr>
        <p:spPr>
          <a:xfrm>
            <a:off x="457200" y="1846695"/>
            <a:ext cx="8229600" cy="4548187"/>
          </a:xfrm>
        </p:spPr>
        <p:txBody>
          <a:bodyPr/>
          <a:lstStyle/>
          <a:p>
            <a:r>
              <a:rPr lang="en-US" altLang="en-US" sz="2500" dirty="0">
                <a:latin typeface="Calibri" panose="020F0502020204030204" pitchFamily="34" charset="0"/>
                <a:cs typeface="Calibri" panose="020F0502020204030204" pitchFamily="34" charset="0"/>
              </a:rPr>
              <a:t>Sexual violence and exploitation.</a:t>
            </a:r>
          </a:p>
          <a:p>
            <a:pPr lvl="1"/>
            <a:r>
              <a:rPr lang="en-US" altLang="en-US" sz="2000" dirty="0">
                <a:latin typeface="Calibri" panose="020F0502020204030204" pitchFamily="34" charset="0"/>
                <a:cs typeface="Calibri" panose="020F0502020204030204" pitchFamily="34" charset="0"/>
              </a:rPr>
              <a:t>Collapse of traditional societal support (loss of family members, family and community support structures).</a:t>
            </a:r>
          </a:p>
          <a:p>
            <a:pPr lvl="1"/>
            <a:r>
              <a:rPr lang="en-US" altLang="en-US" sz="2000" dirty="0">
                <a:latin typeface="Calibri" panose="020F0502020204030204" pitchFamily="34" charset="0"/>
                <a:cs typeface="Calibri" panose="020F0502020204030204" pitchFamily="34" charset="0"/>
              </a:rPr>
              <a:t>Strains of life in displacement (women’s loss of self-esteem/status and engagement in unsafe sexual practices or limited ability to negotiate safe sex).</a:t>
            </a:r>
          </a:p>
          <a:p>
            <a:r>
              <a:rPr lang="en-US" altLang="en-US" sz="2500" dirty="0">
                <a:latin typeface="Calibri" panose="020F0502020204030204" pitchFamily="34" charset="0"/>
                <a:cs typeface="Calibri" panose="020F0502020204030204" pitchFamily="34" charset="0"/>
              </a:rPr>
              <a:t>Sex work and survival sex.</a:t>
            </a:r>
          </a:p>
          <a:p>
            <a:r>
              <a:rPr lang="en-US" altLang="en-US" sz="2500" dirty="0">
                <a:latin typeface="Calibri" panose="020F0502020204030204" pitchFamily="34" charset="0"/>
                <a:cs typeface="Calibri" panose="020F0502020204030204" pitchFamily="34" charset="0"/>
              </a:rPr>
              <a:t>Displacement of rural populations to urban areas with higher STI prevalence.</a:t>
            </a:r>
          </a:p>
          <a:p>
            <a:r>
              <a:rPr lang="en-US" altLang="en-US" sz="2500" dirty="0">
                <a:latin typeface="Calibri" panose="020F0502020204030204" pitchFamily="34" charset="0"/>
                <a:cs typeface="Calibri" panose="020F0502020204030204" pitchFamily="34" charset="0"/>
              </a:rPr>
              <a:t>Lack of information and services.</a:t>
            </a:r>
          </a:p>
          <a:p>
            <a:r>
              <a:rPr lang="en-US" altLang="en-US" sz="2500" dirty="0">
                <a:latin typeface="Calibri" panose="020F0502020204030204" pitchFamily="34" charset="0"/>
                <a:cs typeface="Calibri" panose="020F0502020204030204" pitchFamily="34" charset="0"/>
              </a:rPr>
              <a:t>Military presence, where prevalence of STIs is often higher.</a:t>
            </a:r>
          </a:p>
        </p:txBody>
      </p:sp>
      <p:pic>
        <p:nvPicPr>
          <p:cNvPr id="11269" name="Picture 7" descr="WRC White Bars Only.eps"/>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3000" y="6324600"/>
            <a:ext cx="2127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0068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94DFFE-6C13-4FA8-943E-53F43F71C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5" y="512762"/>
            <a:ext cx="8229600" cy="603250"/>
          </a:xfrm>
        </p:spPr>
        <p:txBody>
          <a:bodyPr>
            <a:noAutofit/>
          </a:bodyPr>
          <a:lstStyle/>
          <a:p>
            <a:pPr marL="53975"/>
            <a:r>
              <a:rPr lang="en-GB" altLang="en-US" sz="3200" dirty="0">
                <a:latin typeface="Calibri" panose="020F0502020204030204" pitchFamily="34" charset="0"/>
                <a:cs typeface="Calibri" panose="020F0502020204030204" pitchFamily="34" charset="0"/>
              </a:rPr>
              <a:t>MISP Objective 3: Prevent the transmission and reduce morbidity and morality due to HIV and other STIs </a:t>
            </a:r>
            <a:endParaRPr lang="en-GB" altLang="en-US" sz="2800" dirty="0">
              <a:latin typeface="Calibri" panose="020F0502020204030204" pitchFamily="34" charset="0"/>
              <a:cs typeface="Calibri" panose="020F0502020204030204" pitchFamily="34" charset="0"/>
            </a:endParaRPr>
          </a:p>
        </p:txBody>
      </p:sp>
      <p:sp>
        <p:nvSpPr>
          <p:cNvPr id="12291" name="Rectangle 3"/>
          <p:cNvSpPr>
            <a:spLocks noGrp="1" noChangeArrowheads="1"/>
          </p:cNvSpPr>
          <p:nvPr>
            <p:ph idx="1"/>
          </p:nvPr>
        </p:nvSpPr>
        <p:spPr>
          <a:xfrm>
            <a:off x="457200" y="1600199"/>
            <a:ext cx="8229600" cy="4931229"/>
          </a:xfrm>
        </p:spPr>
        <p:txBody>
          <a:bodyPr>
            <a:normAutofit fontScale="92500" lnSpcReduction="10000"/>
          </a:bodyPr>
          <a:lstStyle/>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Establish </a:t>
            </a:r>
            <a:r>
              <a:rPr lang="en-US" altLang="en-US" b="1" dirty="0">
                <a:latin typeface="Calibri" panose="020F0502020204030204" pitchFamily="34" charset="0"/>
                <a:cs typeface="Calibri" panose="020F0502020204030204" pitchFamily="34" charset="0"/>
              </a:rPr>
              <a:t>safe and rational blood transfusion</a:t>
            </a:r>
            <a:r>
              <a:rPr lang="de-DE" altLang="en-US" dirty="0">
                <a:latin typeface="Calibri" panose="020F0502020204030204" pitchFamily="34" charset="0"/>
                <a:cs typeface="Calibri" panose="020F0502020204030204" pitchFamily="34" charset="0"/>
              </a:rPr>
              <a:t>.</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Ensure </a:t>
            </a:r>
            <a:r>
              <a:rPr lang="en-GB" altLang="en-US" b="1" dirty="0">
                <a:latin typeface="Calibri" panose="020F0502020204030204" pitchFamily="34" charset="0"/>
                <a:cs typeface="Calibri" panose="020F0502020204030204" pitchFamily="34" charset="0"/>
              </a:rPr>
              <a:t>standard precautions</a:t>
            </a:r>
            <a:r>
              <a:rPr lang="en-GB" altLang="en-US" dirty="0">
                <a:latin typeface="Calibri" panose="020F0502020204030204" pitchFamily="34" charset="0"/>
                <a:cs typeface="Calibri" panose="020F0502020204030204" pitchFamily="34" charset="0"/>
              </a:rPr>
              <a:t>.</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Make </a:t>
            </a:r>
            <a:r>
              <a:rPr lang="en-GB" altLang="en-US" b="1" dirty="0">
                <a:latin typeface="Calibri" panose="020F0502020204030204" pitchFamily="34" charset="0"/>
                <a:cs typeface="Calibri" panose="020F0502020204030204" pitchFamily="34" charset="0"/>
              </a:rPr>
              <a:t>free condoms </a:t>
            </a:r>
            <a:r>
              <a:rPr lang="en-GB" altLang="en-US" dirty="0">
                <a:latin typeface="Calibri" panose="020F0502020204030204" pitchFamily="34" charset="0"/>
                <a:cs typeface="Calibri" panose="020F0502020204030204" pitchFamily="34" charset="0"/>
              </a:rPr>
              <a:t>available.</a:t>
            </a:r>
          </a:p>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Continue</a:t>
            </a:r>
            <a:r>
              <a:rPr lang="de-DE" altLang="en-US" dirty="0">
                <a:latin typeface="Calibri" panose="020F0502020204030204" pitchFamily="34" charset="0"/>
                <a:cs typeface="Calibri" panose="020F0502020204030204" pitchFamily="34" charset="0"/>
              </a:rPr>
              <a:t> </a:t>
            </a:r>
            <a:r>
              <a:rPr lang="en-US" altLang="en-US" dirty="0">
                <a:latin typeface="Calibri" panose="020F0502020204030204" pitchFamily="34" charset="0"/>
                <a:cs typeface="Calibri" panose="020F0502020204030204" pitchFamily="34" charset="0"/>
              </a:rPr>
              <a:t>treatment for those on antiretroviral therapy (</a:t>
            </a:r>
            <a:r>
              <a:rPr lang="en-US" altLang="en-US" b="1" dirty="0">
                <a:latin typeface="Calibri" panose="020F0502020204030204" pitchFamily="34" charset="0"/>
                <a:cs typeface="Calibri" panose="020F0502020204030204" pitchFamily="34" charset="0"/>
              </a:rPr>
              <a:t>ARVs</a:t>
            </a:r>
            <a:r>
              <a:rPr lang="en-US" altLang="en-US" dirty="0">
                <a:latin typeface="Calibri" panose="020F0502020204030204" pitchFamily="34" charset="0"/>
                <a:cs typeface="Calibri" panose="020F0502020204030204" pitchFamily="34" charset="0"/>
              </a:rPr>
              <a:t>),</a:t>
            </a:r>
            <a:r>
              <a:rPr lang="en-US" altLang="en-US" b="1" dirty="0">
                <a:latin typeface="Calibri" panose="020F0502020204030204" pitchFamily="34" charset="0"/>
                <a:cs typeface="Calibri" panose="020F0502020204030204" pitchFamily="34" charset="0"/>
              </a:rPr>
              <a:t> </a:t>
            </a:r>
            <a:r>
              <a:rPr lang="en-US" altLang="en-US" dirty="0">
                <a:latin typeface="Calibri" panose="020F0502020204030204" pitchFamily="34" charset="0"/>
                <a:cs typeface="Calibri" panose="020F0502020204030204" pitchFamily="34" charset="0"/>
              </a:rPr>
              <a:t>including prevention-of-mother-to-child transmission</a:t>
            </a:r>
            <a:r>
              <a:rPr lang="en-US" altLang="en-US" b="1" dirty="0">
                <a:latin typeface="Calibri" panose="020F0502020204030204" pitchFamily="34" charset="0"/>
                <a:cs typeface="Calibri" panose="020F0502020204030204" pitchFamily="34" charset="0"/>
              </a:rPr>
              <a:t> </a:t>
            </a:r>
            <a:r>
              <a:rPr lang="en-US" altLang="en-US" dirty="0">
                <a:latin typeface="Calibri" panose="020F0502020204030204" pitchFamily="34" charset="0"/>
                <a:cs typeface="Calibri" panose="020F0502020204030204" pitchFamily="34" charset="0"/>
              </a:rPr>
              <a:t>(</a:t>
            </a:r>
            <a:r>
              <a:rPr lang="en-US" altLang="en-US" b="1" dirty="0">
                <a:latin typeface="Calibri" panose="020F0502020204030204" pitchFamily="34" charset="0"/>
                <a:cs typeface="Calibri" panose="020F0502020204030204" pitchFamily="34" charset="0"/>
              </a:rPr>
              <a:t>PMTCT</a:t>
            </a:r>
            <a:r>
              <a:rPr lang="en-US" altLang="en-US" dirty="0">
                <a:latin typeface="Calibri" panose="020F0502020204030204" pitchFamily="34" charset="0"/>
                <a:cs typeface="Calibri" panose="020F0502020204030204" pitchFamily="34" charset="0"/>
              </a:rPr>
              <a:t>).</a:t>
            </a:r>
          </a:p>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Provide post-exposure prophylaxis (</a:t>
            </a:r>
            <a:r>
              <a:rPr lang="en-US" altLang="en-US" b="1" dirty="0">
                <a:latin typeface="Calibri" panose="020F0502020204030204" pitchFamily="34" charset="0"/>
                <a:cs typeface="Calibri" panose="020F0502020204030204" pitchFamily="34" charset="0"/>
              </a:rPr>
              <a:t>PEP</a:t>
            </a:r>
            <a:r>
              <a:rPr lang="en-US" altLang="en-US" dirty="0">
                <a:latin typeface="Calibri" panose="020F0502020204030204" pitchFamily="34" charset="0"/>
                <a:cs typeface="Calibri" panose="020F0502020204030204" pitchFamily="34" charset="0"/>
              </a:rPr>
              <a:t>) to survivors of sexual violence and for occupational exposures.</a:t>
            </a:r>
          </a:p>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Provide </a:t>
            </a:r>
            <a:r>
              <a:rPr lang="en-US" altLang="en-US" b="1" dirty="0">
                <a:latin typeface="Calibri" panose="020F0502020204030204" pitchFamily="34" charset="0"/>
                <a:cs typeface="Calibri" panose="020F0502020204030204" pitchFamily="34" charset="0"/>
              </a:rPr>
              <a:t>co-trimoxazole prophylaxis </a:t>
            </a:r>
            <a:r>
              <a:rPr lang="en-US" altLang="en-US" dirty="0">
                <a:latin typeface="Calibri" panose="020F0502020204030204" pitchFamily="34" charset="0"/>
                <a:cs typeface="Calibri" panose="020F0502020204030204" pitchFamily="34" charset="0"/>
              </a:rPr>
              <a:t>for opportunistic infections.</a:t>
            </a:r>
          </a:p>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Treat symptoms of </a:t>
            </a:r>
            <a:r>
              <a:rPr lang="en-US" altLang="en-US" b="1" dirty="0" err="1">
                <a:latin typeface="Calibri" panose="020F0502020204030204" pitchFamily="34" charset="0"/>
                <a:cs typeface="Calibri" panose="020F0502020204030204" pitchFamily="34" charset="0"/>
              </a:rPr>
              <a:t>STIs</a:t>
            </a:r>
            <a:r>
              <a:rPr lang="en-US" altLang="en-US"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517174443"/>
      </p:ext>
    </p:extLst>
  </p:cSld>
  <p:clrMapOvr>
    <a:masterClrMapping/>
  </p:clrMapOvr>
  <p:transition/>
</p:sld>
</file>

<file path=ppt/theme/theme1.xml><?xml version="1.0" encoding="utf-8"?>
<a:theme xmlns:a="http://schemas.openxmlformats.org/drawingml/2006/main" name="DRR Curriculum_Powerpoint Theme_Day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TotalTime>
  <Words>2734</Words>
  <Application>Microsoft Office PowerPoint</Application>
  <PresentationFormat>On-screen Show (4:3)</PresentationFormat>
  <Paragraphs>165</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Tahoma</vt:lpstr>
      <vt:lpstr>Wingdings</vt:lpstr>
      <vt:lpstr>DRR Curriculum_Powerpoint Theme_Day2</vt:lpstr>
      <vt:lpstr>PowerPoint Presentation</vt:lpstr>
      <vt:lpstr>PowerPoint Presentation</vt:lpstr>
      <vt:lpstr>What are sexually transmitted infections (STIs)?</vt:lpstr>
      <vt:lpstr>Consequences beyond infection of untreated STIs</vt:lpstr>
      <vt:lpstr>Common symptoms of STIs</vt:lpstr>
      <vt:lpstr>Most common STIs</vt:lpstr>
      <vt:lpstr>Prevention of STIs</vt:lpstr>
      <vt:lpstr>STI and HIV transmission during displacement</vt:lpstr>
      <vt:lpstr>MISP Objective 3: Prevent the transmission and reduce morbidity and morality due to HIV and other STIs </vt:lpstr>
      <vt:lpstr>Special considerations for specific populations</vt:lpstr>
      <vt:lpstr>Relevant Inter-agency RH Kits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Sexually Transmitted Infections, including HIV</dc:title>
  <dc:creator>Tanabe Mihoko</dc:creator>
  <cp:lastModifiedBy>Diana Quick</cp:lastModifiedBy>
  <cp:revision>57</cp:revision>
  <dcterms:created xsi:type="dcterms:W3CDTF">2019-12-08T00:46:12Z</dcterms:created>
  <dcterms:modified xsi:type="dcterms:W3CDTF">2021-03-11T19:22:38Z</dcterms:modified>
</cp:coreProperties>
</file>