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2" r:id="rId2"/>
    <p:sldId id="257" r:id="rId3"/>
    <p:sldId id="259" r:id="rId4"/>
    <p:sldId id="260" r:id="rId5"/>
    <p:sldId id="278" r:id="rId6"/>
    <p:sldId id="261" r:id="rId7"/>
    <p:sldId id="262" r:id="rId8"/>
    <p:sldId id="263" r:id="rId9"/>
    <p:sldId id="283" r:id="rId10"/>
    <p:sldId id="265" r:id="rId11"/>
    <p:sldId id="267" r:id="rId12"/>
    <p:sldId id="268" r:id="rId13"/>
    <p:sldId id="269" r:id="rId14"/>
    <p:sldId id="284" r:id="rId15"/>
    <p:sldId id="270" r:id="rId16"/>
    <p:sldId id="280" r:id="rId17"/>
    <p:sldId id="276" r:id="rId18"/>
    <p:sldId id="277" r:id="rId19"/>
    <p:sldId id="281"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55838" autoAdjust="0"/>
  </p:normalViewPr>
  <p:slideViewPr>
    <p:cSldViewPr snapToGrid="0">
      <p:cViewPr varScale="1">
        <p:scale>
          <a:sx n="92" d="100"/>
          <a:sy n="92" d="100"/>
        </p:scale>
        <p:origin x="3676" y="56"/>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231E22-F49D-46F7-9C74-96DD87B801D5}" type="datetimeFigureOut">
              <a:rPr lang="en-US" smtClean="0"/>
              <a:t>3/25/2021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3AD97F-56AF-485D-B5E8-68FDF5910BF6}" type="slidenum">
              <a:rPr lang="en-US" smtClean="0"/>
              <a:t>‹#›</a:t>
            </a:fld>
            <a:endParaRPr lang="en-US"/>
          </a:p>
        </p:txBody>
      </p:sp>
    </p:spTree>
    <p:extLst>
      <p:ext uri="{BB962C8B-B14F-4D97-AF65-F5344CB8AC3E}">
        <p14:creationId xmlns:p14="http://schemas.microsoft.com/office/powerpoint/2010/main" val="1054811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Photo credit: IRC/Gerald Martone.</a:t>
            </a:r>
          </a:p>
          <a:p>
            <a:endParaRPr lang="en-US" dirty="0"/>
          </a:p>
        </p:txBody>
      </p:sp>
      <p:sp>
        <p:nvSpPr>
          <p:cNvPr id="4" name="Slide Number Placeholder 3"/>
          <p:cNvSpPr>
            <a:spLocks noGrp="1"/>
          </p:cNvSpPr>
          <p:nvPr>
            <p:ph type="sldNum" sz="quarter" idx="5"/>
          </p:nvPr>
        </p:nvSpPr>
        <p:spPr/>
        <p:txBody>
          <a:bodyPr/>
          <a:lstStyle/>
          <a:p>
            <a:fld id="{703AD97F-56AF-485D-B5E8-68FDF5910BF6}" type="slidenum">
              <a:rPr lang="en-US" smtClean="0"/>
              <a:t>1</a:t>
            </a:fld>
            <a:endParaRPr lang="en-US"/>
          </a:p>
        </p:txBody>
      </p:sp>
    </p:spTree>
    <p:extLst>
      <p:ext uri="{BB962C8B-B14F-4D97-AF65-F5344CB8AC3E}">
        <p14:creationId xmlns:p14="http://schemas.microsoft.com/office/powerpoint/2010/main" val="1727321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200" dirty="0">
                <a:latin typeface="Calibri" panose="020F0502020204030204" pitchFamily="34" charset="0"/>
                <a:cs typeface="Calibri" panose="020F0502020204030204" pitchFamily="34" charset="0"/>
              </a:rPr>
              <a:t>GBV takes many forms, including the ones listed above. Perpetrators of GBV are often motivated by a desire for power and domination. GBV is often meant to hurt, control, and humiliate, while violating a person’s physical and mental integrity.</a:t>
            </a: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Sexual Violence</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Any sexual act, attempt to obtain a sexual act, unwanted sexual comments or advances, or acts to traffic a person’s sexuality, using coercion, threats of harm, or physical force, by any person regardless of relationship to the victim, in any setting, including but not limited to home and work</a:t>
            </a:r>
            <a:r>
              <a:rPr lang="en-US" altLang="en-US" sz="1200" dirty="0">
                <a:latin typeface="Calibri" panose="020F0502020204030204" pitchFamily="34" charset="0"/>
                <a:cs typeface="Calibri" panose="020F0502020204030204" pitchFamily="34" charset="0"/>
              </a:rPr>
              <a:t>.</a:t>
            </a: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Rape/attempted rape</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Rape is an act of non-consensual sexual intercourse. This can include the invasion of any part of the body with a sexual organ and/or the invasion of the genital or anal opening with any object or body part. Rape and attempted rape involve the use of force, threat of force, and/or coercion. Efforts to rape someone that do not result in penetration are considered attempted rape</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Sexual abuse</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Actual or threatened physical intrusion of a sexual nature, whether by force or under unequal or coercive conditions.</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Sexual exploitation</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Any actual or attempted abuse of a position of vulnerability, differential power or trust, for sexual purposes, including, but not limited to, profiting monetarily, socially, or politically from the sexual exploitation of another.</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Domestic and intimate partner violence</a:t>
            </a:r>
            <a:r>
              <a:rPr lang="en-US" altLang="en-US" sz="1200" dirty="0">
                <a:latin typeface="Calibri" panose="020F0502020204030204" pitchFamily="34" charset="0"/>
                <a:cs typeface="Calibri" panose="020F0502020204030204" pitchFamily="34" charset="0"/>
              </a:rPr>
              <a:t>: Domestic violence takes place between current or former intimate partners (spouses, boyfriend/girlfriend) as well as between family members (e.g., mothers-in-law and daughters-in-law). Domestic violence may include sexual, physical, and psychological abuse. Other terms used to refer to domestic violence perpetrated by an intimate partner include “spousal abuse” and “wife battering.”</a:t>
            </a: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Harmful traditional practices: </a:t>
            </a:r>
            <a:r>
              <a:rPr lang="en-US" altLang="en-US" sz="1200" b="0" dirty="0">
                <a:latin typeface="Calibri" panose="020F0502020204030204" pitchFamily="34" charset="0"/>
                <a:cs typeface="Calibri" panose="020F0502020204030204" pitchFamily="34" charset="0"/>
              </a:rPr>
              <a:t>Includes </a:t>
            </a:r>
            <a:r>
              <a:rPr lang="en-US" altLang="en-US" sz="1200" dirty="0">
                <a:latin typeface="Calibri" panose="020F0502020204030204" pitchFamily="34" charset="0"/>
                <a:cs typeface="Calibri" panose="020F0502020204030204" pitchFamily="34" charset="0"/>
              </a:rPr>
              <a:t>child, early, and forced marriage, female genital cutting, honor killings, widow inheritance, and menstrual isolation. In Nepal, for example, menstrual isolation practices in the form of “</a:t>
            </a:r>
            <a:r>
              <a:rPr lang="en-US" altLang="en-US" sz="1200" dirty="0" err="1">
                <a:latin typeface="Calibri" panose="020F0502020204030204" pitchFamily="34" charset="0"/>
                <a:cs typeface="Calibri" panose="020F0502020204030204" pitchFamily="34" charset="0"/>
              </a:rPr>
              <a:t>Chhaupadi</a:t>
            </a:r>
            <a:r>
              <a:rPr lang="en-US" altLang="en-US" sz="1200" dirty="0">
                <a:latin typeface="Calibri" panose="020F0502020204030204" pitchFamily="34" charset="0"/>
                <a:cs typeface="Calibri" panose="020F0502020204030204" pitchFamily="34" charset="0"/>
              </a:rPr>
              <a:t>” have been documented to have negative consequences for women and girls.</a:t>
            </a:r>
            <a:r>
              <a:rPr lang="en-US" sz="1200" b="0" i="0" kern="1200" baseline="30000" dirty="0">
                <a:solidFill>
                  <a:schemeClr val="tx1"/>
                </a:solidFill>
                <a:effectLst/>
                <a:latin typeface="+mn-lt"/>
                <a:ea typeface="+mn-ea"/>
                <a:cs typeface="+mn-cs"/>
              </a:rPr>
              <a:t>2</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PH" dirty="0"/>
              <a:t>It can sometimes be difficult to distinguish between discrimination based on gender (e.g. different pay between men and women) and violence based on gender (e.g. intimate partner violence). Often, h</a:t>
            </a:r>
            <a:r>
              <a:rPr lang="en-US" sz="1200" b="0" i="0" kern="1200" dirty="0">
                <a:solidFill>
                  <a:schemeClr val="tx1"/>
                </a:solidFill>
                <a:effectLst/>
                <a:latin typeface="+mn-lt"/>
                <a:ea typeface="+mn-ea"/>
                <a:cs typeface="+mn-cs"/>
              </a:rPr>
              <a:t>armful practices occur along a continuum, and some are more tolerated than others.</a:t>
            </a:r>
            <a:endParaRPr lang="en-PH" baseline="30000" dirty="0"/>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Forced, early marriage</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This occurs when parents or others arrange for and force a minor to marry someone. Force may occur by exerting pressure or by ordering a minor to get married and may be for dowry-related or other reasons. Forced marriage is a form of </a:t>
            </a:r>
            <a:r>
              <a:rPr lang="en-US" sz="1200" dirty="0">
                <a:latin typeface="Calibri" panose="020F0502020204030204" pitchFamily="34" charset="0"/>
                <a:cs typeface="Calibri" panose="020F0502020204030204" pitchFamily="34" charset="0"/>
              </a:rPr>
              <a:t>GBV</a:t>
            </a:r>
            <a:r>
              <a:rPr lang="en-US" sz="1200" b="0" i="0" kern="1200" dirty="0">
                <a:solidFill>
                  <a:schemeClr val="tx1"/>
                </a:solidFill>
                <a:effectLst/>
                <a:latin typeface="Calibri" panose="020F0502020204030204" pitchFamily="34" charset="0"/>
                <a:ea typeface="+mn-ea"/>
                <a:cs typeface="Calibri" panose="020F0502020204030204" pitchFamily="34" charset="0"/>
              </a:rPr>
              <a:t> because the minor is not allowed to, or is not old enough to, make an informed choice.</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Female genital cutting</a:t>
            </a:r>
            <a:r>
              <a:rPr lang="en-US" alt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Calibri" panose="020F0502020204030204" pitchFamily="34" charset="0"/>
                <a:ea typeface="+mn-ea"/>
                <a:cs typeface="Calibri" panose="020F0502020204030204" pitchFamily="34" charset="0"/>
              </a:rPr>
              <a:t>Constitutes all procedures involving partial or total removal of the external female genitalia or other injury to the female genital organs for non-medical reasons. </a:t>
            </a:r>
            <a:endParaRPr lang="en-US" altLang="en-US" sz="1200" dirty="0">
              <a:latin typeface="Calibri" panose="020F0502020204030204" pitchFamily="34" charset="0"/>
              <a:cs typeface="Calibri" panose="020F0502020204030204" pitchFamily="34" charset="0"/>
            </a:endParaRP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Trafficking</a:t>
            </a:r>
            <a:r>
              <a:rPr lang="en-US" altLang="en-US" sz="1200" dirty="0">
                <a:latin typeface="Calibri" panose="020F0502020204030204" pitchFamily="34" charset="0"/>
                <a:cs typeface="Calibri" panose="020F0502020204030204" pitchFamily="34" charset="0"/>
              </a:rPr>
              <a:t>: Includes sex trafficking, child trafficking, and labor trafficking.</a:t>
            </a:r>
          </a:p>
          <a:p>
            <a:endParaRPr lang="en-US" altLang="en-US" sz="1200" dirty="0">
              <a:latin typeface="Calibri" panose="020F0502020204030204" pitchFamily="34" charset="0"/>
              <a:cs typeface="Calibri" panose="020F0502020204030204" pitchFamily="34" charset="0"/>
            </a:endParaRPr>
          </a:p>
          <a:p>
            <a:r>
              <a:rPr lang="en-US" altLang="en-US" sz="1200" b="1" dirty="0">
                <a:latin typeface="Calibri" panose="020F0502020204030204" pitchFamily="34" charset="0"/>
                <a:cs typeface="Calibri" panose="020F0502020204030204" pitchFamily="34" charset="0"/>
              </a:rPr>
              <a:t>Denial of resources</a:t>
            </a:r>
            <a:r>
              <a:rPr lang="en-US" altLang="en-US" sz="1200" dirty="0">
                <a:latin typeface="Calibri" panose="020F0502020204030204" pitchFamily="34" charset="0"/>
                <a:cs typeface="Calibri" panose="020F0502020204030204" pitchFamily="34" charset="0"/>
              </a:rPr>
              <a:t>: Denial of resources and lack of opportunities based on gender, sexual orientation, and/or gender identity.</a:t>
            </a:r>
          </a:p>
          <a:p>
            <a:endParaRPr lang="en-US" altLang="en-US" sz="1200" dirty="0">
              <a:latin typeface="Calibri" panose="020F0502020204030204" pitchFamily="34" charset="0"/>
              <a:cs typeface="Calibri" panose="020F0502020204030204" pitchFamily="34" charset="0"/>
            </a:endParaRPr>
          </a:p>
          <a:p>
            <a:r>
              <a:rPr lang="en-US" altLang="en-US" sz="1200" u="sng" dirty="0">
                <a:latin typeface="Calibri" panose="020F0502020204030204" pitchFamily="34" charset="0"/>
                <a:cs typeface="Calibri" panose="020F0502020204030204" pitchFamily="34" charset="0"/>
              </a:rPr>
              <a:t>References</a:t>
            </a:r>
            <a:r>
              <a:rPr lang="en-US" altLang="en-US" sz="1200" dirty="0">
                <a:latin typeface="Calibri" panose="020F0502020204030204" pitchFamily="34" charset="0"/>
                <a:cs typeface="Calibri" panose="020F0502020204030204" pitchFamily="34" charset="0"/>
              </a:rPr>
              <a:t>:</a:t>
            </a:r>
          </a:p>
          <a:p>
            <a:pPr marL="228600" indent="-228600">
              <a:buFont typeface="+mj-lt"/>
              <a:buAutoNum type="arabicPeriod"/>
            </a:pPr>
            <a:r>
              <a:rPr lang="en-US" altLang="en-US" sz="1200" dirty="0">
                <a:latin typeface="Calibri" panose="020F0502020204030204" pitchFamily="34" charset="0"/>
                <a:cs typeface="Calibri" panose="020F0502020204030204" pitchFamily="34" charset="0"/>
              </a:rPr>
              <a:t>Inter-agency Working Group on Reproductive Health in Crises (2018). GBV Chapter. Inter-agency Field Manual on Reproductive Health in Humanitarian Settings. </a:t>
            </a:r>
            <a:r>
              <a:rPr lang="en-US" dirty="0"/>
              <a:t>https://iawgfieldmanual.com/manual/gbv.</a:t>
            </a:r>
          </a:p>
          <a:p>
            <a:pPr marL="228600" indent="-228600">
              <a:buFont typeface="+mj-lt"/>
              <a:buAutoNum type="arabicPeriod"/>
            </a:pPr>
            <a:r>
              <a:rPr lang="en-US" altLang="en-US" sz="1200" dirty="0">
                <a:latin typeface="Calibri" panose="020F0502020204030204" pitchFamily="34" charset="0"/>
                <a:cs typeface="Calibri" panose="020F0502020204030204" pitchFamily="34" charset="0"/>
              </a:rPr>
              <a:t>UNFPA (2020). Literature Review on Harmful Practices in Nepal. </a:t>
            </a:r>
            <a:r>
              <a:rPr lang="en-US" dirty="0"/>
              <a:t>https://reliefweb.int/sites/reliefweb.int/files/resources/desk_review_final.pdf</a:t>
            </a:r>
            <a:endParaRPr lang="en-US" altLang="en-US" sz="1200" dirty="0">
              <a:latin typeface="Calibri" panose="020F0502020204030204" pitchFamily="34" charset="0"/>
              <a:cs typeface="Calibri" panose="020F0502020204030204" pitchFamily="34" charset="0"/>
            </a:endParaRPr>
          </a:p>
          <a:p>
            <a:endParaRPr lang="en-US" altLang="en-US" dirty="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6065" indent="-275410" eaLnBrk="0" hangingPunct="0">
              <a:defRPr>
                <a:solidFill>
                  <a:schemeClr val="tx1"/>
                </a:solidFill>
                <a:latin typeface="Arial" charset="0"/>
              </a:defRPr>
            </a:lvl2pPr>
            <a:lvl3pPr marL="1101638" indent="-220328" eaLnBrk="0" hangingPunct="0">
              <a:defRPr>
                <a:solidFill>
                  <a:schemeClr val="tx1"/>
                </a:solidFill>
                <a:latin typeface="Arial" charset="0"/>
              </a:defRPr>
            </a:lvl3pPr>
            <a:lvl4pPr marL="1542294" indent="-220328" eaLnBrk="0" hangingPunct="0">
              <a:defRPr>
                <a:solidFill>
                  <a:schemeClr val="tx1"/>
                </a:solidFill>
                <a:latin typeface="Arial" charset="0"/>
              </a:defRPr>
            </a:lvl4pPr>
            <a:lvl5pPr marL="1982950" indent="-220328" eaLnBrk="0" hangingPunct="0">
              <a:defRPr>
                <a:solidFill>
                  <a:schemeClr val="tx1"/>
                </a:solidFill>
                <a:latin typeface="Arial" charset="0"/>
              </a:defRPr>
            </a:lvl5pPr>
            <a:lvl6pPr marL="2423605" indent="-220328" eaLnBrk="0" fontAlgn="base" hangingPunct="0">
              <a:spcBef>
                <a:spcPct val="0"/>
              </a:spcBef>
              <a:spcAft>
                <a:spcPct val="0"/>
              </a:spcAft>
              <a:defRPr>
                <a:solidFill>
                  <a:schemeClr val="tx1"/>
                </a:solidFill>
                <a:latin typeface="Arial" charset="0"/>
              </a:defRPr>
            </a:lvl6pPr>
            <a:lvl7pPr marL="2864260" indent="-220328" eaLnBrk="0" fontAlgn="base" hangingPunct="0">
              <a:spcBef>
                <a:spcPct val="0"/>
              </a:spcBef>
              <a:spcAft>
                <a:spcPct val="0"/>
              </a:spcAft>
              <a:defRPr>
                <a:solidFill>
                  <a:schemeClr val="tx1"/>
                </a:solidFill>
                <a:latin typeface="Arial" charset="0"/>
              </a:defRPr>
            </a:lvl7pPr>
            <a:lvl8pPr marL="3304916" indent="-220328" eaLnBrk="0" fontAlgn="base" hangingPunct="0">
              <a:spcBef>
                <a:spcPct val="0"/>
              </a:spcBef>
              <a:spcAft>
                <a:spcPct val="0"/>
              </a:spcAft>
              <a:defRPr>
                <a:solidFill>
                  <a:schemeClr val="tx1"/>
                </a:solidFill>
                <a:latin typeface="Arial" charset="0"/>
              </a:defRPr>
            </a:lvl8pPr>
            <a:lvl9pPr marL="3745571" indent="-220328" eaLnBrk="0" fontAlgn="base" hangingPunct="0">
              <a:spcBef>
                <a:spcPct val="0"/>
              </a:spcBef>
              <a:spcAft>
                <a:spcPct val="0"/>
              </a:spcAft>
              <a:defRPr>
                <a:solidFill>
                  <a:schemeClr val="tx1"/>
                </a:solidFill>
                <a:latin typeface="Arial" charset="0"/>
              </a:defRPr>
            </a:lvl9pPr>
          </a:lstStyle>
          <a:p>
            <a:pPr eaLnBrk="1" hangingPunct="1"/>
            <a:fld id="{C6E938A3-3BB8-40AF-8D95-201967A9E7B2}" type="slidenum">
              <a:rPr lang="en-US" altLang="en-US" smtClean="0">
                <a:latin typeface="Arial" pitchFamily="34" charset="0"/>
              </a:rPr>
              <a:pPr eaLnBrk="1" hangingPunct="1"/>
              <a:t>11</a:t>
            </a:fld>
            <a:endParaRPr lang="en-US" altLang="en-US" dirty="0">
              <a:latin typeface="Arial" pitchFamily="34" charset="0"/>
            </a:endParaRPr>
          </a:p>
        </p:txBody>
      </p:sp>
    </p:spTree>
    <p:extLst>
      <p:ext uri="{BB962C8B-B14F-4D97-AF65-F5344CB8AC3E}">
        <p14:creationId xmlns:p14="http://schemas.microsoft.com/office/powerpoint/2010/main" val="4194487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Around the world, GBV has a greater impact on women and girls than on men and boys. It is important to note, however, that men and boys may also be survivors of GBV, especially sexual violence. </a:t>
            </a:r>
          </a:p>
          <a:p>
            <a:r>
              <a:rPr lang="en-US" dirty="0"/>
              <a:t> </a:t>
            </a:r>
            <a:endParaRPr lang="en-PH" dirty="0"/>
          </a:p>
          <a:p>
            <a:r>
              <a:rPr lang="en-US" dirty="0"/>
              <a:t>Although men and boys can often be seen as either perpetrators or survivors of GBV, men and boys are often also critical change agents in GBV prevention efforts.</a:t>
            </a:r>
            <a:endParaRPr lang="en-PH" dirty="0"/>
          </a:p>
          <a:p>
            <a:endParaRPr lang="en-PH" dirty="0"/>
          </a:p>
        </p:txBody>
      </p:sp>
      <p:sp>
        <p:nvSpPr>
          <p:cNvPr id="4" name="Slide Number Placeholder 3"/>
          <p:cNvSpPr>
            <a:spLocks noGrp="1"/>
          </p:cNvSpPr>
          <p:nvPr>
            <p:ph type="sldNum" sz="quarter" idx="10"/>
          </p:nvPr>
        </p:nvSpPr>
        <p:spPr/>
        <p:txBody>
          <a:bodyPr/>
          <a:lstStyle/>
          <a:p>
            <a:fld id="{F893F8A9-F4A9-43B5-B1DF-35D1BE5C9A65}" type="slidenum">
              <a:rPr lang="en-PH" smtClean="0"/>
              <a:pPr/>
              <a:t>12</a:t>
            </a:fld>
            <a:endParaRPr lang="en-PH"/>
          </a:p>
        </p:txBody>
      </p:sp>
    </p:spTree>
    <p:extLst>
      <p:ext uri="{BB962C8B-B14F-4D97-AF65-F5344CB8AC3E}">
        <p14:creationId xmlns:p14="http://schemas.microsoft.com/office/powerpoint/2010/main" val="3567964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GBV, and in particular sexual violence, is a serious, life-threatening protection issue primarily affecting women and children. It is well documented that GBV is a widespread international public health and human rights issue, and that adequate, appropriate, and comprehensive prevention and response are inadequate in most countries worldwide.</a:t>
            </a:r>
          </a:p>
          <a:p>
            <a:pPr marL="171450" indent="-171450">
              <a:buFont typeface="Arial" panose="020B0604020202020204" pitchFamily="34" charset="0"/>
              <a:buChar char="•"/>
            </a:pPr>
            <a:r>
              <a:rPr lang="en-US" dirty="0"/>
              <a:t>35% of women have experienced physical and/or sexual violence from an intimate partner, or sexual violence by a non-partner at some point in their lives.</a:t>
            </a:r>
            <a:r>
              <a:rPr lang="en-US" baseline="30000" dirty="0"/>
              <a:t>1</a:t>
            </a:r>
          </a:p>
          <a:p>
            <a:pPr marL="171450" indent="-171450">
              <a:buFont typeface="Arial" panose="020B0604020202020204" pitchFamily="34" charset="0"/>
              <a:buChar char="•"/>
            </a:pPr>
            <a:r>
              <a:rPr lang="en-US" dirty="0"/>
              <a:t>137 women across the world are killed by a member of their own family every day. More than a third of the women intentionally killed in 2017 were killed by their current or former intimate partner.</a:t>
            </a:r>
            <a:r>
              <a:rPr lang="en-US" baseline="30000" dirty="0"/>
              <a:t>2</a:t>
            </a:r>
            <a:endParaRPr lang="en-US" dirty="0"/>
          </a:p>
          <a:p>
            <a:pPr marL="171450" indent="-171450">
              <a:buFont typeface="Arial" panose="020B0604020202020204" pitchFamily="34" charset="0"/>
              <a:buChar char="•"/>
            </a:pPr>
            <a:r>
              <a:rPr lang="en-US" dirty="0"/>
              <a:t>21% of adolescent girls are married before their 18th birthday.</a:t>
            </a:r>
            <a:r>
              <a:rPr lang="en-US" baseline="30000" dirty="0"/>
              <a:t>3</a:t>
            </a:r>
            <a:r>
              <a:rPr lang="en-US" dirty="0"/>
              <a:t> </a:t>
            </a:r>
          </a:p>
          <a:p>
            <a:endParaRPr lang="en-PH" dirty="0"/>
          </a:p>
          <a:p>
            <a:r>
              <a:rPr lang="en-PH" u="sng" dirty="0"/>
              <a:t>References</a:t>
            </a:r>
            <a:r>
              <a:rPr lang="en-PH" dirty="0"/>
              <a:t>:</a:t>
            </a:r>
          </a:p>
          <a:p>
            <a:pPr marL="228600" indent="-228600">
              <a:buFont typeface="+mj-lt"/>
              <a:buAutoNum type="arabicPeriod"/>
            </a:pPr>
            <a:r>
              <a:rPr lang="en-US" sz="1200" b="0" i="0" kern="1200" dirty="0">
                <a:solidFill>
                  <a:schemeClr val="tx1"/>
                </a:solidFill>
                <a:effectLst/>
                <a:latin typeface="+mn-lt"/>
                <a:ea typeface="+mn-ea"/>
                <a:cs typeface="+mn-cs"/>
              </a:rPr>
              <a:t>World Health Organization, Department of Reproductive Health and Research, London School of Hygiene and Tropical Medicine, South African Medical Research Council (2013). </a:t>
            </a:r>
            <a:r>
              <a:rPr lang="en-US" sz="1200" b="0" i="0" u="none" strike="noStrike" kern="1200" dirty="0">
                <a:solidFill>
                  <a:schemeClr val="tx1"/>
                </a:solidFill>
                <a:effectLst/>
                <a:latin typeface="+mn-lt"/>
                <a:ea typeface="+mn-ea"/>
                <a:cs typeface="+mn-cs"/>
              </a:rPr>
              <a:t>Global and regional estimates of violence against women: prevalence and health effects of intimate partner violence and non-partner sexual violence</a:t>
            </a:r>
            <a:r>
              <a:rPr lang="en-US" sz="1200" b="0" i="0" kern="1200" dirty="0">
                <a:solidFill>
                  <a:schemeClr val="tx1"/>
                </a:solidFill>
                <a:effectLst/>
                <a:latin typeface="+mn-lt"/>
                <a:ea typeface="+mn-ea"/>
                <a:cs typeface="+mn-cs"/>
              </a:rPr>
              <a:t>, p.2. Cited in: </a:t>
            </a:r>
            <a:r>
              <a:rPr lang="en-US" dirty="0"/>
              <a:t>https://www.unwomen.org/en/what-we-do/ending-violence-against-women/facts-and-figures#notes.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0" i="0" kern="1200" dirty="0">
                <a:solidFill>
                  <a:schemeClr val="tx1"/>
                </a:solidFill>
                <a:effectLst/>
                <a:latin typeface="+mn-lt"/>
                <a:ea typeface="+mn-ea"/>
                <a:cs typeface="+mn-cs"/>
              </a:rPr>
              <a:t>United Nations Office on Drugs and Crime (2019). </a:t>
            </a:r>
            <a:r>
              <a:rPr lang="en-US" sz="1200" b="0" i="1" u="none" strike="noStrike" kern="1200" dirty="0">
                <a:solidFill>
                  <a:schemeClr val="tx1"/>
                </a:solidFill>
                <a:effectLst/>
                <a:latin typeface="+mn-lt"/>
                <a:ea typeface="+mn-ea"/>
                <a:cs typeface="+mn-cs"/>
              </a:rPr>
              <a:t>Global Study on Homicide 2019</a:t>
            </a:r>
            <a:r>
              <a:rPr lang="en-US" sz="1200" b="0" i="0" u="none" strike="noStrike"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p. 10. Cited in: </a:t>
            </a:r>
            <a:r>
              <a:rPr lang="en-US" dirty="0"/>
              <a:t>https://www.unwomen.org/en/what-we-do/ending-violence-against-women/facts-and-figures#notes.</a:t>
            </a:r>
          </a:p>
          <a:p>
            <a:pPr marL="228600" indent="-228600">
              <a:buFont typeface="+mj-lt"/>
              <a:buAutoNum type="arabicPeriod"/>
            </a:pPr>
            <a:r>
              <a:rPr lang="en-PH" dirty="0"/>
              <a:t>UNICEF (2019). Child Marriage around the World. https://www.unicef.org/stories/child-marriage-around-world. </a:t>
            </a:r>
          </a:p>
        </p:txBody>
      </p:sp>
      <p:sp>
        <p:nvSpPr>
          <p:cNvPr id="4" name="Slide Number Placeholder 3"/>
          <p:cNvSpPr>
            <a:spLocks noGrp="1"/>
          </p:cNvSpPr>
          <p:nvPr>
            <p:ph type="sldNum" sz="quarter" idx="10"/>
          </p:nvPr>
        </p:nvSpPr>
        <p:spPr/>
        <p:txBody>
          <a:bodyPr/>
          <a:lstStyle/>
          <a:p>
            <a:fld id="{84529F65-71EB-4D8E-8B65-1C662BB2FB16}" type="slidenum">
              <a:rPr lang="en-PH" smtClean="0"/>
              <a:pPr/>
              <a:t>13</a:t>
            </a:fld>
            <a:endParaRPr lang="en-PH"/>
          </a:p>
        </p:txBody>
      </p:sp>
    </p:spTree>
    <p:extLst>
      <p:ext uri="{BB962C8B-B14F-4D97-AF65-F5344CB8AC3E}">
        <p14:creationId xmlns:p14="http://schemas.microsoft.com/office/powerpoint/2010/main" val="981802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Risks for GBV are especially prominent in complex emergencies and natural disasters, where civilian women and children are often targeted for abuse and are the most vulnerable to exploitation, violence, and abuse, simply because of their gender, age, and status in society.</a:t>
            </a:r>
            <a:r>
              <a:rPr lang="en-PH" baseline="30000" dirty="0"/>
              <a:t>1</a:t>
            </a:r>
          </a:p>
          <a:p>
            <a:endParaRPr lang="en-PH" dirty="0"/>
          </a:p>
          <a:p>
            <a:r>
              <a:rPr lang="en-PH" dirty="0"/>
              <a:t>Even in pandemics, risks of abuse </a:t>
            </a:r>
            <a:r>
              <a:rPr lang="en-US" dirty="0"/>
              <a:t>such as domestic violence can increase, due to stay-at-home restrictions and heightened tensions in the household. Women and girls also face risks sexual exploitation and abuse: The economic impacts of the 2013-2016 Ebola outbreak in West Africa placed women and children at greater risk of exploitation and sexual violence.</a:t>
            </a:r>
            <a:r>
              <a:rPr lang="en-PH" baseline="30000" dirty="0"/>
              <a:t>2</a:t>
            </a:r>
            <a:endParaRPr lang="en-PH" dirty="0"/>
          </a:p>
          <a:p>
            <a:endParaRPr lang="en-PH" dirty="0"/>
          </a:p>
          <a:p>
            <a:r>
              <a:rPr lang="en-PH" u="sng" dirty="0"/>
              <a:t>Reference</a:t>
            </a:r>
            <a:r>
              <a:rPr lang="en-PH"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t>Inter-agency Standing Committee (2015). </a:t>
            </a:r>
            <a:r>
              <a:rPr lang="en-US" sz="1200" i="1" dirty="0"/>
              <a:t>Guidelines for Integrating Gender-Based Violence Interventions in Humanitarian Action Reducing risk, promoting resilience and aiding recovery</a:t>
            </a:r>
            <a:r>
              <a:rPr lang="en-US" sz="1200" dirty="0"/>
              <a:t>. </a:t>
            </a:r>
            <a:r>
              <a:rPr lang="en-US" dirty="0"/>
              <a:t>https://gbvguidelines.org/wp/wp-content/uploads/2015/09/2015-IASC-Gender-based-Violence-Guidelines_lo-res.pdf.</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UNFPA (2020). </a:t>
            </a:r>
            <a:r>
              <a:rPr lang="en-US" i="1" dirty="0"/>
              <a:t>COVID-19: A Gender Lens. Protecting Sexual and Reproductive Health and Rights, and Promoting Gender Equality. </a:t>
            </a:r>
            <a:r>
              <a:rPr lang="en-US" dirty="0"/>
              <a:t>https://www.unfpa.org/sites/default/files/resource-pdf/COVID-19_A_Gender_Lens_Guidance_Note.pdf.</a:t>
            </a:r>
          </a:p>
        </p:txBody>
      </p:sp>
      <p:sp>
        <p:nvSpPr>
          <p:cNvPr id="4" name="Slide Number Placeholder 3"/>
          <p:cNvSpPr>
            <a:spLocks noGrp="1"/>
          </p:cNvSpPr>
          <p:nvPr>
            <p:ph type="sldNum" sz="quarter" idx="5"/>
          </p:nvPr>
        </p:nvSpPr>
        <p:spPr/>
        <p:txBody>
          <a:bodyPr/>
          <a:lstStyle/>
          <a:p>
            <a:fld id="{703AD97F-56AF-485D-B5E8-68FDF5910BF6}" type="slidenum">
              <a:rPr lang="en-US" smtClean="0"/>
              <a:t>14</a:t>
            </a:fld>
            <a:endParaRPr lang="en-US"/>
          </a:p>
        </p:txBody>
      </p:sp>
    </p:spTree>
    <p:extLst>
      <p:ext uri="{BB962C8B-B14F-4D97-AF65-F5344CB8AC3E}">
        <p14:creationId xmlns:p14="http://schemas.microsoft.com/office/powerpoint/2010/main" val="2183860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Risk factors for GBV increase during displacement due to collapse of protective mechanisms in society, lawlessness, lack of protection and insecurity, lack of resources, and enhanced inequalities and power dynamics. </a:t>
            </a:r>
          </a:p>
          <a:p>
            <a:endParaRPr lang="en-US" altLang="en-US" dirty="0"/>
          </a:p>
          <a:p>
            <a:r>
              <a:rPr lang="en-US" altLang="en-US" dirty="0"/>
              <a:t>The magnitude of GBV is difficult to determine. Incidents of GBV are widely under-reported. The factors contributing to under-reporting – fear of retribution, shame, powerlessness, lack of support, breakdown or unreliability of public services and the dispersion of families and communities – are all exacerbated in displacement contexts.</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We should assume GBV exists in humanitarian settings, regardless of the presence or absence of concrete ‘evidence.’</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t>Photo: Showers without lockable doors in Leogane, Haiti, May 2010. Women’s Refugee Commission.</a:t>
            </a:r>
            <a:endParaRPr lang="en-US" altLang="en-US" dirty="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6065" indent="-275410" eaLnBrk="0" hangingPunct="0">
              <a:defRPr>
                <a:solidFill>
                  <a:schemeClr val="tx1"/>
                </a:solidFill>
                <a:latin typeface="Arial" charset="0"/>
              </a:defRPr>
            </a:lvl2pPr>
            <a:lvl3pPr marL="1101638" indent="-220328" eaLnBrk="0" hangingPunct="0">
              <a:defRPr>
                <a:solidFill>
                  <a:schemeClr val="tx1"/>
                </a:solidFill>
                <a:latin typeface="Arial" charset="0"/>
              </a:defRPr>
            </a:lvl3pPr>
            <a:lvl4pPr marL="1542294" indent="-220328" eaLnBrk="0" hangingPunct="0">
              <a:defRPr>
                <a:solidFill>
                  <a:schemeClr val="tx1"/>
                </a:solidFill>
                <a:latin typeface="Arial" charset="0"/>
              </a:defRPr>
            </a:lvl4pPr>
            <a:lvl5pPr marL="1982950" indent="-220328" eaLnBrk="0" hangingPunct="0">
              <a:defRPr>
                <a:solidFill>
                  <a:schemeClr val="tx1"/>
                </a:solidFill>
                <a:latin typeface="Arial" charset="0"/>
              </a:defRPr>
            </a:lvl5pPr>
            <a:lvl6pPr marL="2423605" indent="-220328" eaLnBrk="0" fontAlgn="base" hangingPunct="0">
              <a:spcBef>
                <a:spcPct val="0"/>
              </a:spcBef>
              <a:spcAft>
                <a:spcPct val="0"/>
              </a:spcAft>
              <a:defRPr>
                <a:solidFill>
                  <a:schemeClr val="tx1"/>
                </a:solidFill>
                <a:latin typeface="Arial" charset="0"/>
              </a:defRPr>
            </a:lvl6pPr>
            <a:lvl7pPr marL="2864260" indent="-220328" eaLnBrk="0" fontAlgn="base" hangingPunct="0">
              <a:spcBef>
                <a:spcPct val="0"/>
              </a:spcBef>
              <a:spcAft>
                <a:spcPct val="0"/>
              </a:spcAft>
              <a:defRPr>
                <a:solidFill>
                  <a:schemeClr val="tx1"/>
                </a:solidFill>
                <a:latin typeface="Arial" charset="0"/>
              </a:defRPr>
            </a:lvl7pPr>
            <a:lvl8pPr marL="3304916" indent="-220328" eaLnBrk="0" fontAlgn="base" hangingPunct="0">
              <a:spcBef>
                <a:spcPct val="0"/>
              </a:spcBef>
              <a:spcAft>
                <a:spcPct val="0"/>
              </a:spcAft>
              <a:defRPr>
                <a:solidFill>
                  <a:schemeClr val="tx1"/>
                </a:solidFill>
                <a:latin typeface="Arial" charset="0"/>
              </a:defRPr>
            </a:lvl8pPr>
            <a:lvl9pPr marL="3745571" indent="-220328" eaLnBrk="0" fontAlgn="base" hangingPunct="0">
              <a:spcBef>
                <a:spcPct val="0"/>
              </a:spcBef>
              <a:spcAft>
                <a:spcPct val="0"/>
              </a:spcAft>
              <a:defRPr>
                <a:solidFill>
                  <a:schemeClr val="tx1"/>
                </a:solidFill>
                <a:latin typeface="Arial" charset="0"/>
              </a:defRPr>
            </a:lvl9pPr>
          </a:lstStyle>
          <a:p>
            <a:pPr eaLnBrk="1" hangingPunct="1"/>
            <a:fld id="{80CE2512-2A23-478B-9121-7CC354131827}" type="slidenum">
              <a:rPr lang="en-US" altLang="en-US" smtClean="0">
                <a:latin typeface="Arial" pitchFamily="34" charset="0"/>
              </a:rPr>
              <a:pPr eaLnBrk="1" hangingPunct="1"/>
              <a:t>15</a:t>
            </a:fld>
            <a:endParaRPr lang="en-US" altLang="en-US" dirty="0">
              <a:latin typeface="Arial" pitchFamily="34" charset="0"/>
            </a:endParaRPr>
          </a:p>
        </p:txBody>
      </p:sp>
    </p:spTree>
    <p:extLst>
      <p:ext uri="{BB962C8B-B14F-4D97-AF65-F5344CB8AC3E}">
        <p14:creationId xmlns:p14="http://schemas.microsoft.com/office/powerpoint/2010/main" val="3136906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6065" indent="-275410" eaLnBrk="0" hangingPunct="0">
              <a:defRPr>
                <a:solidFill>
                  <a:schemeClr val="tx1"/>
                </a:solidFill>
                <a:latin typeface="Arial" charset="0"/>
              </a:defRPr>
            </a:lvl2pPr>
            <a:lvl3pPr marL="1101638" indent="-220328" eaLnBrk="0" hangingPunct="0">
              <a:defRPr>
                <a:solidFill>
                  <a:schemeClr val="tx1"/>
                </a:solidFill>
                <a:latin typeface="Arial" charset="0"/>
              </a:defRPr>
            </a:lvl3pPr>
            <a:lvl4pPr marL="1542294" indent="-220328" eaLnBrk="0" hangingPunct="0">
              <a:defRPr>
                <a:solidFill>
                  <a:schemeClr val="tx1"/>
                </a:solidFill>
                <a:latin typeface="Arial" charset="0"/>
              </a:defRPr>
            </a:lvl4pPr>
            <a:lvl5pPr marL="1982950" indent="-220328" eaLnBrk="0" hangingPunct="0">
              <a:defRPr>
                <a:solidFill>
                  <a:schemeClr val="tx1"/>
                </a:solidFill>
                <a:latin typeface="Arial" charset="0"/>
              </a:defRPr>
            </a:lvl5pPr>
            <a:lvl6pPr marL="2423605" indent="-220328" eaLnBrk="0" fontAlgn="base" hangingPunct="0">
              <a:spcBef>
                <a:spcPct val="0"/>
              </a:spcBef>
              <a:spcAft>
                <a:spcPct val="0"/>
              </a:spcAft>
              <a:defRPr>
                <a:solidFill>
                  <a:schemeClr val="tx1"/>
                </a:solidFill>
                <a:latin typeface="Arial" charset="0"/>
              </a:defRPr>
            </a:lvl6pPr>
            <a:lvl7pPr marL="2864260" indent="-220328" eaLnBrk="0" fontAlgn="base" hangingPunct="0">
              <a:spcBef>
                <a:spcPct val="0"/>
              </a:spcBef>
              <a:spcAft>
                <a:spcPct val="0"/>
              </a:spcAft>
              <a:defRPr>
                <a:solidFill>
                  <a:schemeClr val="tx1"/>
                </a:solidFill>
                <a:latin typeface="Arial" charset="0"/>
              </a:defRPr>
            </a:lvl7pPr>
            <a:lvl8pPr marL="3304916" indent="-220328" eaLnBrk="0" fontAlgn="base" hangingPunct="0">
              <a:spcBef>
                <a:spcPct val="0"/>
              </a:spcBef>
              <a:spcAft>
                <a:spcPct val="0"/>
              </a:spcAft>
              <a:defRPr>
                <a:solidFill>
                  <a:schemeClr val="tx1"/>
                </a:solidFill>
                <a:latin typeface="Arial" charset="0"/>
              </a:defRPr>
            </a:lvl8pPr>
            <a:lvl9pPr marL="3745571" indent="-220328" eaLnBrk="0" fontAlgn="base" hangingPunct="0">
              <a:spcBef>
                <a:spcPct val="0"/>
              </a:spcBef>
              <a:spcAft>
                <a:spcPct val="0"/>
              </a:spcAft>
              <a:defRPr>
                <a:solidFill>
                  <a:schemeClr val="tx1"/>
                </a:solidFill>
                <a:latin typeface="Arial" charset="0"/>
              </a:defRPr>
            </a:lvl9pPr>
          </a:lstStyle>
          <a:p>
            <a:pPr eaLnBrk="1" hangingPunct="1"/>
            <a:fld id="{E721141F-4517-4EEF-AD2C-B37326E166F4}" type="slidenum">
              <a:rPr lang="en-US" altLang="en-US" smtClean="0">
                <a:latin typeface="Arial" pitchFamily="34" charset="0"/>
              </a:rPr>
              <a:pPr eaLnBrk="1" hangingPunct="1"/>
              <a:t>16</a:t>
            </a:fld>
            <a:endParaRPr lang="en-US" altLang="en-US" dirty="0">
              <a:latin typeface="Arial" pitchFamily="34" charset="0"/>
            </a:endParaRPr>
          </a:p>
        </p:txBody>
      </p:sp>
      <p:sp>
        <p:nvSpPr>
          <p:cNvPr id="17411" name="Rectangle 2"/>
          <p:cNvSpPr>
            <a:spLocks noGrp="1" noRot="1" noChangeAspect="1" noChangeArrowheads="1" noTextEdit="1"/>
          </p:cNvSpPr>
          <p:nvPr>
            <p:ph type="sldImg"/>
          </p:nvPr>
        </p:nvSpPr>
        <p:spPr bwMode="auto">
          <a:xfrm>
            <a:off x="1181100" y="696913"/>
            <a:ext cx="4649788"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2" name="Rectangle 3"/>
          <p:cNvSpPr>
            <a:spLocks noGrp="1" noChangeArrowheads="1"/>
          </p:cNvSpPr>
          <p:nvPr>
            <p:ph type="body" idx="1"/>
          </p:nvPr>
        </p:nvSpPr>
        <p:spPr bwMode="auto">
          <a:xfrm>
            <a:off x="778935" y="4416099"/>
            <a:ext cx="5530123" cy="44160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z="1400" dirty="0"/>
              <a:t>Prevent sexual violence and respond to the needs of survivors: </a:t>
            </a:r>
          </a:p>
          <a:p>
            <a:pPr marL="285750" indent="-285750" eaLnBrk="1" hangingPunct="1">
              <a:buFont typeface="Arial" panose="020B0604020202020204" pitchFamily="34" charset="0"/>
              <a:buChar char="•"/>
            </a:pPr>
            <a:r>
              <a:rPr lang="en-US" sz="1400" dirty="0"/>
              <a:t>Work with other clusters*—especially the protection or gender-based violence sub-cluster—to </a:t>
            </a:r>
            <a:r>
              <a:rPr lang="en-US" sz="1400" b="1" dirty="0"/>
              <a:t>put in place preventative measures </a:t>
            </a:r>
            <a:r>
              <a:rPr lang="en-US" sz="1400" dirty="0"/>
              <a:t>at community, local, and district levels, including health facilities to protect affected populations, particularly women and girls, from sexual violence.</a:t>
            </a:r>
          </a:p>
          <a:p>
            <a:pPr marL="285750" indent="-285750" eaLnBrk="1" hangingPunct="1">
              <a:buFont typeface="Arial" panose="020B0604020202020204" pitchFamily="34" charset="0"/>
              <a:buChar char="•"/>
            </a:pPr>
            <a:r>
              <a:rPr lang="en-US" sz="1400" dirty="0"/>
              <a:t>Make </a:t>
            </a:r>
            <a:r>
              <a:rPr lang="en-US" sz="1400" b="1" dirty="0"/>
              <a:t>clinical care and referral to other supportive services</a:t>
            </a:r>
            <a:r>
              <a:rPr lang="en-US" sz="1400" dirty="0"/>
              <a:t> available for survivors of sexual violence.</a:t>
            </a:r>
          </a:p>
          <a:p>
            <a:pPr marL="285750" indent="-285750" eaLnBrk="1" hangingPunct="1">
              <a:buFont typeface="Arial" panose="020B0604020202020204" pitchFamily="34" charset="0"/>
              <a:buChar char="•"/>
            </a:pPr>
            <a:r>
              <a:rPr lang="en-US" sz="1400" dirty="0"/>
              <a:t>Put in place </a:t>
            </a:r>
            <a:r>
              <a:rPr lang="en-US" sz="1400" b="1" dirty="0"/>
              <a:t>confidential and safe spaces within the health facilities</a:t>
            </a:r>
            <a:r>
              <a:rPr lang="en-US" sz="1400" dirty="0"/>
              <a:t> to receive and provide survivors of sexual violence with appropriate clinical care and referral.</a:t>
            </a:r>
          </a:p>
          <a:p>
            <a:pPr eaLnBrk="1" hangingPunct="1"/>
            <a:endParaRPr lang="en-US" altLang="en-US" sz="1400" dirty="0"/>
          </a:p>
          <a:p>
            <a:pPr eaLnBrk="1" hangingPunct="1"/>
            <a:r>
              <a:rPr lang="en-US" altLang="en-US" sz="1400" dirty="0"/>
              <a:t>*Clusters in the humanitarian sectors include Health; Protection; Water, Sanitation and Hygiene; Camp Coordination and Camp Management; Shelter; Nutrition; Logistics; among others. All clusters are responsible for preventing GBV from their own area of expertise. For more information about the cluster system, see </a:t>
            </a:r>
            <a:r>
              <a:rPr lang="en-US" sz="1400" dirty="0"/>
              <a:t>https://www.humanitarianresponse.info/en/about-clusters/what-is-the-cluster-approach. For more information on the respective roles that each cluster should play in preventing GBV, see the IASC GBV Guidelines (reference below).</a:t>
            </a:r>
            <a:endParaRPr lang="en-US" altLang="en-US" sz="1400" dirty="0"/>
          </a:p>
          <a:p>
            <a:pPr eaLnBrk="1" hangingPunct="1"/>
            <a:endParaRPr lang="en-US" altLang="en-US" sz="1400" dirty="0"/>
          </a:p>
          <a:p>
            <a:pPr eaLnBrk="1" hangingPunct="1"/>
            <a:r>
              <a:rPr lang="en-US" altLang="en-US" sz="1400" u="sng" dirty="0"/>
              <a:t>Reference</a:t>
            </a:r>
            <a:r>
              <a:rPr lang="en-US" altLang="en-US" sz="14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endParaRPr lang="en-GB"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Inter-agency Standing Committee (2015). </a:t>
            </a:r>
            <a:r>
              <a:rPr lang="en-US" sz="1400" i="1" dirty="0"/>
              <a:t>Guidelines for Integrating Gender-Based Violence Interventions in Humanitarian Action Reducing risk, promoting resilience and aiding recovery</a:t>
            </a:r>
            <a:r>
              <a:rPr lang="en-US" sz="1400" dirty="0"/>
              <a:t>. https://gbvguidelines.org/wp/wp-content/uploads/2015/09/2015-IASC-Gender-based-Violence-Guidelines_lo-res.pdf.</a:t>
            </a:r>
          </a:p>
          <a:p>
            <a:pPr eaLnBrk="1" hangingPunct="1"/>
            <a:endParaRPr lang="en-GB" altLang="en-US" sz="1300" dirty="0"/>
          </a:p>
        </p:txBody>
      </p:sp>
    </p:spTree>
    <p:extLst>
      <p:ext uri="{BB962C8B-B14F-4D97-AF65-F5344CB8AC3E}">
        <p14:creationId xmlns:p14="http://schemas.microsoft.com/office/powerpoint/2010/main" val="1166343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6065" indent="-275410" eaLnBrk="0" hangingPunct="0">
              <a:defRPr>
                <a:solidFill>
                  <a:schemeClr val="tx1"/>
                </a:solidFill>
                <a:latin typeface="Arial" charset="0"/>
              </a:defRPr>
            </a:lvl2pPr>
            <a:lvl3pPr marL="1101638" indent="-220328" eaLnBrk="0" hangingPunct="0">
              <a:defRPr>
                <a:solidFill>
                  <a:schemeClr val="tx1"/>
                </a:solidFill>
                <a:latin typeface="Arial" charset="0"/>
              </a:defRPr>
            </a:lvl3pPr>
            <a:lvl4pPr marL="1542294" indent="-220328" eaLnBrk="0" hangingPunct="0">
              <a:defRPr>
                <a:solidFill>
                  <a:schemeClr val="tx1"/>
                </a:solidFill>
                <a:latin typeface="Arial" charset="0"/>
              </a:defRPr>
            </a:lvl4pPr>
            <a:lvl5pPr marL="1982950" indent="-220328" eaLnBrk="0" hangingPunct="0">
              <a:defRPr>
                <a:solidFill>
                  <a:schemeClr val="tx1"/>
                </a:solidFill>
                <a:latin typeface="Arial" charset="0"/>
              </a:defRPr>
            </a:lvl5pPr>
            <a:lvl6pPr marL="2423605" indent="-220328" eaLnBrk="0" fontAlgn="base" hangingPunct="0">
              <a:spcBef>
                <a:spcPct val="0"/>
              </a:spcBef>
              <a:spcAft>
                <a:spcPct val="0"/>
              </a:spcAft>
              <a:defRPr>
                <a:solidFill>
                  <a:schemeClr val="tx1"/>
                </a:solidFill>
                <a:latin typeface="Arial" charset="0"/>
              </a:defRPr>
            </a:lvl6pPr>
            <a:lvl7pPr marL="2864260" indent="-220328" eaLnBrk="0" fontAlgn="base" hangingPunct="0">
              <a:spcBef>
                <a:spcPct val="0"/>
              </a:spcBef>
              <a:spcAft>
                <a:spcPct val="0"/>
              </a:spcAft>
              <a:defRPr>
                <a:solidFill>
                  <a:schemeClr val="tx1"/>
                </a:solidFill>
                <a:latin typeface="Arial" charset="0"/>
              </a:defRPr>
            </a:lvl7pPr>
            <a:lvl8pPr marL="3304916" indent="-220328" eaLnBrk="0" fontAlgn="base" hangingPunct="0">
              <a:spcBef>
                <a:spcPct val="0"/>
              </a:spcBef>
              <a:spcAft>
                <a:spcPct val="0"/>
              </a:spcAft>
              <a:defRPr>
                <a:solidFill>
                  <a:schemeClr val="tx1"/>
                </a:solidFill>
                <a:latin typeface="Arial" charset="0"/>
              </a:defRPr>
            </a:lvl8pPr>
            <a:lvl9pPr marL="3745571" indent="-220328" eaLnBrk="0" fontAlgn="base" hangingPunct="0">
              <a:spcBef>
                <a:spcPct val="0"/>
              </a:spcBef>
              <a:spcAft>
                <a:spcPct val="0"/>
              </a:spcAft>
              <a:defRPr>
                <a:solidFill>
                  <a:schemeClr val="tx1"/>
                </a:solidFill>
                <a:latin typeface="Arial" charset="0"/>
              </a:defRPr>
            </a:lvl9pPr>
          </a:lstStyle>
          <a:p>
            <a:pPr eaLnBrk="1" hangingPunct="1"/>
            <a:fld id="{E721141F-4517-4EEF-AD2C-B37326E166F4}" type="slidenum">
              <a:rPr lang="en-US" altLang="en-US" smtClean="0">
                <a:latin typeface="Arial" pitchFamily="34" charset="0"/>
              </a:rPr>
              <a:pPr eaLnBrk="1" hangingPunct="1"/>
              <a:t>17</a:t>
            </a:fld>
            <a:endParaRPr lang="en-US" altLang="en-US" dirty="0">
              <a:latin typeface="Arial" pitchFamily="34" charset="0"/>
            </a:endParaRPr>
          </a:p>
        </p:txBody>
      </p:sp>
      <p:sp>
        <p:nvSpPr>
          <p:cNvPr id="17411" name="Rectangle 2"/>
          <p:cNvSpPr>
            <a:spLocks noGrp="1" noRot="1" noChangeAspect="1" noChangeArrowheads="1" noTextEdit="1"/>
          </p:cNvSpPr>
          <p:nvPr>
            <p:ph type="sldImg"/>
          </p:nvPr>
        </p:nvSpPr>
        <p:spPr bwMode="auto">
          <a:xfrm>
            <a:off x="1181100" y="696913"/>
            <a:ext cx="4649788"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2" name="Rectangle 3"/>
          <p:cNvSpPr>
            <a:spLocks noGrp="1" noChangeArrowheads="1"/>
          </p:cNvSpPr>
          <p:nvPr>
            <p:ph type="body" idx="1"/>
          </p:nvPr>
        </p:nvSpPr>
        <p:spPr bwMode="auto">
          <a:xfrm>
            <a:off x="778935" y="4416099"/>
            <a:ext cx="5530123" cy="44160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a:t>Inter-agency Working Group on Reproductive Health in Crises (2018). MISP Chapter. </a:t>
            </a:r>
            <a:r>
              <a:rPr lang="en-GB" altLang="en-US" sz="1400" i="1" dirty="0"/>
              <a:t>Inter-agency Field Manual on Reproductive Health in Humanitarian Settings</a:t>
            </a:r>
            <a:r>
              <a:rPr lang="en-GB" altLang="en-US" sz="1400" dirty="0"/>
              <a:t>. </a:t>
            </a:r>
            <a:r>
              <a:rPr lang="en-US" sz="1400" dirty="0"/>
              <a:t>https://iawg.wpengine.com/wp-content/uploads/2019/07/IAFM-3-MISP.pdf.</a:t>
            </a:r>
            <a:endParaRPr lang="en-GB" altLang="en-US" sz="1400" dirty="0"/>
          </a:p>
          <a:p>
            <a:pPr eaLnBrk="1" hangingPunct="1"/>
            <a:endParaRPr lang="en-GB" altLang="en-US" sz="1300" dirty="0"/>
          </a:p>
        </p:txBody>
      </p:sp>
    </p:spTree>
    <p:extLst>
      <p:ext uri="{BB962C8B-B14F-4D97-AF65-F5344CB8AC3E}">
        <p14:creationId xmlns:p14="http://schemas.microsoft.com/office/powerpoint/2010/main" val="941019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16065" indent="-275410" eaLnBrk="0" hangingPunct="0">
              <a:defRPr>
                <a:solidFill>
                  <a:schemeClr val="tx1"/>
                </a:solidFill>
                <a:latin typeface="Arial" charset="0"/>
              </a:defRPr>
            </a:lvl2pPr>
            <a:lvl3pPr marL="1101638" indent="-220328" eaLnBrk="0" hangingPunct="0">
              <a:defRPr>
                <a:solidFill>
                  <a:schemeClr val="tx1"/>
                </a:solidFill>
                <a:latin typeface="Arial" charset="0"/>
              </a:defRPr>
            </a:lvl3pPr>
            <a:lvl4pPr marL="1542294" indent="-220328" eaLnBrk="0" hangingPunct="0">
              <a:defRPr>
                <a:solidFill>
                  <a:schemeClr val="tx1"/>
                </a:solidFill>
                <a:latin typeface="Arial" charset="0"/>
              </a:defRPr>
            </a:lvl4pPr>
            <a:lvl5pPr marL="1982950" indent="-220328" eaLnBrk="0" hangingPunct="0">
              <a:defRPr>
                <a:solidFill>
                  <a:schemeClr val="tx1"/>
                </a:solidFill>
                <a:latin typeface="Arial" charset="0"/>
              </a:defRPr>
            </a:lvl5pPr>
            <a:lvl6pPr marL="2423605" indent="-220328" eaLnBrk="0" fontAlgn="base" hangingPunct="0">
              <a:spcBef>
                <a:spcPct val="0"/>
              </a:spcBef>
              <a:spcAft>
                <a:spcPct val="0"/>
              </a:spcAft>
              <a:defRPr>
                <a:solidFill>
                  <a:schemeClr val="tx1"/>
                </a:solidFill>
                <a:latin typeface="Arial" charset="0"/>
              </a:defRPr>
            </a:lvl6pPr>
            <a:lvl7pPr marL="2864260" indent="-220328" eaLnBrk="0" fontAlgn="base" hangingPunct="0">
              <a:spcBef>
                <a:spcPct val="0"/>
              </a:spcBef>
              <a:spcAft>
                <a:spcPct val="0"/>
              </a:spcAft>
              <a:defRPr>
                <a:solidFill>
                  <a:schemeClr val="tx1"/>
                </a:solidFill>
                <a:latin typeface="Arial" charset="0"/>
              </a:defRPr>
            </a:lvl7pPr>
            <a:lvl8pPr marL="3304916" indent="-220328" eaLnBrk="0" fontAlgn="base" hangingPunct="0">
              <a:spcBef>
                <a:spcPct val="0"/>
              </a:spcBef>
              <a:spcAft>
                <a:spcPct val="0"/>
              </a:spcAft>
              <a:defRPr>
                <a:solidFill>
                  <a:schemeClr val="tx1"/>
                </a:solidFill>
                <a:latin typeface="Arial" charset="0"/>
              </a:defRPr>
            </a:lvl8pPr>
            <a:lvl9pPr marL="3745571" indent="-220328" eaLnBrk="0" fontAlgn="base" hangingPunct="0">
              <a:spcBef>
                <a:spcPct val="0"/>
              </a:spcBef>
              <a:spcAft>
                <a:spcPct val="0"/>
              </a:spcAft>
              <a:defRPr>
                <a:solidFill>
                  <a:schemeClr val="tx1"/>
                </a:solidFill>
                <a:latin typeface="Arial" charset="0"/>
              </a:defRPr>
            </a:lvl9pPr>
          </a:lstStyle>
          <a:p>
            <a:pPr eaLnBrk="1" hangingPunct="1"/>
            <a:fld id="{E721141F-4517-4EEF-AD2C-B37326E166F4}" type="slidenum">
              <a:rPr lang="en-US" altLang="en-US" smtClean="0">
                <a:latin typeface="Arial" pitchFamily="34" charset="0"/>
              </a:rPr>
              <a:pPr eaLnBrk="1" hangingPunct="1"/>
              <a:t>18</a:t>
            </a:fld>
            <a:endParaRPr lang="en-US" altLang="en-US" dirty="0">
              <a:latin typeface="Arial" pitchFamily="34" charset="0"/>
            </a:endParaRPr>
          </a:p>
        </p:txBody>
      </p:sp>
      <p:sp>
        <p:nvSpPr>
          <p:cNvPr id="17411" name="Rectangle 2"/>
          <p:cNvSpPr>
            <a:spLocks noGrp="1" noRot="1" noChangeAspect="1" noChangeArrowheads="1" noTextEdit="1"/>
          </p:cNvSpPr>
          <p:nvPr>
            <p:ph type="sldImg"/>
          </p:nvPr>
        </p:nvSpPr>
        <p:spPr bwMode="auto">
          <a:xfrm>
            <a:off x="1181100" y="696913"/>
            <a:ext cx="4649788" cy="34877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2" name="Rectangle 3"/>
          <p:cNvSpPr>
            <a:spLocks noGrp="1" noChangeArrowheads="1"/>
          </p:cNvSpPr>
          <p:nvPr>
            <p:ph type="body" idx="1"/>
          </p:nvPr>
        </p:nvSpPr>
        <p:spPr bwMode="auto">
          <a:xfrm>
            <a:off x="778935" y="4416099"/>
            <a:ext cx="5530123" cy="44160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Emergency contraception and PEP should be taken as soon as possible, the earlier the better.</a:t>
            </a:r>
            <a:r>
              <a:rPr lang="en-GB" altLang="en-US" sz="1200" baseline="30000" dirty="0"/>
              <a:t>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t>Where health systems are overburdened and preoccupied with handling epidemics or pandemics, clinical care for survivors may be sidelined. This care must still be made available with a survivor-centered approach, since post-rape care </a:t>
            </a:r>
            <a:r>
              <a:rPr lang="en-US" altLang="en-US" sz="1200"/>
              <a:t>is time-sensitive. </a:t>
            </a:r>
            <a:r>
              <a:rPr lang="en-US" altLang="en-US" sz="1200" dirty="0"/>
              <a:t>It is also critical to update GBV referral pathways to reflect changes in available care facilities and inform key communities and service providers about those updated pathways.</a:t>
            </a:r>
            <a:r>
              <a:rPr lang="en-GB" altLang="en-US" sz="1200" baseline="30000" dirty="0"/>
              <a:t>2</a:t>
            </a:r>
            <a:endParaRPr lang="en-GB"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u="sng" dirty="0"/>
              <a:t>References</a:t>
            </a:r>
            <a:r>
              <a:rPr lang="en-GB" altLang="en-US" sz="120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UNFPA (2020). </a:t>
            </a:r>
            <a:r>
              <a:rPr lang="en-US" i="1" dirty="0"/>
              <a:t>COVID-19: A Gender Lens. Protecting Sexual and Reproductive Health and Rights, and Promoting Gender Equality. </a:t>
            </a:r>
            <a:r>
              <a:rPr lang="en-US" dirty="0"/>
              <a:t>https://www.unfpa.org/sites/default/files/resource-pdf/COVID-19_A_Gender_Lens_Guidance_Note.pdf.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sz="1200" dirty="0"/>
          </a:p>
          <a:p>
            <a:pPr eaLnBrk="1" hangingPunct="1"/>
            <a:endParaRPr lang="en-GB" altLang="en-US" sz="1300" dirty="0"/>
          </a:p>
        </p:txBody>
      </p:sp>
    </p:spTree>
    <p:extLst>
      <p:ext uri="{BB962C8B-B14F-4D97-AF65-F5344CB8AC3E}">
        <p14:creationId xmlns:p14="http://schemas.microsoft.com/office/powerpoint/2010/main" val="441557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Calibri" panose="020F0502020204030204" pitchFamily="34" charset="0"/>
                <a:cs typeface="Calibri" panose="020F0502020204030204" pitchFamily="34" charset="0"/>
              </a:rPr>
              <a:t>Special considerations for specific populations:</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Children</a:t>
            </a:r>
            <a:r>
              <a:rPr lang="en-US" sz="1200" b="0" dirty="0">
                <a:latin typeface="Calibri" panose="020F0502020204030204" pitchFamily="34" charset="0"/>
                <a:cs typeface="Calibri" panose="020F0502020204030204" pitchFamily="34" charset="0"/>
              </a:rPr>
              <a:t>: Country-specific laws may prevail around age of consent for treatment, mandatory reporting requirements, or procedures for suspected child abuse.</a:t>
            </a:r>
          </a:p>
          <a:p>
            <a:r>
              <a:rPr lang="en-US" sz="1200" b="1" dirty="0">
                <a:latin typeface="Calibri" panose="020F0502020204030204" pitchFamily="34" charset="0"/>
                <a:cs typeface="Calibri" panose="020F0502020204030204" pitchFamily="34" charset="0"/>
              </a:rPr>
              <a:t>Adolescents</a:t>
            </a:r>
            <a:r>
              <a:rPr lang="en-US" sz="1200" b="0" dirty="0">
                <a:latin typeface="Calibri" panose="020F0502020204030204" pitchFamily="34" charset="0"/>
                <a:cs typeface="Calibri" panose="020F0502020204030204" pitchFamily="34" charset="0"/>
              </a:rPr>
              <a:t>: Adolescent girls especially are highly vulnerable to sexual coercion, exploitation, and violence, and many may engage in high-risk or transactional sex for survival. Adolescents are also a heterogenous group; their risks and needs may vary depending on the environment, marital status, education level, disability status, gender and gender identity, bodily identify, sexual orientation, and socioeconomic status.</a:t>
            </a:r>
          </a:p>
          <a:p>
            <a:r>
              <a:rPr lang="en-US" sz="1200" b="1" dirty="0">
                <a:latin typeface="Calibri" panose="020F0502020204030204" pitchFamily="34" charset="0"/>
                <a:cs typeface="Calibri" panose="020F0502020204030204" pitchFamily="34" charset="0"/>
              </a:rPr>
              <a:t>Male survivors</a:t>
            </a:r>
            <a:r>
              <a:rPr lang="en-US" sz="1200" dirty="0">
                <a:latin typeface="Calibri" panose="020F0502020204030204" pitchFamily="34" charset="0"/>
                <a:cs typeface="Calibri" panose="020F0502020204030204" pitchFamily="34" charset="0"/>
              </a:rPr>
              <a:t>: Male survivors suffer physical and psychological trauma and should have access to confidential, respectful, and non-discriminatory services that provide comprehensive care.</a:t>
            </a:r>
          </a:p>
          <a:p>
            <a:r>
              <a:rPr lang="en-US" sz="1200" b="1" dirty="0">
                <a:latin typeface="Calibri" panose="020F0502020204030204" pitchFamily="34" charset="0"/>
                <a:cs typeface="Calibri" panose="020F0502020204030204" pitchFamily="34" charset="0"/>
              </a:rPr>
              <a:t>Persons with disabilities</a:t>
            </a:r>
            <a:r>
              <a:rPr lang="en-US" sz="1200" dirty="0">
                <a:latin typeface="Calibri" panose="020F0502020204030204" pitchFamily="34" charset="0"/>
                <a:cs typeface="Calibri" panose="020F0502020204030204" pitchFamily="34" charset="0"/>
              </a:rPr>
              <a:t>: Persons with disabilities are at a higher risk of sexual violence and often face extreme discrimination by service providers. Host organizations of persons with disabilities may have resources to ensure clinical care for survivors is provided to this often-hidden population.</a:t>
            </a:r>
          </a:p>
          <a:p>
            <a:r>
              <a:rPr lang="en-US" sz="1200" b="1" dirty="0">
                <a:latin typeface="Calibri" panose="020F0502020204030204" pitchFamily="34" charset="0"/>
                <a:cs typeface="Calibri" panose="020F0502020204030204" pitchFamily="34" charset="0"/>
              </a:rPr>
              <a:t>LGBTQIA persons</a:t>
            </a:r>
            <a:r>
              <a:rPr lang="en-US" sz="1200" dirty="0">
                <a:latin typeface="Calibri" panose="020F0502020204030204" pitchFamily="34" charset="0"/>
                <a:cs typeface="Calibri" panose="020F0502020204030204" pitchFamily="34" charset="0"/>
              </a:rPr>
              <a:t>: Each population has separate needs and face different risks. Engaging with LGBTQIA self-help or rights groups and making health facilities more respectful of diversity would allow critical health services to become more accessible.</a:t>
            </a:r>
          </a:p>
          <a:p>
            <a:r>
              <a:rPr lang="en-US" sz="1200" b="1" dirty="0">
                <a:latin typeface="Calibri" panose="020F0502020204030204" pitchFamily="34" charset="0"/>
                <a:cs typeface="Calibri" panose="020F0502020204030204" pitchFamily="34" charset="0"/>
              </a:rPr>
              <a:t>Persons who engage in sex work</a:t>
            </a:r>
            <a:r>
              <a:rPr lang="en-US" sz="1200" dirty="0">
                <a:latin typeface="Calibri" panose="020F0502020204030204" pitchFamily="34" charset="0"/>
                <a:cs typeface="Calibri" panose="020F0502020204030204" pitchFamily="34" charset="0"/>
              </a:rPr>
              <a:t>: This population often faces stigmatization and discrimination by health providers. Organizations led by refugees and persons who engage in sex work often have the expertise and connections to effectively provide clinical services to these groups.</a:t>
            </a:r>
          </a:p>
          <a:p>
            <a:r>
              <a:rPr lang="en-US" sz="1200" b="1" dirty="0">
                <a:latin typeface="Calibri" panose="020F0502020204030204" pitchFamily="34" charset="0"/>
                <a:cs typeface="Calibri" panose="020F0502020204030204" pitchFamily="34" charset="0"/>
              </a:rPr>
              <a:t>Ethnic and religious minorities</a:t>
            </a:r>
            <a:r>
              <a:rPr lang="en-US" sz="1200" dirty="0">
                <a:latin typeface="Calibri" panose="020F0502020204030204" pitchFamily="34" charset="0"/>
                <a:cs typeface="Calibri" panose="020F0502020204030204" pitchFamily="34" charset="0"/>
              </a:rPr>
              <a:t>: Ethnic and religious minorities face levels of stigma and discrimination that make them more vulnerable to sexual violence. Specific barriers should be considered when designing programs to reach survivors.</a:t>
            </a:r>
          </a:p>
          <a:p>
            <a:endParaRPr lang="en-US" dirty="0"/>
          </a:p>
          <a:p>
            <a:r>
              <a:rPr lang="en-US" u="sng" dirty="0"/>
              <a:t>References</a:t>
            </a:r>
            <a:r>
              <a:rPr lang="en-US" dirty="0"/>
              <a:t>:</a:t>
            </a:r>
          </a:p>
          <a:p>
            <a:pPr marL="228600" indent="-228600">
              <a:buAutoNum type="arabicPeriod"/>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p>
          <a:p>
            <a:pPr marL="228600" indent="-228600">
              <a:buAutoNum type="arabicPeriod"/>
            </a:pPr>
            <a:r>
              <a:rPr lang="en-GB" altLang="en-US" sz="1200" dirty="0"/>
              <a:t>Inter-agency Working Group on Reproductive Health in Crises (2018). Adolescent SRH Chapter. </a:t>
            </a:r>
            <a:r>
              <a:rPr lang="en-GB" altLang="en-US" sz="1200" i="1" dirty="0"/>
              <a:t>Inter-agency Field Manual on Reproductive Health in Humanitarian Settings</a:t>
            </a:r>
            <a:r>
              <a:rPr lang="en-GB" altLang="en-US" sz="1200" dirty="0"/>
              <a:t>.</a:t>
            </a:r>
            <a:r>
              <a:rPr lang="en-US" dirty="0"/>
              <a:t> https://iawgfieldmanual.com/manual/asrh</a:t>
            </a:r>
            <a:r>
              <a:rPr lang="en-US"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Photo credits: Save the Children; UNHCR.</a:t>
            </a:r>
          </a:p>
          <a:p>
            <a:endParaRPr lang="en-GB" altLang="en-US" sz="1200" dirty="0"/>
          </a:p>
        </p:txBody>
      </p:sp>
      <p:sp>
        <p:nvSpPr>
          <p:cNvPr id="4" name="Slide Number Placeholder 3"/>
          <p:cNvSpPr>
            <a:spLocks noGrp="1"/>
          </p:cNvSpPr>
          <p:nvPr>
            <p:ph type="sldNum" sz="quarter" idx="5"/>
          </p:nvPr>
        </p:nvSpPr>
        <p:spPr/>
        <p:txBody>
          <a:bodyPr/>
          <a:lstStyle/>
          <a:p>
            <a:fld id="{C5861AC1-7890-406B-82F3-AB9536AB9780}" type="slidenum">
              <a:rPr lang="en-US" smtClean="0"/>
              <a:t>19</a:t>
            </a:fld>
            <a:endParaRPr lang="en-US"/>
          </a:p>
        </p:txBody>
      </p:sp>
    </p:spTree>
    <p:extLst>
      <p:ext uri="{BB962C8B-B14F-4D97-AF65-F5344CB8AC3E}">
        <p14:creationId xmlns:p14="http://schemas.microsoft.com/office/powerpoint/2010/main" val="3556130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20</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z="1400" dirty="0"/>
              <a:t>Inter-agency Working Group on Reproductive Health in Crises (2018). MISP Chapter. </a:t>
            </a:r>
            <a:r>
              <a:rPr lang="en-GB" altLang="en-US" sz="1400" i="1" dirty="0"/>
              <a:t>Inter-agency Field Manual on Reproductive Health in Humanitarian Settings</a:t>
            </a:r>
            <a:r>
              <a:rPr lang="en-GB" altLang="en-US" sz="1400" dirty="0"/>
              <a:t>. </a:t>
            </a:r>
            <a:r>
              <a:rPr lang="en-US" sz="1400" dirty="0"/>
              <a:t>https://iawg.wpengine.com/wp-content/uploads/2019/07/IAFM-3-MISP.pdf.</a:t>
            </a:r>
            <a:endParaRPr lang="en-GB" altLang="en-US" sz="1300" dirty="0"/>
          </a:p>
        </p:txBody>
      </p:sp>
    </p:spTree>
    <p:extLst>
      <p:ext uri="{BB962C8B-B14F-4D97-AF65-F5344CB8AC3E}">
        <p14:creationId xmlns:p14="http://schemas.microsoft.com/office/powerpoint/2010/main" val="383922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PH" dirty="0"/>
              <a:t>The terms ‘gender-based violence’ and ‘violence against women’ are frequently used interchangeably in literature and by advocates; however, the term gender-based violence (GBV) refers to violence directed against a person because of his of her gender and expectations of his or her role in a society or culture. GBV highlights the gender dimension of these types of acts; in other words, the relationship between females’ subordinate status in society and their increased vulnerability to violence. It is important to note, however, that men and boys may also be victims of GBV, especially sexual violence. </a:t>
            </a:r>
            <a:r>
              <a:rPr lang="en-US" dirty="0"/>
              <a:t>The term is also used to describe targeted violence against LGBTQIA persons when referencing violence related to gender-inequitable norms of gender identity.</a:t>
            </a:r>
            <a:endParaRPr lang="en-PH" dirty="0"/>
          </a:p>
          <a:p>
            <a:endParaRPr lang="en-PH" baseline="0" dirty="0"/>
          </a:p>
          <a:p>
            <a:pPr eaLnBrk="1" hangingPunct="1">
              <a:buClrTx/>
              <a:buFont typeface="Arial" pitchFamily="34" charset="0"/>
              <a:buNone/>
            </a:pPr>
            <a:r>
              <a:rPr lang="en-US" sz="1200" dirty="0"/>
              <a:t>UNHCR</a:t>
            </a:r>
            <a:r>
              <a:rPr lang="en-US" sz="1200" baseline="0" dirty="0"/>
              <a:t> has also developed a definition: </a:t>
            </a:r>
          </a:p>
          <a:p>
            <a:pPr eaLnBrk="1" hangingPunct="1">
              <a:buClrTx/>
              <a:buFont typeface="Arial" pitchFamily="34" charset="0"/>
              <a:buNone/>
            </a:pPr>
            <a:r>
              <a:rPr lang="en-US" sz="1200" baseline="0" dirty="0"/>
              <a:t>GBV </a:t>
            </a:r>
            <a:r>
              <a:rPr lang="en-US" sz="1200" dirty="0"/>
              <a:t>Is violence that is </a:t>
            </a:r>
            <a:r>
              <a:rPr lang="en-US" sz="1200" b="1" u="sng" dirty="0"/>
              <a:t>directed against </a:t>
            </a:r>
            <a:r>
              <a:rPr lang="en-US" sz="1200" dirty="0"/>
              <a:t>a person on the </a:t>
            </a:r>
            <a:r>
              <a:rPr lang="en-US" sz="1200" b="1" u="sng" dirty="0"/>
              <a:t>basis of gender</a:t>
            </a:r>
            <a:r>
              <a:rPr lang="en-US" sz="1200" dirty="0"/>
              <a:t>. It includes acts that inflict physical, mental or sexual </a:t>
            </a:r>
            <a:r>
              <a:rPr lang="en-US" sz="1200" b="1" u="sng" dirty="0"/>
              <a:t>harm</a:t>
            </a:r>
            <a:r>
              <a:rPr lang="en-US" sz="1200" dirty="0"/>
              <a:t> or suffering, threats of such acts, coercion and other deprivations of liberty…- </a:t>
            </a:r>
            <a:r>
              <a:rPr lang="en-US" sz="1050" dirty="0"/>
              <a:t>UNHCR</a:t>
            </a:r>
          </a:p>
          <a:p>
            <a:pPr eaLnBrk="1" hangingPunct="1">
              <a:buClrTx/>
              <a:buFont typeface="Arial" pitchFamily="34" charset="0"/>
              <a:buNone/>
            </a:pPr>
            <a:endParaRPr lang="en-US" sz="1050" dirty="0"/>
          </a:p>
          <a:p>
            <a:pPr eaLnBrk="1" hangingPunct="1">
              <a:buClrTx/>
              <a:buFont typeface="Arial" pitchFamily="34" charset="0"/>
              <a:buNone/>
            </a:pPr>
            <a:r>
              <a:rPr lang="en-US" sz="1050" dirty="0"/>
              <a:t>Before moving to the next slide, ask participants if anyone can explain the difference between sex and gender.</a:t>
            </a:r>
          </a:p>
          <a:p>
            <a:pPr eaLnBrk="1" hangingPunct="1">
              <a:buClrTx/>
              <a:buFont typeface="Arial" pitchFamily="34" charset="0"/>
              <a:buNone/>
            </a:pPr>
            <a:endParaRPr lang="en-US" sz="1050" dirty="0"/>
          </a:p>
          <a:p>
            <a:pPr eaLnBrk="1" hangingPunct="1">
              <a:buClrTx/>
              <a:buFont typeface="Arial" pitchFamily="34" charset="0"/>
              <a:buNone/>
            </a:pPr>
            <a:r>
              <a:rPr lang="en-US" sz="1050" u="sng" dirty="0"/>
              <a:t>Resource</a:t>
            </a:r>
            <a:r>
              <a:rPr lang="en-US" sz="1050" dirty="0"/>
              <a:t>:</a:t>
            </a:r>
          </a:p>
          <a:p>
            <a:pPr eaLnBrk="1" hangingPunct="1">
              <a:buClrTx/>
              <a:buFont typeface="Arial" pitchFamily="34" charset="0"/>
              <a:buNone/>
            </a:pPr>
            <a:r>
              <a:rPr lang="en-US" sz="1050" dirty="0"/>
              <a:t>Inter-agency Standing Committee (2015). </a:t>
            </a:r>
            <a:r>
              <a:rPr lang="en-US" sz="1050" i="1" dirty="0"/>
              <a:t>Guidelines for Integrating Gender-Based Violence Interventions in Humanitarian Action Reducing risk, promoting resilience and aiding recovery</a:t>
            </a:r>
            <a:r>
              <a:rPr lang="en-US" sz="1050" dirty="0"/>
              <a:t>. </a:t>
            </a:r>
            <a:r>
              <a:rPr lang="en-US" dirty="0"/>
              <a:t>https://gbvguidelines.org/wp/wp-content/uploads/2015/09/2015-IASC-Gender-based-Violence-Guidelines_lo-res.pdf. </a:t>
            </a:r>
          </a:p>
        </p:txBody>
      </p:sp>
      <p:sp>
        <p:nvSpPr>
          <p:cNvPr id="4" name="Slide Number Placeholder 3"/>
          <p:cNvSpPr>
            <a:spLocks noGrp="1"/>
          </p:cNvSpPr>
          <p:nvPr>
            <p:ph type="sldNum" sz="quarter" idx="10"/>
          </p:nvPr>
        </p:nvSpPr>
        <p:spPr/>
        <p:txBody>
          <a:bodyPr/>
          <a:lstStyle/>
          <a:p>
            <a:pPr>
              <a:defRPr/>
            </a:pPr>
            <a:fld id="{895FCB50-E350-4546-9A5D-2E21DC4867CF}"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a:t>MISP Training of Trainers (14-16 April 09, Cebu)</a:t>
            </a:r>
          </a:p>
        </p:txBody>
      </p:sp>
    </p:spTree>
    <p:extLst>
      <p:ext uri="{BB962C8B-B14F-4D97-AF65-F5344CB8AC3E}">
        <p14:creationId xmlns:p14="http://schemas.microsoft.com/office/powerpoint/2010/main" val="1372601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F893F8A9-F4A9-43B5-B1DF-35D1BE5C9A65}" type="slidenum">
              <a:rPr lang="en-PH" smtClean="0"/>
              <a:pPr/>
              <a:t>3</a:t>
            </a:fld>
            <a:endParaRPr lang="en-PH"/>
          </a:p>
        </p:txBody>
      </p:sp>
    </p:spTree>
    <p:extLst>
      <p:ext uri="{BB962C8B-B14F-4D97-AF65-F5344CB8AC3E}">
        <p14:creationId xmlns:p14="http://schemas.microsoft.com/office/powerpoint/2010/main" val="161696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Adapted from Williams, S. The Oxfam Gender Training Manual, Oxfam UK, 1994.</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Third bullet</a:t>
            </a:r>
            <a:r>
              <a:rPr lang="en-US" sz="1200" b="0" i="0" u="none" strike="noStrike" kern="1200">
                <a:solidFill>
                  <a:schemeClr val="tx1"/>
                </a:solidFill>
                <a:effectLst/>
                <a:latin typeface="+mn-lt"/>
                <a:ea typeface="+mn-ea"/>
                <a:cs typeface="+mn-cs"/>
              </a:rPr>
              <a:t>: UNFPA (2020). </a:t>
            </a:r>
            <a:r>
              <a:rPr lang="en-US" sz="1200" b="0" i="0" u="none" strike="noStrike" kern="1200" dirty="0">
                <a:solidFill>
                  <a:schemeClr val="tx1"/>
                </a:solidFill>
                <a:effectLst/>
                <a:latin typeface="+mn-lt"/>
                <a:ea typeface="+mn-ea"/>
                <a:cs typeface="+mn-cs"/>
              </a:rPr>
              <a:t>COVID-19: A Gender Lens. Protecting Sexual and Reproductive Health and Rights, and Promoting Gender Equality.</a:t>
            </a:r>
          </a:p>
          <a:p>
            <a:r>
              <a:rPr lang="en-US" sz="1200" b="0" i="0" u="none" strike="noStrike" kern="1200" dirty="0">
                <a:solidFill>
                  <a:schemeClr val="tx1"/>
                </a:solidFill>
                <a:effectLst/>
                <a:latin typeface="+mn-lt"/>
                <a:ea typeface="+mn-ea"/>
                <a:cs typeface="+mn-cs"/>
              </a:rPr>
              <a:t>https://www.unfpa.org/sites/default/files/resource-pdf/COVID-19_A_Gender_Lens_Guidance_Note.pdf.</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Last bullet: UN OCHA. </a:t>
            </a:r>
            <a:r>
              <a:rPr lang="en-US" sz="1200" b="0" i="1" u="none" strike="noStrike" kern="1200" dirty="0">
                <a:solidFill>
                  <a:schemeClr val="tx1"/>
                </a:solidFill>
                <a:effectLst/>
                <a:latin typeface="+mn-lt"/>
                <a:ea typeface="+mn-ea"/>
                <a:cs typeface="+mn-cs"/>
              </a:rPr>
              <a:t>Global Humanitarian Overview 2019</a:t>
            </a:r>
            <a:r>
              <a:rPr lang="en-US" sz="1200" b="0" i="0" u="none" strike="noStrike" kern="1200" dirty="0">
                <a:solidFill>
                  <a:schemeClr val="tx1"/>
                </a:solidFill>
                <a:effectLst/>
                <a:latin typeface="+mn-lt"/>
                <a:ea typeface="+mn-ea"/>
                <a:cs typeface="+mn-cs"/>
              </a:rPr>
              <a:t>. Available at: https://www.unocha.org/sites/unocha/files/GHO2019.pdf.</a:t>
            </a:r>
            <a:endParaRPr lang="en-US" u="none" dirty="0"/>
          </a:p>
        </p:txBody>
      </p:sp>
      <p:sp>
        <p:nvSpPr>
          <p:cNvPr id="4" name="Slide Number Placeholder 3"/>
          <p:cNvSpPr>
            <a:spLocks noGrp="1"/>
          </p:cNvSpPr>
          <p:nvPr>
            <p:ph type="sldNum" sz="quarter" idx="5"/>
          </p:nvPr>
        </p:nvSpPr>
        <p:spPr/>
        <p:txBody>
          <a:bodyPr/>
          <a:lstStyle/>
          <a:p>
            <a:fld id="{703AD97F-56AF-485D-B5E8-68FDF5910BF6}" type="slidenum">
              <a:rPr lang="en-US" smtClean="0"/>
              <a:t>4</a:t>
            </a:fld>
            <a:endParaRPr lang="en-US"/>
          </a:p>
        </p:txBody>
      </p:sp>
    </p:spTree>
    <p:extLst>
      <p:ext uri="{BB962C8B-B14F-4D97-AF65-F5344CB8AC3E}">
        <p14:creationId xmlns:p14="http://schemas.microsoft.com/office/powerpoint/2010/main" val="1264895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Calibri" panose="020F0502020204030204" pitchFamily="34" charset="0"/>
                <a:cs typeface="Calibri" panose="020F0502020204030204" pitchFamily="34" charset="0"/>
              </a:rPr>
              <a:t>Adapted from S. Williams, The Oxfam Gender Training Manual, Oxfam UK, 1994.</a:t>
            </a:r>
            <a:endParaRPr lang="en-US" dirty="0">
              <a:solidFill>
                <a:schemeClr val="tx1"/>
              </a:solidFill>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703AD97F-56AF-485D-B5E8-68FDF5910BF6}" type="slidenum">
              <a:rPr lang="en-US" smtClean="0"/>
              <a:t>5</a:t>
            </a:fld>
            <a:endParaRPr lang="en-US"/>
          </a:p>
        </p:txBody>
      </p:sp>
    </p:spTree>
    <p:extLst>
      <p:ext uri="{BB962C8B-B14F-4D97-AF65-F5344CB8AC3E}">
        <p14:creationId xmlns:p14="http://schemas.microsoft.com/office/powerpoint/2010/main" val="3118045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F893F8A9-F4A9-43B5-B1DF-35D1BE5C9A65}" type="slidenum">
              <a:rPr lang="en-PH" smtClean="0"/>
              <a:pPr/>
              <a:t>6</a:t>
            </a:fld>
            <a:endParaRPr lang="en-PH"/>
          </a:p>
        </p:txBody>
      </p:sp>
    </p:spTree>
    <p:extLst>
      <p:ext uri="{BB962C8B-B14F-4D97-AF65-F5344CB8AC3E}">
        <p14:creationId xmlns:p14="http://schemas.microsoft.com/office/powerpoint/2010/main" val="3207612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F893F8A9-F4A9-43B5-B1DF-35D1BE5C9A65}" type="slidenum">
              <a:rPr lang="en-PH" smtClean="0"/>
              <a:pPr/>
              <a:t>7</a:t>
            </a:fld>
            <a:endParaRPr lang="en-PH"/>
          </a:p>
        </p:txBody>
      </p:sp>
    </p:spTree>
    <p:extLst>
      <p:ext uri="{BB962C8B-B14F-4D97-AF65-F5344CB8AC3E}">
        <p14:creationId xmlns:p14="http://schemas.microsoft.com/office/powerpoint/2010/main" val="4015255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a:t>Abuse can also involve threats, verbal abuse, financial control, and neglect.</a:t>
            </a:r>
          </a:p>
        </p:txBody>
      </p:sp>
      <p:sp>
        <p:nvSpPr>
          <p:cNvPr id="4" name="Slide Number Placeholder 3"/>
          <p:cNvSpPr>
            <a:spLocks noGrp="1"/>
          </p:cNvSpPr>
          <p:nvPr>
            <p:ph type="sldNum" sz="quarter" idx="10"/>
          </p:nvPr>
        </p:nvSpPr>
        <p:spPr/>
        <p:txBody>
          <a:bodyPr/>
          <a:lstStyle/>
          <a:p>
            <a:fld id="{F893F8A9-F4A9-43B5-B1DF-35D1BE5C9A65}" type="slidenum">
              <a:rPr lang="en-PH" smtClean="0"/>
              <a:pPr/>
              <a:t>8</a:t>
            </a:fld>
            <a:endParaRPr lang="en-PH"/>
          </a:p>
        </p:txBody>
      </p:sp>
    </p:spTree>
    <p:extLst>
      <p:ext uri="{BB962C8B-B14F-4D97-AF65-F5344CB8AC3E}">
        <p14:creationId xmlns:p14="http://schemas.microsoft.com/office/powerpoint/2010/main" val="2862672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a:p>
        </p:txBody>
      </p:sp>
      <p:sp>
        <p:nvSpPr>
          <p:cNvPr id="4" name="Slide Number Placeholder 3"/>
          <p:cNvSpPr>
            <a:spLocks noGrp="1"/>
          </p:cNvSpPr>
          <p:nvPr>
            <p:ph type="sldNum" sz="quarter" idx="10"/>
          </p:nvPr>
        </p:nvSpPr>
        <p:spPr/>
        <p:txBody>
          <a:bodyPr/>
          <a:lstStyle/>
          <a:p>
            <a:fld id="{F893F8A9-F4A9-43B5-B1DF-35D1BE5C9A65}" type="slidenum">
              <a:rPr lang="en-PH" smtClean="0"/>
              <a:pPr/>
              <a:t>10</a:t>
            </a:fld>
            <a:endParaRPr lang="en-PH"/>
          </a:p>
        </p:txBody>
      </p:sp>
    </p:spTree>
    <p:extLst>
      <p:ext uri="{BB962C8B-B14F-4D97-AF65-F5344CB8AC3E}">
        <p14:creationId xmlns:p14="http://schemas.microsoft.com/office/powerpoint/2010/main" val="34645220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background with text Day 2">
            <a:extLst>
              <a:ext uri="{FF2B5EF4-FFF2-40B4-BE49-F238E27FC236}">
                <a16:creationId xmlns:a16="http://schemas.microsoft.com/office/drawing/2014/main" id="{188EE048-C107-4766-9B29-E7002A1AEA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54" y="-79696"/>
            <a:ext cx="9353109" cy="7017393"/>
          </a:xfrm>
          <a:prstGeom prst="rect">
            <a:avLst/>
          </a:prstGeom>
        </p:spPr>
      </p:pic>
      <p:sp>
        <p:nvSpPr>
          <p:cNvPr id="5" name="Title 1">
            <a:extLst>
              <a:ext uri="{FF2B5EF4-FFF2-40B4-BE49-F238E27FC236}">
                <a16:creationId xmlns:a16="http://schemas.microsoft.com/office/drawing/2014/main" id="{845F9D48-3FB2-47E7-BBE0-0FBEBC3B74A4}"/>
              </a:ext>
            </a:extLst>
          </p:cNvPr>
          <p:cNvSpPr txBox="1">
            <a:spLocks/>
          </p:cNvSpPr>
          <p:nvPr/>
        </p:nvSpPr>
        <p:spPr>
          <a:xfrm>
            <a:off x="1143000" y="1122362"/>
            <a:ext cx="6858000" cy="29005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endParaRPr lang="en-US" dirty="0">
              <a:solidFill>
                <a:srgbClr val="FFFFFF"/>
              </a:solidFill>
              <a:latin typeface="Calibri" panose="020F0502020204030204" pitchFamily="34" charset="0"/>
              <a:cs typeface="Calibri" panose="020F0502020204030204" pitchFamily="34" charset="0"/>
            </a:endParaRPr>
          </a:p>
          <a:p>
            <a:endParaRPr lang="en-US" dirty="0">
              <a:solidFill>
                <a:srgbClr val="FFFFFF"/>
              </a:solidFill>
              <a:latin typeface="Calibri" panose="020F0502020204030204" pitchFamily="34" charset="0"/>
              <a:cs typeface="Calibri" panose="020F0502020204030204" pitchFamily="34" charset="0"/>
            </a:endParaRPr>
          </a:p>
          <a:p>
            <a:endParaRPr lang="en-US" dirty="0">
              <a:solidFill>
                <a:srgbClr val="FFFFFF"/>
              </a:solidFill>
              <a:latin typeface="Calibri" panose="020F0502020204030204" pitchFamily="34" charset="0"/>
              <a:cs typeface="Calibri" panose="020F0502020204030204" pitchFamily="34" charset="0"/>
            </a:endParaRPr>
          </a:p>
          <a:p>
            <a:r>
              <a:rPr lang="en-US" dirty="0">
                <a:solidFill>
                  <a:srgbClr val="FFFFFF"/>
                </a:solidFill>
                <a:latin typeface="Calibri" panose="020F0502020204030204" pitchFamily="34" charset="0"/>
                <a:cs typeface="Calibri" panose="020F0502020204030204" pitchFamily="34" charset="0"/>
              </a:rPr>
              <a:t>Gender-Based Violence</a:t>
            </a:r>
          </a:p>
        </p:txBody>
      </p:sp>
      <p:pic>
        <p:nvPicPr>
          <p:cNvPr id="6" name="Content Placeholder 3" descr="DSC00791.JPG">
            <a:extLst>
              <a:ext uri="{FF2B5EF4-FFF2-40B4-BE49-F238E27FC236}">
                <a16:creationId xmlns:a16="http://schemas.microsoft.com/office/drawing/2014/main" id="{29AA40F2-FBEC-4185-A267-2CE2FC3DF826}"/>
              </a:ext>
            </a:extLst>
          </p:cNvPr>
          <p:cNvPicPr>
            <a:picLocks noChangeAspect="1"/>
          </p:cNvPicPr>
          <p:nvPr/>
        </p:nvPicPr>
        <p:blipFill rotWithShape="1">
          <a:blip r:embed="rId4" cstate="print">
            <a:alphaModFix amt="50000"/>
          </a:blip>
          <a:srcRect/>
          <a:stretch/>
        </p:blipFill>
        <p:spPr bwMode="auto">
          <a:xfrm>
            <a:off x="318674" y="124692"/>
            <a:ext cx="3943917" cy="2957944"/>
          </a:xfrm>
          <a:prstGeom prst="rect">
            <a:avLst/>
          </a:prstGeom>
          <a:noFill/>
        </p:spPr>
      </p:pic>
      <p:pic>
        <p:nvPicPr>
          <p:cNvPr id="7" name="Picture 6">
            <a:extLst>
              <a:ext uri="{FF2B5EF4-FFF2-40B4-BE49-F238E27FC236}">
                <a16:creationId xmlns:a16="http://schemas.microsoft.com/office/drawing/2014/main" id="{F69467DD-07F7-4F52-A57A-C30714674971}"/>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5763491"/>
            <a:ext cx="2070312" cy="821755"/>
          </a:xfrm>
          <a:prstGeom prst="rect">
            <a:avLst/>
          </a:prstGeom>
        </p:spPr>
      </p:pic>
    </p:spTree>
    <p:extLst>
      <p:ext uri="{BB962C8B-B14F-4D97-AF65-F5344CB8AC3E}">
        <p14:creationId xmlns:p14="http://schemas.microsoft.com/office/powerpoint/2010/main" val="1141925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808A4E-B5C8-4BCE-A60D-1F2622F1CD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p:txBody>
          <a:bodyPr>
            <a:normAutofit/>
          </a:bodyPr>
          <a:lstStyle/>
          <a:p>
            <a:r>
              <a:rPr lang="en-PH" sz="4000" dirty="0">
                <a:latin typeface="Calibri" panose="020F0502020204030204" pitchFamily="34" charset="0"/>
                <a:cs typeface="Calibri" panose="020F0502020204030204" pitchFamily="34" charset="0"/>
              </a:rPr>
              <a:t>Human rights and GBV</a:t>
            </a:r>
          </a:p>
        </p:txBody>
      </p:sp>
      <p:sp>
        <p:nvSpPr>
          <p:cNvPr id="3" name="Content Placeholder 2"/>
          <p:cNvSpPr>
            <a:spLocks noGrp="1"/>
          </p:cNvSpPr>
          <p:nvPr>
            <p:ph idx="1"/>
          </p:nvPr>
        </p:nvSpPr>
        <p:spPr/>
        <p:txBody>
          <a:bodyPr>
            <a:normAutofit/>
          </a:bodyPr>
          <a:lstStyle/>
          <a:p>
            <a:pPr marL="0" indent="0">
              <a:buNone/>
            </a:pPr>
            <a:r>
              <a:rPr lang="en-GB" sz="3600" dirty="0">
                <a:latin typeface="Calibri" panose="020F0502020204030204" pitchFamily="34" charset="0"/>
                <a:cs typeface="Calibri" panose="020F0502020204030204" pitchFamily="34" charset="0"/>
              </a:rPr>
              <a:t>GBV violates universal and fundamental human rights</a:t>
            </a:r>
            <a:r>
              <a:rPr lang="en-GB" sz="3200" dirty="0">
                <a:latin typeface="Calibri" panose="020F0502020204030204" pitchFamily="34" charset="0"/>
                <a:cs typeface="Calibri" panose="020F0502020204030204" pitchFamily="34" charset="0"/>
              </a:rPr>
              <a:t>:</a:t>
            </a:r>
          </a:p>
          <a:p>
            <a:pPr lvl="1">
              <a:buFont typeface="Arial" panose="020B0604020202020204" pitchFamily="34" charset="0"/>
              <a:buChar char="•"/>
            </a:pPr>
            <a:r>
              <a:rPr lang="en-GB" sz="2800" dirty="0">
                <a:latin typeface="Calibri" panose="020F0502020204030204" pitchFamily="34" charset="0"/>
                <a:cs typeface="Calibri" panose="020F0502020204030204" pitchFamily="34" charset="0"/>
              </a:rPr>
              <a:t>The right to life.</a:t>
            </a:r>
            <a:endParaRPr lang="en-PH" dirty="0">
              <a:latin typeface="Calibri" panose="020F0502020204030204" pitchFamily="34" charset="0"/>
              <a:cs typeface="Calibri" panose="020F0502020204030204" pitchFamily="34" charset="0"/>
            </a:endParaRPr>
          </a:p>
          <a:p>
            <a:pPr lvl="1">
              <a:buFont typeface="Arial" panose="020B0604020202020204" pitchFamily="34" charset="0"/>
              <a:buChar char="•"/>
            </a:pPr>
            <a:r>
              <a:rPr lang="en-GB" sz="2800" dirty="0">
                <a:latin typeface="Calibri" panose="020F0502020204030204" pitchFamily="34" charset="0"/>
                <a:cs typeface="Calibri" panose="020F0502020204030204" pitchFamily="34" charset="0"/>
              </a:rPr>
              <a:t>The right to personal security.</a:t>
            </a:r>
            <a:endParaRPr lang="en-PH" dirty="0">
              <a:latin typeface="Calibri" panose="020F0502020204030204" pitchFamily="34" charset="0"/>
              <a:cs typeface="Calibri" panose="020F0502020204030204" pitchFamily="34" charset="0"/>
            </a:endParaRPr>
          </a:p>
          <a:p>
            <a:pPr lvl="1">
              <a:buFont typeface="Arial" panose="020B0604020202020204" pitchFamily="34" charset="0"/>
              <a:buChar char="•"/>
            </a:pPr>
            <a:r>
              <a:rPr lang="en-GB" sz="2800" dirty="0">
                <a:latin typeface="Calibri" panose="020F0502020204030204" pitchFamily="34" charset="0"/>
                <a:cs typeface="Calibri" panose="020F0502020204030204" pitchFamily="34" charset="0"/>
              </a:rPr>
              <a:t>The right to equal protection under the law.</a:t>
            </a:r>
            <a:endParaRPr lang="en-PH" dirty="0">
              <a:latin typeface="Calibri" panose="020F0502020204030204" pitchFamily="34" charset="0"/>
              <a:cs typeface="Calibri" panose="020F0502020204030204" pitchFamily="34" charset="0"/>
            </a:endParaRPr>
          </a:p>
          <a:p>
            <a:pPr lvl="1">
              <a:buFont typeface="Arial" panose="020B0604020202020204" pitchFamily="34" charset="0"/>
              <a:buChar char="•"/>
            </a:pPr>
            <a:r>
              <a:rPr lang="en-GB" sz="2800" dirty="0">
                <a:latin typeface="Calibri" panose="020F0502020204030204" pitchFamily="34" charset="0"/>
                <a:cs typeface="Calibri" panose="020F0502020204030204" pitchFamily="34" charset="0"/>
              </a:rPr>
              <a:t>The right to freedom from torture and other cruel, inhumane, or degrading treatment.</a:t>
            </a:r>
            <a:endParaRPr lang="en-PH"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95411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CA4AFB-DAD1-459F-AF78-501E410255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609600" y="228600"/>
            <a:ext cx="8229600" cy="1143000"/>
          </a:xfrm>
        </p:spPr>
        <p:txBody>
          <a:bodyPr>
            <a:normAutofit/>
          </a:bodyPr>
          <a:lstStyle/>
          <a:p>
            <a:pPr>
              <a:defRPr/>
            </a:pPr>
            <a:r>
              <a:rPr lang="en-US" sz="4000" dirty="0">
                <a:latin typeface="Calibri" panose="020F0502020204030204" pitchFamily="34" charset="0"/>
                <a:cs typeface="Calibri" panose="020F0502020204030204" pitchFamily="34" charset="0"/>
              </a:rPr>
              <a:t>Forms of GBV</a:t>
            </a:r>
          </a:p>
        </p:txBody>
      </p:sp>
      <p:sp>
        <p:nvSpPr>
          <p:cNvPr id="5123" name="Content Placeholder 2"/>
          <p:cNvSpPr>
            <a:spLocks noGrp="1"/>
          </p:cNvSpPr>
          <p:nvPr>
            <p:ph idx="1"/>
          </p:nvPr>
        </p:nvSpPr>
        <p:spPr>
          <a:xfrm>
            <a:off x="457200" y="1219200"/>
            <a:ext cx="8229600" cy="5334000"/>
          </a:xfrm>
        </p:spPr>
        <p:txBody>
          <a:bodyPr>
            <a:normAutofit lnSpcReduction="10000"/>
          </a:bodyPr>
          <a:lstStyle/>
          <a:p>
            <a:r>
              <a:rPr lang="en-US" altLang="en-US" sz="2800" dirty="0">
                <a:latin typeface="Calibri" panose="020F0502020204030204" pitchFamily="34" charset="0"/>
                <a:cs typeface="Calibri" panose="020F0502020204030204" pitchFamily="34" charset="0"/>
              </a:rPr>
              <a:t>Sexual violence</a:t>
            </a:r>
          </a:p>
          <a:p>
            <a:pPr lvl="1"/>
            <a:r>
              <a:rPr lang="en-US" altLang="en-US" sz="2400" dirty="0">
                <a:latin typeface="Calibri" panose="020F0502020204030204" pitchFamily="34" charset="0"/>
                <a:cs typeface="Calibri" panose="020F0502020204030204" pitchFamily="34" charset="0"/>
              </a:rPr>
              <a:t>Rape</a:t>
            </a:r>
          </a:p>
          <a:p>
            <a:pPr lvl="1"/>
            <a:r>
              <a:rPr lang="en-US" altLang="en-US" sz="2400" dirty="0">
                <a:latin typeface="Calibri" panose="020F0502020204030204" pitchFamily="34" charset="0"/>
                <a:cs typeface="Calibri" panose="020F0502020204030204" pitchFamily="34" charset="0"/>
              </a:rPr>
              <a:t>Sexual exploitation and abuse, forced prostitution</a:t>
            </a:r>
          </a:p>
          <a:p>
            <a:r>
              <a:rPr lang="en-US" altLang="en-US" sz="2800" dirty="0">
                <a:latin typeface="Calibri" panose="020F0502020204030204" pitchFamily="34" charset="0"/>
                <a:cs typeface="Calibri" panose="020F0502020204030204" pitchFamily="34" charset="0"/>
              </a:rPr>
              <a:t>Domestic and intimate partner violence</a:t>
            </a:r>
          </a:p>
          <a:p>
            <a:r>
              <a:rPr lang="en-US" altLang="en-US" sz="2800" dirty="0">
                <a:latin typeface="Calibri" panose="020F0502020204030204" pitchFamily="34" charset="0"/>
                <a:cs typeface="Calibri" panose="020F0502020204030204" pitchFamily="34" charset="0"/>
              </a:rPr>
              <a:t>Harmful traditional practices</a:t>
            </a:r>
          </a:p>
          <a:p>
            <a:pPr lvl="1"/>
            <a:r>
              <a:rPr lang="en-US" altLang="en-US" sz="2400" dirty="0">
                <a:latin typeface="Calibri" panose="020F0502020204030204" pitchFamily="34" charset="0"/>
                <a:cs typeface="Calibri" panose="020F0502020204030204" pitchFamily="34" charset="0"/>
              </a:rPr>
              <a:t>Child, early, and forced marriage</a:t>
            </a:r>
          </a:p>
          <a:p>
            <a:pPr lvl="1"/>
            <a:r>
              <a:rPr lang="en-US" altLang="en-US" sz="2400" dirty="0">
                <a:latin typeface="Calibri" panose="020F0502020204030204" pitchFamily="34" charset="0"/>
                <a:cs typeface="Calibri" panose="020F0502020204030204" pitchFamily="34" charset="0"/>
              </a:rPr>
              <a:t>Female genital cutting</a:t>
            </a:r>
          </a:p>
          <a:p>
            <a:pPr lvl="1"/>
            <a:r>
              <a:rPr lang="en-US" altLang="en-US" sz="2400" dirty="0">
                <a:latin typeface="Calibri" panose="020F0502020204030204" pitchFamily="34" charset="0"/>
                <a:cs typeface="Calibri" panose="020F0502020204030204" pitchFamily="34" charset="0"/>
              </a:rPr>
              <a:t>Honor killings</a:t>
            </a:r>
          </a:p>
          <a:p>
            <a:pPr lvl="1"/>
            <a:r>
              <a:rPr lang="en-US" altLang="en-US" sz="2400" dirty="0">
                <a:latin typeface="Calibri" panose="020F0502020204030204" pitchFamily="34" charset="0"/>
                <a:cs typeface="Calibri" panose="020F0502020204030204" pitchFamily="34" charset="0"/>
              </a:rPr>
              <a:t>Widow inheritance</a:t>
            </a:r>
          </a:p>
          <a:p>
            <a:pPr lvl="1"/>
            <a:r>
              <a:rPr lang="en-US" altLang="en-US" sz="2400" dirty="0">
                <a:latin typeface="Calibri" panose="020F0502020204030204" pitchFamily="34" charset="0"/>
                <a:cs typeface="Calibri" panose="020F0502020204030204" pitchFamily="34" charset="0"/>
              </a:rPr>
              <a:t>Menstrual isolation</a:t>
            </a:r>
          </a:p>
          <a:p>
            <a:r>
              <a:rPr lang="en-US" altLang="en-US" sz="2800" dirty="0">
                <a:latin typeface="Calibri" panose="020F0502020204030204" pitchFamily="34" charset="0"/>
                <a:cs typeface="Calibri" panose="020F0502020204030204" pitchFamily="34" charset="0"/>
              </a:rPr>
              <a:t>Trafficking</a:t>
            </a:r>
          </a:p>
          <a:p>
            <a:r>
              <a:rPr lang="en-US" altLang="en-US" sz="2800" dirty="0">
                <a:latin typeface="Calibri" panose="020F0502020204030204" pitchFamily="34" charset="0"/>
                <a:cs typeface="Calibri" panose="020F0502020204030204" pitchFamily="34" charset="0"/>
              </a:rPr>
              <a:t>Denial of resources</a:t>
            </a:r>
          </a:p>
        </p:txBody>
      </p:sp>
    </p:spTree>
    <p:extLst>
      <p:ext uri="{BB962C8B-B14F-4D97-AF65-F5344CB8AC3E}">
        <p14:creationId xmlns:p14="http://schemas.microsoft.com/office/powerpoint/2010/main" val="698583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35C2D3-E583-4302-B3AE-A1B24CD98B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p:txBody>
          <a:bodyPr>
            <a:normAutofit/>
          </a:bodyPr>
          <a:lstStyle/>
          <a:p>
            <a:r>
              <a:rPr lang="en-PH" dirty="0">
                <a:latin typeface="Calibri" panose="020F0502020204030204" pitchFamily="34" charset="0"/>
                <a:cs typeface="Calibri" panose="020F0502020204030204" pitchFamily="34" charset="0"/>
              </a:rPr>
              <a:t>Note</a:t>
            </a:r>
            <a:r>
              <a:rPr lang="en-PH" dirty="0">
                <a:solidFill>
                  <a:schemeClr val="tx1"/>
                </a:solidFill>
                <a:latin typeface="Calibri" panose="020F0502020204030204" pitchFamily="34" charset="0"/>
                <a:cs typeface="Calibri" panose="020F0502020204030204" pitchFamily="34" charset="0"/>
              </a:rPr>
              <a:t> </a:t>
            </a:r>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PH" sz="3200" dirty="0">
                <a:latin typeface="Calibri" panose="020F0502020204030204" pitchFamily="34" charset="0"/>
                <a:cs typeface="Calibri" panose="020F0502020204030204" pitchFamily="34" charset="0"/>
              </a:rPr>
              <a:t>GBV can apply to women and men, girls and boys.</a:t>
            </a:r>
          </a:p>
          <a:p>
            <a:r>
              <a:rPr lang="en-PH" sz="3200" dirty="0">
                <a:latin typeface="Calibri" panose="020F0502020204030204" pitchFamily="34" charset="0"/>
                <a:cs typeface="Calibri" panose="020F0502020204030204" pitchFamily="34" charset="0"/>
              </a:rPr>
              <a:t>However, there is recognition that:</a:t>
            </a:r>
          </a:p>
          <a:p>
            <a:pPr lvl="1"/>
            <a:r>
              <a:rPr lang="en-PH" sz="2800" dirty="0">
                <a:latin typeface="Calibri" panose="020F0502020204030204" pitchFamily="34" charset="0"/>
                <a:cs typeface="Calibri" panose="020F0502020204030204" pitchFamily="34" charset="0"/>
              </a:rPr>
              <a:t>Women and girls are disproportionately affected by GBV.</a:t>
            </a:r>
          </a:p>
          <a:p>
            <a:pPr lvl="1"/>
            <a:r>
              <a:rPr lang="en-PH" sz="2800" dirty="0">
                <a:latin typeface="Calibri" panose="020F0502020204030204" pitchFamily="34" charset="0"/>
                <a:cs typeface="Calibri" panose="020F0502020204030204" pitchFamily="34" charset="0"/>
              </a:rPr>
              <a:t>Women and girls are at high risk and are primary targets for GBV.</a:t>
            </a:r>
          </a:p>
          <a:p>
            <a:pPr lvl="1"/>
            <a:r>
              <a:rPr lang="en-PH" sz="2800" dirty="0">
                <a:latin typeface="Calibri" panose="020F0502020204030204" pitchFamily="34" charset="0"/>
                <a:cs typeface="Calibri" panose="020F0502020204030204" pitchFamily="34" charset="0"/>
              </a:rPr>
              <a:t>Women and girls suffer exacerbated consequences of GBV.</a:t>
            </a:r>
          </a:p>
          <a:p>
            <a:pPr lvl="1"/>
            <a:r>
              <a:rPr lang="en-PH" dirty="0">
                <a:latin typeface="Calibri" panose="020F0502020204030204" pitchFamily="34" charset="0"/>
                <a:cs typeface="Calibri" panose="020F0502020204030204" pitchFamily="34" charset="0"/>
              </a:rPr>
              <a:t>LGBTQIA persons are at increased risk due to their gender identity or sexual orientation.</a:t>
            </a:r>
          </a:p>
          <a:p>
            <a:pPr lvl="1"/>
            <a:r>
              <a:rPr lang="en-PH" sz="2800" dirty="0">
                <a:latin typeface="Calibri" panose="020F0502020204030204" pitchFamily="34" charset="0"/>
                <a:cs typeface="Calibri" panose="020F0502020204030204" pitchFamily="34" charset="0"/>
              </a:rPr>
              <a:t>Persons with disabilities are also at heightened risk.</a:t>
            </a:r>
          </a:p>
        </p:txBody>
      </p:sp>
    </p:spTree>
    <p:extLst>
      <p:ext uri="{BB962C8B-B14F-4D97-AF65-F5344CB8AC3E}">
        <p14:creationId xmlns:p14="http://schemas.microsoft.com/office/powerpoint/2010/main" val="2817399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2477AD-7DA2-40B5-BAEA-E29972F25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3" name="Content Placeholder 2"/>
          <p:cNvSpPr>
            <a:spLocks noGrp="1"/>
          </p:cNvSpPr>
          <p:nvPr>
            <p:ph idx="1"/>
          </p:nvPr>
        </p:nvSpPr>
        <p:spPr>
          <a:xfrm>
            <a:off x="457200" y="609600"/>
            <a:ext cx="8213834" cy="5834063"/>
          </a:xfrm>
        </p:spPr>
        <p:txBody>
          <a:bodyPr>
            <a:noAutofit/>
          </a:bodyPr>
          <a:lstStyle/>
          <a:p>
            <a:pPr>
              <a:buNone/>
            </a:pPr>
            <a:r>
              <a:rPr lang="en-PH" sz="4000" dirty="0">
                <a:latin typeface="Calibri" panose="020F0502020204030204" pitchFamily="34" charset="0"/>
                <a:cs typeface="Calibri" panose="020F0502020204030204" pitchFamily="34" charset="0"/>
              </a:rPr>
              <a:t>Globally…</a:t>
            </a:r>
          </a:p>
          <a:p>
            <a:endParaRPr lang="en-PH" sz="2400" b="1" dirty="0">
              <a:latin typeface="Calibri" panose="020F0502020204030204" pitchFamily="34" charset="0"/>
              <a:cs typeface="Calibri" panose="020F0502020204030204" pitchFamily="34" charset="0"/>
            </a:endParaRPr>
          </a:p>
          <a:p>
            <a:r>
              <a:rPr lang="en-US" sz="2400" b="1" dirty="0">
                <a:latin typeface="Calibri" panose="020F0502020204030204" pitchFamily="34" charset="0"/>
                <a:cs typeface="Calibri" panose="020F0502020204030204" pitchFamily="34" charset="0"/>
              </a:rPr>
              <a:t>35% of women </a:t>
            </a:r>
            <a:r>
              <a:rPr lang="en-US" sz="2400" dirty="0">
                <a:latin typeface="Calibri" panose="020F0502020204030204" pitchFamily="34" charset="0"/>
                <a:cs typeface="Calibri" panose="020F0502020204030204" pitchFamily="34" charset="0"/>
              </a:rPr>
              <a:t>have experienced physical and/or sexual violence by an intimate partner, or sexual violence by a non-partner at some point in their lives</a:t>
            </a:r>
            <a:r>
              <a:rPr lang="en-PH" sz="2400" dirty="0">
                <a:latin typeface="Calibri" panose="020F0502020204030204" pitchFamily="34" charset="0"/>
                <a:cs typeface="Calibri" panose="020F0502020204030204" pitchFamily="34" charset="0"/>
              </a:rPr>
              <a:t>.</a:t>
            </a:r>
          </a:p>
          <a:p>
            <a:pPr marL="0" indent="0">
              <a:buNone/>
            </a:pPr>
            <a:endParaRPr lang="en-PH" sz="2400" dirty="0">
              <a:latin typeface="Calibri" panose="020F0502020204030204" pitchFamily="34" charset="0"/>
              <a:cs typeface="Calibri" panose="020F0502020204030204" pitchFamily="34" charset="0"/>
            </a:endParaRPr>
          </a:p>
          <a:p>
            <a:r>
              <a:rPr lang="en-US" sz="2400" b="1" dirty="0">
                <a:latin typeface="Calibri" panose="020F0502020204030204" pitchFamily="34" charset="0"/>
                <a:cs typeface="Calibri" panose="020F0502020204030204" pitchFamily="34" charset="0"/>
              </a:rPr>
              <a:t>137 women across the world are killed by a member of their own family every day</a:t>
            </a:r>
            <a:r>
              <a:rPr lang="en-US" sz="2400" dirty="0">
                <a:latin typeface="Calibri" panose="020F0502020204030204" pitchFamily="34" charset="0"/>
                <a:cs typeface="Calibri" panose="020F0502020204030204" pitchFamily="34" charset="0"/>
              </a:rPr>
              <a:t>. More than a third of the women intentionally killed in 2017 were killed by their current or former intimate partner</a:t>
            </a:r>
            <a:r>
              <a:rPr lang="en-PH" sz="2400" dirty="0">
                <a:latin typeface="Calibri" panose="020F0502020204030204" pitchFamily="34" charset="0"/>
                <a:cs typeface="Calibri" panose="020F0502020204030204" pitchFamily="34" charset="0"/>
              </a:rPr>
              <a:t>.</a:t>
            </a:r>
          </a:p>
          <a:p>
            <a:pPr marL="0" indent="0">
              <a:buNone/>
            </a:pPr>
            <a:endParaRPr lang="en-PH" sz="2400" dirty="0">
              <a:latin typeface="Calibri" panose="020F0502020204030204" pitchFamily="34" charset="0"/>
              <a:cs typeface="Calibri" panose="020F0502020204030204" pitchFamily="34" charset="0"/>
            </a:endParaRPr>
          </a:p>
          <a:p>
            <a:r>
              <a:rPr lang="en-US" sz="2400" b="1" dirty="0">
                <a:latin typeface="Calibri" panose="020F0502020204030204" pitchFamily="34" charset="0"/>
                <a:cs typeface="Calibri" panose="020F0502020204030204" pitchFamily="34" charset="0"/>
              </a:rPr>
              <a:t>21% of adolescent girls </a:t>
            </a:r>
            <a:r>
              <a:rPr lang="en-US" sz="2400" dirty="0">
                <a:latin typeface="Calibri" panose="020F0502020204030204" pitchFamily="34" charset="0"/>
                <a:cs typeface="Calibri" panose="020F0502020204030204" pitchFamily="34" charset="0"/>
              </a:rPr>
              <a:t>are married before their 18th birthday. </a:t>
            </a:r>
            <a:endParaRPr lang="en-PH"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8848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5820D1-2044-4B44-835E-BE4104D27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3" name="Title 1">
            <a:extLst>
              <a:ext uri="{FF2B5EF4-FFF2-40B4-BE49-F238E27FC236}">
                <a16:creationId xmlns:a16="http://schemas.microsoft.com/office/drawing/2014/main" id="{9EBD5862-15F4-4C4B-B0EC-26EEDAA42B8D}"/>
              </a:ext>
            </a:extLst>
          </p:cNvPr>
          <p:cNvSpPr txBox="1">
            <a:spLocks/>
          </p:cNvSpPr>
          <p:nvPr/>
        </p:nvSpPr>
        <p:spPr>
          <a:xfrm>
            <a:off x="1143000" y="1122362"/>
            <a:ext cx="6858000" cy="2900518"/>
          </a:xfrm>
          <a:prstGeom prst="rect">
            <a:avLst/>
          </a:prstGeom>
        </p:spPr>
        <p:txBody>
          <a:bodyPr vert="horz" lIns="91440" tIns="45720" rIns="91440" bIns="45720" rtlCol="0" anchor="b">
            <a:normAutofit/>
          </a:bodyPr>
          <a:lst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pPr>
              <a:lnSpc>
                <a:spcPct val="90000"/>
              </a:lnSpc>
            </a:pPr>
            <a:r>
              <a:rPr lang="en-US">
                <a:solidFill>
                  <a:srgbClr val="FFFFFF"/>
                </a:solidFill>
                <a:latin typeface="Calibri" panose="020F0502020204030204" pitchFamily="34" charset="0"/>
                <a:ea typeface="+mj-ea"/>
                <a:cs typeface="Calibri" panose="020F0502020204030204" pitchFamily="34" charset="0"/>
              </a:rPr>
              <a:t>Risks for gender-based violence are especially prominent in emergencies.</a:t>
            </a:r>
            <a:br>
              <a:rPr lang="en-US" b="1">
                <a:solidFill>
                  <a:srgbClr val="FFFFFF"/>
                </a:solidFill>
                <a:latin typeface="Calibri" panose="020F0502020204030204" pitchFamily="34" charset="0"/>
                <a:ea typeface="+mj-ea"/>
                <a:cs typeface="Calibri" panose="020F0502020204030204" pitchFamily="34" charset="0"/>
              </a:rPr>
            </a:br>
            <a:endParaRPr lang="en-US" dirty="0">
              <a:solidFill>
                <a:srgbClr val="FFFFFF"/>
              </a:solidFill>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1652809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A39D4F-49EE-4556-AD45-6976EFDBC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533400" y="457200"/>
            <a:ext cx="8229600" cy="1143000"/>
          </a:xfrm>
        </p:spPr>
        <p:txBody>
          <a:bodyPr>
            <a:noAutofit/>
          </a:bodyPr>
          <a:lstStyle/>
          <a:p>
            <a:pPr>
              <a:defRPr/>
            </a:pPr>
            <a:r>
              <a:rPr lang="en-US" sz="4000" dirty="0">
                <a:latin typeface="Calibri" panose="020F0502020204030204" pitchFamily="34" charset="0"/>
                <a:cs typeface="Calibri" panose="020F0502020204030204" pitchFamily="34" charset="0"/>
              </a:rPr>
              <a:t>Factors contributing to GBV during displacement</a:t>
            </a:r>
          </a:p>
        </p:txBody>
      </p:sp>
      <p:sp>
        <p:nvSpPr>
          <p:cNvPr id="16387" name="Content Placeholder 2"/>
          <p:cNvSpPr>
            <a:spLocks noGrp="1"/>
          </p:cNvSpPr>
          <p:nvPr>
            <p:ph idx="1"/>
          </p:nvPr>
        </p:nvSpPr>
        <p:spPr>
          <a:xfrm>
            <a:off x="457200" y="1828800"/>
            <a:ext cx="6650831" cy="4572000"/>
          </a:xfrm>
        </p:spPr>
        <p:txBody>
          <a:bodyPr>
            <a:normAutofit lnSpcReduction="10000"/>
          </a:bodyPr>
          <a:lstStyle/>
          <a:p>
            <a:r>
              <a:rPr lang="en-US" altLang="en-US" sz="2400" dirty="0">
                <a:latin typeface="Calibri" panose="020F0502020204030204" pitchFamily="34" charset="0"/>
                <a:cs typeface="Calibri" panose="020F0502020204030204" pitchFamily="34" charset="0"/>
              </a:rPr>
              <a:t>Lack of police protection and lawlessness.</a:t>
            </a:r>
          </a:p>
          <a:p>
            <a:r>
              <a:rPr lang="en-US" altLang="en-US" sz="2400" dirty="0">
                <a:latin typeface="Calibri" panose="020F0502020204030204" pitchFamily="34" charset="0"/>
                <a:cs typeface="Calibri" panose="020F0502020204030204" pitchFamily="34" charset="0"/>
              </a:rPr>
              <a:t>Coercion around food and other distributed rations.</a:t>
            </a:r>
          </a:p>
          <a:p>
            <a:r>
              <a:rPr lang="en-US" altLang="en-US" sz="2400" dirty="0">
                <a:latin typeface="Calibri" panose="020F0502020204030204" pitchFamily="34" charset="0"/>
                <a:cs typeface="Calibri" panose="020F0502020204030204" pitchFamily="34" charset="0"/>
              </a:rPr>
              <a:t>Insecure living quarters.</a:t>
            </a:r>
          </a:p>
          <a:p>
            <a:r>
              <a:rPr lang="en-US" altLang="en-US" sz="2400" dirty="0">
                <a:latin typeface="Calibri" panose="020F0502020204030204" pitchFamily="34" charset="0"/>
                <a:cs typeface="Calibri" panose="020F0502020204030204" pitchFamily="34" charset="0"/>
              </a:rPr>
              <a:t>Distance women have to travel (to latrines, to collect firewood, etc.).</a:t>
            </a:r>
          </a:p>
          <a:p>
            <a:r>
              <a:rPr lang="en-US" altLang="en-US" sz="2400" dirty="0">
                <a:latin typeface="Calibri" panose="020F0502020204030204" pitchFamily="34" charset="0"/>
                <a:cs typeface="Calibri" panose="020F0502020204030204" pitchFamily="34" charset="0"/>
              </a:rPr>
              <a:t>Political motivation.</a:t>
            </a:r>
          </a:p>
          <a:p>
            <a:r>
              <a:rPr lang="en-US" altLang="en-US" sz="2400" dirty="0">
                <a:latin typeface="Calibri" panose="020F0502020204030204" pitchFamily="34" charset="0"/>
                <a:cs typeface="Calibri" panose="020F0502020204030204" pitchFamily="34" charset="0"/>
              </a:rPr>
              <a:t>Collapse of traditional societal support (loss of family members family and community support structures).</a:t>
            </a:r>
          </a:p>
          <a:p>
            <a:r>
              <a:rPr lang="en-US" altLang="en-US" sz="2400" dirty="0">
                <a:latin typeface="Calibri" panose="020F0502020204030204" pitchFamily="34" charset="0"/>
                <a:cs typeface="Calibri" panose="020F0502020204030204" pitchFamily="34" charset="0"/>
              </a:rPr>
              <a:t>Strains of refugee life (women’s loss of self-esteem/status).</a:t>
            </a:r>
          </a:p>
        </p:txBody>
      </p:sp>
    </p:spTree>
    <p:extLst>
      <p:ext uri="{BB962C8B-B14F-4D97-AF65-F5344CB8AC3E}">
        <p14:creationId xmlns:p14="http://schemas.microsoft.com/office/powerpoint/2010/main" val="6348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0D03D9-EF45-43DA-8769-BE3C91F99E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9219" name="Rectangle 3"/>
          <p:cNvSpPr>
            <a:spLocks noGrp="1" noChangeArrowheads="1"/>
          </p:cNvSpPr>
          <p:nvPr>
            <p:ph idx="1"/>
          </p:nvPr>
        </p:nvSpPr>
        <p:spPr>
          <a:xfrm>
            <a:off x="539750" y="1828801"/>
            <a:ext cx="8229600" cy="2521743"/>
          </a:xfrm>
        </p:spPr>
        <p:txBody>
          <a:bodyPr>
            <a:normAutofit fontScale="92500" lnSpcReduction="10000"/>
          </a:bodyPr>
          <a:lstStyle/>
          <a:p>
            <a:pPr>
              <a:spcBef>
                <a:spcPct val="40000"/>
              </a:spcBef>
              <a:buClr>
                <a:srgbClr val="92D050"/>
              </a:buClr>
              <a:buFont typeface="Wingdings" panose="05000000000000000000" pitchFamily="2" charset="2"/>
              <a:buChar char="ü"/>
            </a:pPr>
            <a:r>
              <a:rPr lang="en-US" altLang="en-US" sz="3000" dirty="0">
                <a:latin typeface="Calibri" panose="020F0502020204030204" pitchFamily="34" charset="0"/>
                <a:cs typeface="Calibri" panose="020F0502020204030204" pitchFamily="34" charset="0"/>
              </a:rPr>
              <a:t>Work with other clusters to </a:t>
            </a:r>
            <a:r>
              <a:rPr lang="en-US" altLang="en-US" sz="3000" b="1" dirty="0">
                <a:latin typeface="Calibri" panose="020F0502020204030204" pitchFamily="34" charset="0"/>
                <a:cs typeface="Calibri" panose="020F0502020204030204" pitchFamily="34" charset="0"/>
              </a:rPr>
              <a:t>prevent sexual violence</a:t>
            </a:r>
            <a:r>
              <a:rPr lang="en-US" altLang="en-US" sz="3000" dirty="0">
                <a:latin typeface="Calibri" panose="020F0502020204030204" pitchFamily="34" charset="0"/>
                <a:cs typeface="Calibri" panose="020F0502020204030204" pitchFamily="34" charset="0"/>
              </a:rPr>
              <a:t>.</a:t>
            </a:r>
          </a:p>
          <a:p>
            <a:pPr>
              <a:spcBef>
                <a:spcPct val="40000"/>
              </a:spcBef>
              <a:buClr>
                <a:srgbClr val="92D050"/>
              </a:buClr>
              <a:buFont typeface="Wingdings" panose="05000000000000000000" pitchFamily="2" charset="2"/>
              <a:buChar char="ü"/>
            </a:pPr>
            <a:r>
              <a:rPr lang="en-US" altLang="en-US" sz="3000" dirty="0">
                <a:latin typeface="Calibri" panose="020F0502020204030204" pitchFamily="34" charset="0"/>
                <a:cs typeface="Calibri" panose="020F0502020204030204" pitchFamily="34" charset="0"/>
              </a:rPr>
              <a:t>Make </a:t>
            </a:r>
            <a:r>
              <a:rPr lang="en-US" altLang="en-US" sz="3000" b="1" dirty="0">
                <a:latin typeface="Calibri" panose="020F0502020204030204" pitchFamily="34" charset="0"/>
                <a:cs typeface="Calibri" panose="020F0502020204030204" pitchFamily="34" charset="0"/>
              </a:rPr>
              <a:t>clinical care and referrals </a:t>
            </a:r>
            <a:r>
              <a:rPr lang="en-US" altLang="en-US" sz="3000" dirty="0">
                <a:latin typeface="Calibri" panose="020F0502020204030204" pitchFamily="34" charset="0"/>
                <a:cs typeface="Calibri" panose="020F0502020204030204" pitchFamily="34" charset="0"/>
              </a:rPr>
              <a:t>available to survivors.</a:t>
            </a:r>
          </a:p>
          <a:p>
            <a:pPr>
              <a:spcBef>
                <a:spcPct val="40000"/>
              </a:spcBef>
              <a:buClr>
                <a:srgbClr val="92D050"/>
              </a:buClr>
              <a:buFont typeface="Wingdings" panose="05000000000000000000" pitchFamily="2" charset="2"/>
              <a:buChar char="ü"/>
            </a:pPr>
            <a:r>
              <a:rPr lang="en-US" altLang="en-US" sz="3000" dirty="0">
                <a:latin typeface="Calibri" panose="020F0502020204030204" pitchFamily="34" charset="0"/>
                <a:cs typeface="Calibri" panose="020F0502020204030204" pitchFamily="34" charset="0"/>
              </a:rPr>
              <a:t>Put in place </a:t>
            </a:r>
            <a:r>
              <a:rPr lang="en-US" altLang="en-US" sz="3000" b="1" dirty="0">
                <a:latin typeface="Calibri" panose="020F0502020204030204" pitchFamily="34" charset="0"/>
                <a:cs typeface="Calibri" panose="020F0502020204030204" pitchFamily="34" charset="0"/>
              </a:rPr>
              <a:t>confidential and safe spaces </a:t>
            </a:r>
            <a:r>
              <a:rPr lang="en-US" altLang="en-US" sz="3000" dirty="0">
                <a:latin typeface="Calibri" panose="020F0502020204030204" pitchFamily="34" charset="0"/>
                <a:cs typeface="Calibri" panose="020F0502020204030204" pitchFamily="34" charset="0"/>
              </a:rPr>
              <a:t>within health facilities to care for survivors.</a:t>
            </a:r>
            <a:endParaRPr lang="de-DE" altLang="en-US" b="1" i="1" dirty="0">
              <a:cs typeface="Arial" pitchFamily="34" charset="0"/>
            </a:endParaRPr>
          </a:p>
        </p:txBody>
      </p:sp>
      <p:sp>
        <p:nvSpPr>
          <p:cNvPr id="2" name="Title 1"/>
          <p:cNvSpPr>
            <a:spLocks noGrp="1"/>
          </p:cNvSpPr>
          <p:nvPr>
            <p:ph type="title"/>
          </p:nvPr>
        </p:nvSpPr>
        <p:spPr/>
        <p:txBody>
          <a:bodyPr>
            <a:noAutofit/>
          </a:bodyPr>
          <a:lstStyle/>
          <a:p>
            <a:r>
              <a:rPr lang="en-US" sz="3600" dirty="0">
                <a:latin typeface="Calibri" panose="020F0502020204030204" pitchFamily="34" charset="0"/>
                <a:cs typeface="Calibri" panose="020F0502020204030204" pitchFamily="34" charset="0"/>
              </a:rPr>
              <a:t>MISP Objective 2: Prevent sexual violence and respond to the needs of survivors</a:t>
            </a:r>
          </a:p>
        </p:txBody>
      </p:sp>
    </p:spTree>
    <p:extLst>
      <p:ext uri="{BB962C8B-B14F-4D97-AF65-F5344CB8AC3E}">
        <p14:creationId xmlns:p14="http://schemas.microsoft.com/office/powerpoint/2010/main" val="162661292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49279CE-18D3-4B78-B85E-999C8D13E0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9219" name="Rectangle 3"/>
          <p:cNvSpPr>
            <a:spLocks noGrp="1" noChangeArrowheads="1"/>
          </p:cNvSpPr>
          <p:nvPr>
            <p:ph idx="1"/>
          </p:nvPr>
        </p:nvSpPr>
        <p:spPr>
          <a:xfrm>
            <a:off x="371475" y="1714501"/>
            <a:ext cx="8075613" cy="4907755"/>
          </a:xfrm>
        </p:spPr>
        <p:txBody>
          <a:bodyPr>
            <a:normAutofit fontScale="77500" lnSpcReduction="20000"/>
          </a:bodyPr>
          <a:lstStyle/>
          <a:p>
            <a:pPr>
              <a:spcBef>
                <a:spcPct val="40000"/>
              </a:spcBef>
            </a:pPr>
            <a:r>
              <a:rPr lang="en-US" altLang="en-US" sz="3000" b="1" dirty="0">
                <a:latin typeface="Calibri" panose="020F0502020204030204" pitchFamily="34" charset="0"/>
                <a:cs typeface="Calibri" panose="020F0502020204030204" pitchFamily="34" charset="0"/>
              </a:rPr>
              <a:t>Protection of at-risk populations</a:t>
            </a:r>
          </a:p>
          <a:p>
            <a:pPr marL="1049338" lvl="1" indent="-515938">
              <a:buClr>
                <a:srgbClr val="33CC33"/>
              </a:buClr>
              <a:buFont typeface="Wingdings" pitchFamily="2" charset="2"/>
              <a:buChar char="ü"/>
            </a:pPr>
            <a:r>
              <a:rPr lang="en-US" altLang="en-US" sz="3000" dirty="0">
                <a:latin typeface="Calibri" panose="020F0502020204030204" pitchFamily="34" charset="0"/>
                <a:cs typeface="Calibri" panose="020F0502020204030204" pitchFamily="34" charset="0"/>
              </a:rPr>
              <a:t>Involve women, adolescents, persons with disabilities, and LGBTQIA persons in program design.</a:t>
            </a:r>
          </a:p>
          <a:p>
            <a:pPr marL="1049338" lvl="1" indent="-515938">
              <a:buClr>
                <a:srgbClr val="33CC33"/>
              </a:buClr>
              <a:buFont typeface="Wingdings" pitchFamily="2" charset="2"/>
              <a:buChar char="ü"/>
            </a:pPr>
            <a:r>
              <a:rPr lang="en-US" altLang="en-US" sz="3000" dirty="0">
                <a:latin typeface="Calibri" panose="020F0502020204030204" pitchFamily="34" charset="0"/>
                <a:cs typeface="Calibri" panose="020F0502020204030204" pitchFamily="34" charset="0"/>
              </a:rPr>
              <a:t>Establish separate, lockable latrine and wash facilities for men and women.</a:t>
            </a:r>
          </a:p>
          <a:p>
            <a:pPr marL="1049338" lvl="1" indent="-515938">
              <a:buClr>
                <a:srgbClr val="33CC33"/>
              </a:buClr>
              <a:buFont typeface="Wingdings" pitchFamily="2" charset="2"/>
              <a:buChar char="ü"/>
            </a:pPr>
            <a:r>
              <a:rPr lang="en-US" altLang="en-US" sz="3200" dirty="0">
                <a:latin typeface="Calibri" panose="020F0502020204030204" pitchFamily="34" charset="0"/>
                <a:cs typeface="Calibri" panose="020F0502020204030204" pitchFamily="34" charset="0"/>
              </a:rPr>
              <a:t>Ensure safe health facilities.</a:t>
            </a:r>
          </a:p>
          <a:p>
            <a:pPr marL="1049338" lvl="1" indent="-515938">
              <a:buClr>
                <a:srgbClr val="33CC33"/>
              </a:buClr>
              <a:buFont typeface="Wingdings" pitchFamily="2" charset="2"/>
              <a:buChar char="ü"/>
            </a:pPr>
            <a:r>
              <a:rPr lang="en-US" altLang="en-US" sz="3200" dirty="0">
                <a:latin typeface="Calibri" panose="020F0502020204030204" pitchFamily="34" charset="0"/>
                <a:cs typeface="Calibri" panose="020F0502020204030204" pitchFamily="34" charset="0"/>
              </a:rPr>
              <a:t>Hire female service providers, community health workers, program staff, and interpreters.</a:t>
            </a:r>
          </a:p>
          <a:p>
            <a:pPr marL="1049338" lvl="1" indent="-515938">
              <a:buClr>
                <a:srgbClr val="33CC33"/>
              </a:buClr>
              <a:buFont typeface="Wingdings" pitchFamily="2" charset="2"/>
              <a:buChar char="ü"/>
            </a:pPr>
            <a:r>
              <a:rPr lang="en-US" altLang="en-US" sz="3200" dirty="0">
                <a:latin typeface="Calibri" panose="020F0502020204030204" pitchFamily="34" charset="0"/>
                <a:cs typeface="Calibri" panose="020F0502020204030204" pitchFamily="34" charset="0"/>
              </a:rPr>
              <a:t>Distribute menstrual hygiene supplies.</a:t>
            </a:r>
          </a:p>
          <a:p>
            <a:pPr marL="1049338" lvl="1" indent="-515938">
              <a:buClr>
                <a:srgbClr val="33CC33"/>
              </a:buClr>
              <a:buFont typeface="Wingdings" pitchFamily="2" charset="2"/>
              <a:buChar char="ü"/>
            </a:pPr>
            <a:r>
              <a:rPr lang="en-US" altLang="en-US" sz="3200" dirty="0">
                <a:latin typeface="Calibri" panose="020F0502020204030204" pitchFamily="34" charset="0"/>
                <a:cs typeface="Calibri" panose="020F0502020204030204" pitchFamily="34" charset="0"/>
              </a:rPr>
              <a:t>Provide safe water, food, and firewood collection strategies.</a:t>
            </a:r>
          </a:p>
          <a:p>
            <a:pPr marL="1049338" lvl="1" indent="-515938">
              <a:buClr>
                <a:srgbClr val="33CC33"/>
              </a:buClr>
              <a:buFont typeface="Wingdings" pitchFamily="2" charset="2"/>
              <a:buChar char="ü"/>
            </a:pPr>
            <a:r>
              <a:rPr lang="en-US" altLang="en-US" sz="3200" dirty="0">
                <a:latin typeface="Calibri" panose="020F0502020204030204" pitchFamily="34" charset="0"/>
                <a:cs typeface="Calibri" panose="020F0502020204030204" pitchFamily="34" charset="0"/>
              </a:rPr>
              <a:t>Ensure code of conduct and reporting mechanisms for sexual exploitation and abuse.</a:t>
            </a:r>
          </a:p>
        </p:txBody>
      </p:sp>
      <p:sp>
        <p:nvSpPr>
          <p:cNvPr id="2" name="Title 1"/>
          <p:cNvSpPr>
            <a:spLocks noGrp="1"/>
          </p:cNvSpPr>
          <p:nvPr>
            <p:ph type="title"/>
          </p:nvPr>
        </p:nvSpPr>
        <p:spPr>
          <a:xfrm>
            <a:off x="421481" y="327768"/>
            <a:ext cx="8565356" cy="1143000"/>
          </a:xfrm>
        </p:spPr>
        <p:txBody>
          <a:bodyPr>
            <a:normAutofit fontScale="90000"/>
          </a:bodyPr>
          <a:lstStyle/>
          <a:p>
            <a:r>
              <a:rPr lang="en-US" dirty="0">
                <a:latin typeface="Calibri" panose="020F0502020204030204" pitchFamily="34" charset="0"/>
                <a:cs typeface="Calibri" panose="020F0502020204030204" pitchFamily="34" charset="0"/>
              </a:rPr>
              <a:t>Priorities to address sexual violence in emergencies</a:t>
            </a:r>
          </a:p>
        </p:txBody>
      </p:sp>
    </p:spTree>
    <p:extLst>
      <p:ext uri="{BB962C8B-B14F-4D97-AF65-F5344CB8AC3E}">
        <p14:creationId xmlns:p14="http://schemas.microsoft.com/office/powerpoint/2010/main" val="75017739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53668A-7D79-435E-B4D6-BB50C8554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9219" name="Rectangle 3"/>
          <p:cNvSpPr>
            <a:spLocks noGrp="1" noChangeArrowheads="1"/>
          </p:cNvSpPr>
          <p:nvPr>
            <p:ph idx="1"/>
          </p:nvPr>
        </p:nvSpPr>
        <p:spPr>
          <a:xfrm>
            <a:off x="685800" y="1553369"/>
            <a:ext cx="8229600" cy="5536406"/>
          </a:xfrm>
        </p:spPr>
        <p:txBody>
          <a:bodyPr>
            <a:normAutofit fontScale="92500" lnSpcReduction="10000"/>
          </a:bodyPr>
          <a:lstStyle/>
          <a:p>
            <a:pPr>
              <a:spcBef>
                <a:spcPct val="40000"/>
              </a:spcBef>
            </a:pPr>
            <a:r>
              <a:rPr lang="en-US" altLang="en-US" sz="3000" b="1" dirty="0">
                <a:latin typeface="Calibri" panose="020F0502020204030204" pitchFamily="34" charset="0"/>
                <a:cs typeface="Calibri" panose="020F0502020204030204" pitchFamily="34" charset="0"/>
              </a:rPr>
              <a:t>Respond to the consequences of sexual violence</a:t>
            </a:r>
          </a:p>
          <a:p>
            <a:pPr marL="1049338" lvl="1" indent="-515938">
              <a:buClr>
                <a:srgbClr val="33CC33"/>
              </a:buClr>
              <a:buFont typeface="Wingdings" pitchFamily="2" charset="2"/>
              <a:buChar char="ü"/>
            </a:pPr>
            <a:r>
              <a:rPr lang="en-US" altLang="en-US" sz="3000" dirty="0">
                <a:latin typeface="Calibri" panose="020F0502020204030204" pitchFamily="34" charset="0"/>
                <a:cs typeface="Calibri" panose="020F0502020204030204" pitchFamily="34" charset="0"/>
              </a:rPr>
              <a:t>Compassionate, confidential, and non-stigmatizing clinical care:</a:t>
            </a:r>
          </a:p>
          <a:p>
            <a:pPr marL="1449388" lvl="2" indent="-515938">
              <a:buClr>
                <a:srgbClr val="33CC33"/>
              </a:buClr>
              <a:buFont typeface="Wingdings" panose="05000000000000000000" pitchFamily="2" charset="2"/>
              <a:buChar char="Ø"/>
            </a:pPr>
            <a:r>
              <a:rPr lang="en-US" altLang="en-US" sz="2400" dirty="0">
                <a:latin typeface="Calibri" panose="020F0502020204030204" pitchFamily="34" charset="0"/>
                <a:cs typeface="Calibri" panose="020F0502020204030204" pitchFamily="34" charset="0"/>
              </a:rPr>
              <a:t>Provision of emergency contraception (within 120 hours).</a:t>
            </a:r>
          </a:p>
          <a:p>
            <a:pPr marL="1449388" lvl="2" indent="-515938">
              <a:buClr>
                <a:srgbClr val="33CC33"/>
              </a:buClr>
              <a:buFont typeface="Wingdings" panose="05000000000000000000" pitchFamily="2" charset="2"/>
              <a:buChar char="Ø"/>
            </a:pPr>
            <a:r>
              <a:rPr lang="en-US" altLang="en-US" dirty="0">
                <a:latin typeface="Calibri" panose="020F0502020204030204" pitchFamily="34" charset="0"/>
                <a:cs typeface="Calibri" panose="020F0502020204030204" pitchFamily="34" charset="0"/>
              </a:rPr>
              <a:t>Pregnancy testing and safe abortion care (or referral).</a:t>
            </a:r>
          </a:p>
          <a:p>
            <a:pPr marL="1449388" lvl="2" indent="-515938">
              <a:buClr>
                <a:srgbClr val="33CC33"/>
              </a:buClr>
              <a:buFont typeface="Wingdings" panose="05000000000000000000" pitchFamily="2" charset="2"/>
              <a:buChar char="Ø"/>
            </a:pPr>
            <a:r>
              <a:rPr lang="en-US" altLang="en-US" dirty="0">
                <a:latin typeface="Calibri" panose="020F0502020204030204" pitchFamily="34" charset="0"/>
                <a:cs typeface="Calibri" panose="020F0502020204030204" pitchFamily="34" charset="0"/>
              </a:rPr>
              <a:t>Presumptive treatment of STIs.</a:t>
            </a:r>
          </a:p>
          <a:p>
            <a:pPr marL="1449388" lvl="2" indent="-515938">
              <a:buClr>
                <a:srgbClr val="33CC33"/>
              </a:buClr>
              <a:buFont typeface="Wingdings" panose="05000000000000000000" pitchFamily="2" charset="2"/>
              <a:buChar char="Ø"/>
            </a:pPr>
            <a:r>
              <a:rPr lang="en-US" altLang="en-US" dirty="0">
                <a:latin typeface="Calibri" panose="020F0502020204030204" pitchFamily="34" charset="0"/>
                <a:cs typeface="Calibri" panose="020F0502020204030204" pitchFamily="34" charset="0"/>
              </a:rPr>
              <a:t>Provision of post-exposure prophylaxis to prevent HIV (within 72 hours).</a:t>
            </a:r>
          </a:p>
          <a:p>
            <a:pPr marL="1449388" lvl="2" indent="-515938">
              <a:buClr>
                <a:srgbClr val="33CC33"/>
              </a:buClr>
              <a:buFont typeface="Wingdings" panose="05000000000000000000" pitchFamily="2" charset="2"/>
              <a:buChar char="Ø"/>
            </a:pPr>
            <a:r>
              <a:rPr lang="en-US" altLang="en-US" sz="2400" dirty="0">
                <a:latin typeface="Calibri" panose="020F0502020204030204" pitchFamily="34" charset="0"/>
                <a:cs typeface="Calibri" panose="020F0502020204030204" pitchFamily="34" charset="0"/>
              </a:rPr>
              <a:t>Prevention of Hepatitis B and HPV.</a:t>
            </a:r>
          </a:p>
          <a:p>
            <a:pPr marL="1449388" lvl="2" indent="-515938">
              <a:buClr>
                <a:srgbClr val="33CC33"/>
              </a:buClr>
              <a:buFont typeface="Wingdings" panose="05000000000000000000" pitchFamily="2" charset="2"/>
              <a:buChar char="Ø"/>
            </a:pPr>
            <a:r>
              <a:rPr lang="en-US" altLang="en-US" sz="2400" dirty="0">
                <a:latin typeface="Calibri" panose="020F0502020204030204" pitchFamily="34" charset="0"/>
                <a:cs typeface="Calibri" panose="020F0502020204030204" pitchFamily="34" charset="0"/>
              </a:rPr>
              <a:t>Treatment of injuries and prevention of tetanus.</a:t>
            </a:r>
          </a:p>
          <a:p>
            <a:pPr marL="1049338" lvl="1" indent="-515938">
              <a:buClr>
                <a:srgbClr val="33CC33"/>
              </a:buClr>
              <a:buFont typeface="Wingdings" pitchFamily="2" charset="2"/>
              <a:buChar char="ü"/>
            </a:pPr>
            <a:r>
              <a:rPr lang="en-US" altLang="en-US" sz="3000" dirty="0">
                <a:latin typeface="Calibri" panose="020F0502020204030204" pitchFamily="34" charset="0"/>
                <a:cs typeface="Calibri" panose="020F0502020204030204" pitchFamily="34" charset="0"/>
              </a:rPr>
              <a:t>Referral to psychosocial and other support.</a:t>
            </a:r>
          </a:p>
          <a:p>
            <a:pPr marL="1049338" lvl="1" indent="-515938">
              <a:buClr>
                <a:srgbClr val="33CC33"/>
              </a:buClr>
              <a:buFont typeface="Wingdings" pitchFamily="2" charset="2"/>
              <a:buChar char="ü"/>
            </a:pPr>
            <a:r>
              <a:rPr lang="en-US" altLang="en-US" sz="3000" dirty="0">
                <a:latin typeface="Calibri" panose="020F0502020204030204" pitchFamily="34" charset="0"/>
                <a:cs typeface="Calibri" panose="020F0502020204030204" pitchFamily="34" charset="0"/>
              </a:rPr>
              <a:t>Ensure that the community is aware of the benefits of seeking care.</a:t>
            </a:r>
          </a:p>
          <a:p>
            <a:pPr marL="1049338" lvl="1" indent="-515938">
              <a:buClr>
                <a:srgbClr val="33CC33"/>
              </a:buClr>
              <a:buFont typeface="Arial" charset="0"/>
              <a:buNone/>
            </a:pPr>
            <a:endParaRPr lang="de-DE" altLang="en-US" b="1" i="1" dirty="0">
              <a:cs typeface="Arial" pitchFamily="34" charset="0"/>
            </a:endParaRPr>
          </a:p>
        </p:txBody>
      </p:sp>
      <p:sp>
        <p:nvSpPr>
          <p:cNvPr id="2" name="Title 1"/>
          <p:cNvSpPr>
            <a:spLocks noGrp="1"/>
          </p:cNvSpPr>
          <p:nvPr>
            <p:ph type="title"/>
          </p:nvPr>
        </p:nvSpPr>
        <p:spPr>
          <a:xfrm>
            <a:off x="457200" y="274638"/>
            <a:ext cx="8686800" cy="1143000"/>
          </a:xfrm>
        </p:spPr>
        <p:txBody>
          <a:bodyPr>
            <a:normAutofit fontScale="90000"/>
          </a:bodyPr>
          <a:lstStyle/>
          <a:p>
            <a:r>
              <a:rPr lang="en-US" dirty="0">
                <a:latin typeface="Calibri" panose="020F0502020204030204" pitchFamily="34" charset="0"/>
                <a:cs typeface="Calibri" panose="020F0502020204030204" pitchFamily="34" charset="0"/>
              </a:rPr>
              <a:t>Priorities to address sexual violence in emergencies</a:t>
            </a:r>
          </a:p>
        </p:txBody>
      </p:sp>
    </p:spTree>
    <p:extLst>
      <p:ext uri="{BB962C8B-B14F-4D97-AF65-F5344CB8AC3E}">
        <p14:creationId xmlns:p14="http://schemas.microsoft.com/office/powerpoint/2010/main" val="412733054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9CF026-39E6-4C06-BA3F-B93B092CFE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a:extLst>
              <a:ext uri="{FF2B5EF4-FFF2-40B4-BE49-F238E27FC236}">
                <a16:creationId xmlns:a16="http://schemas.microsoft.com/office/drawing/2014/main" id="{DD7EABC4-021A-40F8-BF4F-0E0C9AB4F3E9}"/>
              </a:ext>
            </a:extLst>
          </p:cNvPr>
          <p:cNvSpPr>
            <a:spLocks noGrp="1"/>
          </p:cNvSpPr>
          <p:nvPr>
            <p:ph type="title"/>
          </p:nvPr>
        </p:nvSpPr>
        <p:spPr>
          <a:xfrm>
            <a:off x="457199" y="362167"/>
            <a:ext cx="7468565" cy="1115684"/>
          </a:xfrm>
        </p:spPr>
        <p:txBody>
          <a:bodyPr>
            <a:normAutofit fontScale="90000"/>
          </a:bodyPr>
          <a:lstStyle/>
          <a:p>
            <a:r>
              <a:rPr lang="en-US" dirty="0">
                <a:latin typeface="Calibri" panose="020F0502020204030204" pitchFamily="34" charset="0"/>
                <a:cs typeface="Calibri" panose="020F0502020204030204" pitchFamily="34" charset="0"/>
              </a:rPr>
              <a:t>Special considerations for specific populations</a:t>
            </a:r>
          </a:p>
        </p:txBody>
      </p:sp>
      <p:sp>
        <p:nvSpPr>
          <p:cNvPr id="3" name="Content Placeholder 2">
            <a:extLst>
              <a:ext uri="{FF2B5EF4-FFF2-40B4-BE49-F238E27FC236}">
                <a16:creationId xmlns:a16="http://schemas.microsoft.com/office/drawing/2014/main" id="{8A594242-5BE4-49F4-A323-DA587122F9F6}"/>
              </a:ext>
            </a:extLst>
          </p:cNvPr>
          <p:cNvSpPr txBox="1">
            <a:spLocks/>
          </p:cNvSpPr>
          <p:nvPr/>
        </p:nvSpPr>
        <p:spPr>
          <a:xfrm>
            <a:off x="457199" y="1686757"/>
            <a:ext cx="8136386"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sz="2400" dirty="0">
                <a:solidFill>
                  <a:schemeClr val="bg1"/>
                </a:solidFill>
                <a:latin typeface="Calibri" panose="020F0502020204030204" pitchFamily="34" charset="0"/>
                <a:cs typeface="Calibri" panose="020F0502020204030204" pitchFamily="34" charset="0"/>
              </a:rPr>
              <a:t>Children</a:t>
            </a:r>
          </a:p>
          <a:p>
            <a:r>
              <a:rPr lang="en-US" sz="2400" dirty="0">
                <a:solidFill>
                  <a:schemeClr val="bg1"/>
                </a:solidFill>
                <a:latin typeface="Calibri" panose="020F0502020204030204" pitchFamily="34" charset="0"/>
                <a:cs typeface="Calibri" panose="020F0502020204030204" pitchFamily="34" charset="0"/>
              </a:rPr>
              <a:t>Adolescents</a:t>
            </a:r>
          </a:p>
          <a:p>
            <a:r>
              <a:rPr lang="en-US" sz="2400" dirty="0">
                <a:solidFill>
                  <a:schemeClr val="bg1"/>
                </a:solidFill>
                <a:latin typeface="Calibri" panose="020F0502020204030204" pitchFamily="34" charset="0"/>
                <a:cs typeface="Calibri" panose="020F0502020204030204" pitchFamily="34" charset="0"/>
              </a:rPr>
              <a:t>Male survivors</a:t>
            </a:r>
          </a:p>
          <a:p>
            <a:r>
              <a:rPr lang="en-US" sz="2400" dirty="0">
                <a:solidFill>
                  <a:schemeClr val="bg1"/>
                </a:solidFill>
                <a:latin typeface="Calibri" panose="020F0502020204030204" pitchFamily="34" charset="0"/>
                <a:cs typeface="Calibri" panose="020F0502020204030204" pitchFamily="34" charset="0"/>
              </a:rPr>
              <a:t>Persons with disabilities</a:t>
            </a:r>
          </a:p>
          <a:p>
            <a:r>
              <a:rPr lang="en-US" sz="2400" dirty="0">
                <a:solidFill>
                  <a:schemeClr val="bg1"/>
                </a:solidFill>
                <a:latin typeface="Calibri" panose="020F0502020204030204" pitchFamily="34" charset="0"/>
                <a:cs typeface="Calibri" panose="020F0502020204030204" pitchFamily="34" charset="0"/>
              </a:rPr>
              <a:t>LGBTQIA persons</a:t>
            </a:r>
          </a:p>
          <a:p>
            <a:r>
              <a:rPr lang="en-US" sz="2400" dirty="0">
                <a:solidFill>
                  <a:schemeClr val="bg1"/>
                </a:solidFill>
                <a:latin typeface="Calibri" panose="020F0502020204030204" pitchFamily="34" charset="0"/>
                <a:cs typeface="Calibri" panose="020F0502020204030204" pitchFamily="34" charset="0"/>
              </a:rPr>
              <a:t>Persons who engage in sex work</a:t>
            </a:r>
          </a:p>
          <a:p>
            <a:r>
              <a:rPr lang="en-US" sz="2400" dirty="0">
                <a:solidFill>
                  <a:schemeClr val="bg1"/>
                </a:solidFill>
                <a:latin typeface="Calibri" panose="020F0502020204030204" pitchFamily="34" charset="0"/>
                <a:cs typeface="Calibri" panose="020F0502020204030204" pitchFamily="34" charset="0"/>
              </a:rPr>
              <a:t>Ethnic and religious minorities</a:t>
            </a:r>
          </a:p>
        </p:txBody>
      </p:sp>
      <p:pic>
        <p:nvPicPr>
          <p:cNvPr id="4" name="Picture 3" descr="Photo of a man carrying a teenage boy on his back. The boy has a disability. ">
            <a:extLst>
              <a:ext uri="{FF2B5EF4-FFF2-40B4-BE49-F238E27FC236}">
                <a16:creationId xmlns:a16="http://schemas.microsoft.com/office/drawing/2014/main" id="{1B331C7B-A72D-4DD3-A841-F7DDE06CFB55}"/>
              </a:ext>
            </a:extLst>
          </p:cNvPr>
          <p:cNvPicPr/>
          <p:nvPr/>
        </p:nvPicPr>
        <p:blipFill>
          <a:blip r:embed="rId4" cstate="print"/>
          <a:srcRect l="2230" r="2188" b="5714"/>
          <a:stretch>
            <a:fillRect/>
          </a:stretch>
        </p:blipFill>
        <p:spPr bwMode="auto">
          <a:xfrm>
            <a:off x="5200651" y="3971093"/>
            <a:ext cx="3486150" cy="2400300"/>
          </a:xfrm>
          <a:prstGeom prst="rect">
            <a:avLst/>
          </a:prstGeom>
        </p:spPr>
      </p:pic>
      <p:pic>
        <p:nvPicPr>
          <p:cNvPr id="5" name="Picture 4" descr="Photo of two women styling a girl's hair.">
            <a:extLst>
              <a:ext uri="{FF2B5EF4-FFF2-40B4-BE49-F238E27FC236}">
                <a16:creationId xmlns:a16="http://schemas.microsoft.com/office/drawing/2014/main" id="{7D38F7E9-5A3E-4D3E-8CF4-16C86DC7B146}"/>
              </a:ext>
            </a:extLst>
          </p:cNvPr>
          <p:cNvPicPr/>
          <p:nvPr/>
        </p:nvPicPr>
        <p:blipFill>
          <a:blip r:embed="rId5" cstate="print"/>
          <a:srcRect/>
          <a:stretch>
            <a:fillRect/>
          </a:stretch>
        </p:blipFill>
        <p:spPr bwMode="auto">
          <a:xfrm>
            <a:off x="5200651" y="1495308"/>
            <a:ext cx="3486150" cy="2400300"/>
          </a:xfrm>
          <a:prstGeom prst="rect">
            <a:avLst/>
          </a:prstGeom>
        </p:spPr>
      </p:pic>
    </p:spTree>
    <p:extLst>
      <p:ext uri="{BB962C8B-B14F-4D97-AF65-F5344CB8AC3E}">
        <p14:creationId xmlns:p14="http://schemas.microsoft.com/office/powerpoint/2010/main" val="2493020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9A787E2-902B-46D1-8DBD-99026E62BC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6386" name="Rectangle 2"/>
          <p:cNvSpPr>
            <a:spLocks noGrp="1" noChangeArrowheads="1"/>
          </p:cNvSpPr>
          <p:nvPr>
            <p:ph type="title"/>
          </p:nvPr>
        </p:nvSpPr>
        <p:spPr/>
        <p:txBody>
          <a:bodyPr>
            <a:noAutofit/>
          </a:bodyPr>
          <a:lstStyle/>
          <a:p>
            <a:pPr eaLnBrk="1" hangingPunct="1">
              <a:defRPr/>
            </a:pPr>
            <a:r>
              <a:rPr lang="en-US" sz="4000" dirty="0">
                <a:latin typeface="Calibri" panose="020F0502020204030204" pitchFamily="34" charset="0"/>
                <a:cs typeface="Calibri" panose="020F0502020204030204" pitchFamily="34" charset="0"/>
              </a:rPr>
              <a:t>Gender-Based Violence</a:t>
            </a:r>
            <a:endParaRPr lang="en-MY" sz="4000" dirty="0">
              <a:latin typeface="Calibri" panose="020F0502020204030204" pitchFamily="34" charset="0"/>
              <a:cs typeface="Calibri" panose="020F0502020204030204" pitchFamily="34" charset="0"/>
            </a:endParaRPr>
          </a:p>
        </p:txBody>
      </p:sp>
      <p:sp>
        <p:nvSpPr>
          <p:cNvPr id="17411" name="Rectangle 3"/>
          <p:cNvSpPr>
            <a:spLocks noGrp="1" noChangeArrowheads="1"/>
          </p:cNvSpPr>
          <p:nvPr>
            <p:ph idx="1"/>
          </p:nvPr>
        </p:nvSpPr>
        <p:spPr>
          <a:xfrm>
            <a:off x="609600" y="1905000"/>
            <a:ext cx="7630391" cy="3581400"/>
          </a:xfrm>
        </p:spPr>
        <p:txBody>
          <a:bodyPr>
            <a:noAutofit/>
          </a:bodyPr>
          <a:lstStyle/>
          <a:p>
            <a:pPr eaLnBrk="1" hangingPunct="1">
              <a:buClrTx/>
              <a:buFont typeface="Arial" pitchFamily="34" charset="0"/>
              <a:buChar char="•"/>
            </a:pPr>
            <a:r>
              <a:rPr lang="en-US" dirty="0">
                <a:latin typeface="Calibri" panose="020F0502020204030204" pitchFamily="34" charset="0"/>
                <a:cs typeface="Calibri" panose="020F0502020204030204" pitchFamily="34" charset="0"/>
              </a:rPr>
              <a:t>An umbrella term for any </a:t>
            </a:r>
            <a:r>
              <a:rPr lang="en-US" b="1" u="sng" dirty="0">
                <a:latin typeface="Calibri" panose="020F0502020204030204" pitchFamily="34" charset="0"/>
                <a:cs typeface="Calibri" panose="020F0502020204030204" pitchFamily="34" charset="0"/>
              </a:rPr>
              <a:t>harmful act</a:t>
            </a:r>
            <a:r>
              <a:rPr lang="en-US" b="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that is perpetrated </a:t>
            </a:r>
            <a:r>
              <a:rPr lang="en-US" b="1" u="sng" dirty="0">
                <a:latin typeface="Calibri" panose="020F0502020204030204" pitchFamily="34" charset="0"/>
                <a:cs typeface="Calibri" panose="020F0502020204030204" pitchFamily="34" charset="0"/>
              </a:rPr>
              <a:t>against a person’s will</a:t>
            </a:r>
            <a:r>
              <a:rPr lang="en-US" dirty="0">
                <a:latin typeface="Calibri" panose="020F0502020204030204" pitchFamily="34" charset="0"/>
                <a:cs typeface="Calibri" panose="020F0502020204030204" pitchFamily="34" charset="0"/>
              </a:rPr>
              <a:t>, and that is based on </a:t>
            </a:r>
            <a:r>
              <a:rPr lang="en-US" b="1" u="sng" dirty="0">
                <a:latin typeface="Calibri" panose="020F0502020204030204" pitchFamily="34" charset="0"/>
                <a:cs typeface="Calibri" panose="020F0502020204030204" pitchFamily="34" charset="0"/>
              </a:rPr>
              <a:t>socially ascribed (gender) differences</a:t>
            </a:r>
            <a:r>
              <a:rPr lang="en-US" dirty="0">
                <a:latin typeface="Calibri" panose="020F0502020204030204" pitchFamily="34" charset="0"/>
                <a:cs typeface="Calibri" panose="020F0502020204030204" pitchFamily="34" charset="0"/>
              </a:rPr>
              <a:t> between males and females. </a:t>
            </a:r>
          </a:p>
          <a:p>
            <a:pPr algn="r" eaLnBrk="1" hangingPunct="1">
              <a:buClr>
                <a:schemeClr val="bg1"/>
              </a:buClr>
              <a:buNone/>
            </a:pPr>
            <a:r>
              <a:rPr lang="en-US" sz="2400" dirty="0">
                <a:latin typeface="Calibri" panose="020F0502020204030204" pitchFamily="34" charset="0"/>
                <a:cs typeface="Calibri" panose="020F0502020204030204" pitchFamily="34" charset="0"/>
              </a:rPr>
              <a:t>		- IASC GBV Guidelines</a:t>
            </a:r>
          </a:p>
        </p:txBody>
      </p:sp>
    </p:spTree>
    <p:extLst>
      <p:ext uri="{BB962C8B-B14F-4D97-AF65-F5344CB8AC3E}">
        <p14:creationId xmlns:p14="http://schemas.microsoft.com/office/powerpoint/2010/main" val="644332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2B9FB92-1DC4-4D74-A668-43DCA259B8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512762"/>
            <a:ext cx="7772400" cy="603250"/>
          </a:xfrm>
        </p:spPr>
        <p:txBody>
          <a:bodyPr>
            <a:normAutofit fontScale="90000"/>
          </a:bodyPr>
          <a:lstStyle/>
          <a:p>
            <a:pPr marL="53975"/>
            <a:r>
              <a:rPr lang="en-GB" altLang="en-US" dirty="0">
                <a:latin typeface="Calibri" panose="020F0502020204030204" pitchFamily="34" charset="0"/>
                <a:cs typeface="Calibri" panose="020F0502020204030204" pitchFamily="34" charset="0"/>
              </a:rPr>
              <a:t>Relevant Inter-agency RH Kits</a:t>
            </a:r>
          </a:p>
        </p:txBody>
      </p:sp>
      <p:sp>
        <p:nvSpPr>
          <p:cNvPr id="12291" name="Rectangle 3"/>
          <p:cNvSpPr>
            <a:spLocks noGrp="1" noChangeArrowheads="1"/>
          </p:cNvSpPr>
          <p:nvPr>
            <p:ph idx="1"/>
          </p:nvPr>
        </p:nvSpPr>
        <p:spPr>
          <a:xfrm>
            <a:off x="457200" y="1600200"/>
            <a:ext cx="8229600" cy="4800600"/>
          </a:xfrm>
        </p:spPr>
        <p:txBody>
          <a:bodyPr>
            <a:normAutofit/>
          </a:bodyPr>
          <a:lstStyle/>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3: Post-Rape Treatment (EC,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8: Management of Complications of Miscarriage or Abortion</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9: Repair of Cervical and Vaginal Tears</a:t>
            </a:r>
          </a:p>
        </p:txBody>
      </p:sp>
      <p:pic>
        <p:nvPicPr>
          <p:cNvPr id="4" name="Content Placeholder 4" descr="Photo of inter-agency RH kit 3">
            <a:extLst>
              <a:ext uri="{FF2B5EF4-FFF2-40B4-BE49-F238E27FC236}">
                <a16:creationId xmlns:a16="http://schemas.microsoft.com/office/drawing/2014/main" id="{AF5D187A-F2EC-4D23-AFCA-968289FF47A9}"/>
              </a:ext>
            </a:extLst>
          </p:cNvPr>
          <p:cNvPicPr>
            <a:picLocks/>
          </p:cNvPicPr>
          <p:nvPr/>
        </p:nvPicPr>
        <p:blipFill>
          <a:blip r:embed="rId4" cstate="print"/>
          <a:srcRect/>
          <a:stretch>
            <a:fillRect/>
          </a:stretch>
        </p:blipFill>
        <p:spPr bwMode="auto">
          <a:xfrm>
            <a:off x="4931792" y="3847410"/>
            <a:ext cx="3755008" cy="2364704"/>
          </a:xfrm>
          <a:prstGeom prst="rect">
            <a:avLst/>
          </a:prstGeom>
          <a:noFill/>
          <a:ln w="9525">
            <a:noFill/>
            <a:miter lim="800000"/>
            <a:headEnd/>
            <a:tailEnd/>
          </a:ln>
        </p:spPr>
      </p:pic>
    </p:spTree>
    <p:extLst>
      <p:ext uri="{BB962C8B-B14F-4D97-AF65-F5344CB8AC3E}">
        <p14:creationId xmlns:p14="http://schemas.microsoft.com/office/powerpoint/2010/main" val="190372480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777824-9C19-4FB2-8B1A-25BAFC81D9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252248" y="274638"/>
            <a:ext cx="8434552" cy="1143000"/>
          </a:xfrm>
        </p:spPr>
        <p:txBody>
          <a:bodyPr/>
          <a:lstStyle/>
          <a:p>
            <a:r>
              <a:rPr lang="en-PH" dirty="0">
                <a:latin typeface="Calibri" panose="020F0502020204030204" pitchFamily="34" charset="0"/>
                <a:cs typeface="Calibri" panose="020F0502020204030204" pitchFamily="34" charset="0"/>
              </a:rPr>
              <a:t>Gender vs Sex</a:t>
            </a:r>
          </a:p>
        </p:txBody>
      </p:sp>
      <p:graphicFrame>
        <p:nvGraphicFramePr>
          <p:cNvPr id="4" name="Table 3"/>
          <p:cNvGraphicFramePr>
            <a:graphicFrameLocks noGrp="1"/>
          </p:cNvGraphicFramePr>
          <p:nvPr>
            <p:extLst>
              <p:ext uri="{D42A27DB-BD31-4B8C-83A1-F6EECF244321}">
                <p14:modId xmlns:p14="http://schemas.microsoft.com/office/powerpoint/2010/main" val="3354481143"/>
              </p:ext>
            </p:extLst>
          </p:nvPr>
        </p:nvGraphicFramePr>
        <p:xfrm>
          <a:off x="614855" y="1718549"/>
          <a:ext cx="7709338" cy="4287169"/>
        </p:xfrm>
        <a:graphic>
          <a:graphicData uri="http://schemas.openxmlformats.org/drawingml/2006/table">
            <a:tbl>
              <a:tblPr firstRow="1" firstCol="1" bandRow="1">
                <a:tableStyleId>{073A0DAA-6AF3-43AB-8588-CEC1D06C72B9}</a:tableStyleId>
              </a:tblPr>
              <a:tblGrid>
                <a:gridCol w="4083269">
                  <a:extLst>
                    <a:ext uri="{9D8B030D-6E8A-4147-A177-3AD203B41FA5}">
                      <a16:colId xmlns:a16="http://schemas.microsoft.com/office/drawing/2014/main" val="20000"/>
                    </a:ext>
                  </a:extLst>
                </a:gridCol>
                <a:gridCol w="3626069">
                  <a:extLst>
                    <a:ext uri="{9D8B030D-6E8A-4147-A177-3AD203B41FA5}">
                      <a16:colId xmlns:a16="http://schemas.microsoft.com/office/drawing/2014/main" val="20001"/>
                    </a:ext>
                  </a:extLst>
                </a:gridCol>
              </a:tblGrid>
              <a:tr h="446215">
                <a:tc>
                  <a:txBody>
                    <a:bodyPr/>
                    <a:lstStyle/>
                    <a:p>
                      <a:pPr marL="0" marR="0">
                        <a:spcBef>
                          <a:spcPts val="0"/>
                        </a:spcBef>
                        <a:spcAft>
                          <a:spcPts val="0"/>
                        </a:spcAft>
                      </a:pPr>
                      <a:r>
                        <a:rPr lang="en-US" sz="2400" u="sng" dirty="0">
                          <a:effectLst/>
                          <a:latin typeface="Calibri" panose="020F0502020204030204" pitchFamily="34" charset="0"/>
                          <a:cs typeface="Calibri" panose="020F0502020204030204" pitchFamily="34" charset="0"/>
                        </a:rPr>
                        <a:t>Gender</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tc>
                  <a:txBody>
                    <a:bodyPr/>
                    <a:lstStyle/>
                    <a:p>
                      <a:pPr marL="0" marR="0">
                        <a:spcBef>
                          <a:spcPts val="0"/>
                        </a:spcBef>
                        <a:spcAft>
                          <a:spcPts val="0"/>
                        </a:spcAft>
                      </a:pPr>
                      <a:r>
                        <a:rPr lang="en-US" sz="2400" u="sng" dirty="0">
                          <a:effectLst/>
                          <a:latin typeface="Calibri" panose="020F0502020204030204" pitchFamily="34" charset="0"/>
                          <a:cs typeface="Calibri" panose="020F0502020204030204" pitchFamily="34" charset="0"/>
                        </a:rPr>
                        <a:t>Sex</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extLst>
                  <a:ext uri="{0D108BD9-81ED-4DB2-BD59-A6C34878D82A}">
                    <a16:rowId xmlns:a16="http://schemas.microsoft.com/office/drawing/2014/main" val="10000"/>
                  </a:ext>
                </a:extLst>
              </a:tr>
              <a:tr h="1191422">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Social differences between females and males.</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Physical or biological differences between males and females.</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extLst>
                  <a:ext uri="{0D108BD9-81ED-4DB2-BD59-A6C34878D82A}">
                    <a16:rowId xmlns:a16="http://schemas.microsoft.com/office/drawing/2014/main" val="10001"/>
                  </a:ext>
                </a:extLst>
              </a:tr>
              <a:tr h="1321989">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Determined by social factors – history, culture, tradition, societal norms, religion.</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Determined by biology, nature.</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extLst>
                  <a:ext uri="{0D108BD9-81ED-4DB2-BD59-A6C34878D82A}">
                    <a16:rowId xmlns:a16="http://schemas.microsoft.com/office/drawing/2014/main" val="10002"/>
                  </a:ext>
                </a:extLst>
              </a:tr>
              <a:tr h="435111">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Can change over time.</a:t>
                      </a:r>
                      <a:endParaRPr lang="en-PH" sz="2000" dirty="0">
                        <a:effectLst/>
                        <a:latin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 </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extLst>
                  <a:ext uri="{0D108BD9-81ED-4DB2-BD59-A6C34878D82A}">
                    <a16:rowId xmlns:a16="http://schemas.microsoft.com/office/drawing/2014/main" val="10003"/>
                  </a:ext>
                </a:extLst>
              </a:tr>
              <a:tr h="892432">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Can vary both within and between cultures.</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tc>
                  <a:txBody>
                    <a:bodyPr/>
                    <a:lstStyle/>
                    <a:p>
                      <a:pPr marL="0" marR="0">
                        <a:spcBef>
                          <a:spcPts val="0"/>
                        </a:spcBef>
                        <a:spcAft>
                          <a:spcPts val="0"/>
                        </a:spcAft>
                      </a:pPr>
                      <a:r>
                        <a:rPr lang="en-US" sz="2400" dirty="0">
                          <a:effectLst/>
                          <a:latin typeface="Calibri" panose="020F0502020204030204" pitchFamily="34" charset="0"/>
                          <a:cs typeface="Calibri" panose="020F0502020204030204" pitchFamily="34" charset="0"/>
                        </a:rPr>
                        <a:t> </a:t>
                      </a:r>
                      <a:endParaRPr lang="en-PH" sz="2000" dirty="0">
                        <a:effectLst/>
                        <a:latin typeface="Calibri" panose="020F0502020204030204" pitchFamily="34" charset="0"/>
                        <a:ea typeface="Times New Roman"/>
                        <a:cs typeface="Calibri" panose="020F0502020204030204" pitchFamily="34"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106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A63714-905E-4436-8D12-CA7CC0DB58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457200" y="228600"/>
            <a:ext cx="8229600" cy="990600"/>
          </a:xfrm>
        </p:spPr>
        <p:txBody>
          <a:bodyPr>
            <a:normAutofit/>
          </a:bodyPr>
          <a:lstStyle/>
          <a:p>
            <a:r>
              <a:rPr lang="en-US" sz="4000" dirty="0">
                <a:latin typeface="Calibri" panose="020F0502020204030204" pitchFamily="34" charset="0"/>
                <a:cs typeface="Calibri" panose="020F0502020204030204" pitchFamily="34" charset="0"/>
              </a:rPr>
              <a:t>Which is it? Gender or Sex*</a:t>
            </a:r>
          </a:p>
        </p:txBody>
      </p:sp>
      <p:sp>
        <p:nvSpPr>
          <p:cNvPr id="3" name="Content Placeholder 2"/>
          <p:cNvSpPr>
            <a:spLocks noGrp="1"/>
          </p:cNvSpPr>
          <p:nvPr>
            <p:ph idx="1"/>
          </p:nvPr>
        </p:nvSpPr>
        <p:spPr>
          <a:xfrm>
            <a:off x="457200" y="1494408"/>
            <a:ext cx="8229600" cy="4986291"/>
          </a:xfrm>
        </p:spPr>
        <p:txBody>
          <a:bodyPr>
            <a:normAutofit fontScale="55000" lnSpcReduction="20000"/>
          </a:bodyPr>
          <a:lstStyle/>
          <a:p>
            <a:pPr lvl="0"/>
            <a:r>
              <a:rPr lang="en-US" sz="4300" dirty="0">
                <a:latin typeface="Calibri" panose="020F0502020204030204" pitchFamily="34" charset="0"/>
                <a:cs typeface="Calibri" panose="020F0502020204030204" pitchFamily="34" charset="0"/>
              </a:rPr>
              <a:t>Women give birth to babies, men don’t.</a:t>
            </a:r>
          </a:p>
          <a:p>
            <a:pPr lvl="0"/>
            <a:endParaRPr lang="en-US" sz="4300" dirty="0">
              <a:latin typeface="Calibri" panose="020F0502020204030204" pitchFamily="34" charset="0"/>
              <a:cs typeface="Calibri" panose="020F0502020204030204" pitchFamily="34" charset="0"/>
            </a:endParaRPr>
          </a:p>
          <a:p>
            <a:pPr lvl="0"/>
            <a:r>
              <a:rPr lang="en-US" sz="4300" dirty="0">
                <a:latin typeface="Calibri" panose="020F0502020204030204" pitchFamily="34" charset="0"/>
                <a:cs typeface="Calibri" panose="020F0502020204030204" pitchFamily="34" charset="0"/>
              </a:rPr>
              <a:t>Little girls are gentle and boys are tough.</a:t>
            </a:r>
          </a:p>
          <a:p>
            <a:pPr lvl="0"/>
            <a:endParaRPr lang="en-US" sz="4300" dirty="0">
              <a:latin typeface="Calibri" panose="020F0502020204030204" pitchFamily="34" charset="0"/>
              <a:cs typeface="Calibri" panose="020F0502020204030204" pitchFamily="34" charset="0"/>
            </a:endParaRPr>
          </a:p>
          <a:p>
            <a:pPr lvl="0"/>
            <a:r>
              <a:rPr lang="en-US" sz="4300" dirty="0">
                <a:latin typeface="Calibri" panose="020F0502020204030204" pitchFamily="34" charset="0"/>
                <a:cs typeface="Calibri" panose="020F0502020204030204" pitchFamily="34" charset="0"/>
              </a:rPr>
              <a:t>Around the world, women make up 70% of health and social service workers. </a:t>
            </a:r>
          </a:p>
          <a:p>
            <a:pPr marL="0" lvl="0" indent="0">
              <a:buNone/>
            </a:pPr>
            <a:endParaRPr lang="en-US" sz="4300" dirty="0">
              <a:latin typeface="Calibri" panose="020F0502020204030204" pitchFamily="34" charset="0"/>
              <a:cs typeface="Calibri" panose="020F0502020204030204" pitchFamily="34" charset="0"/>
            </a:endParaRPr>
          </a:p>
          <a:p>
            <a:pPr lvl="0"/>
            <a:r>
              <a:rPr lang="en-US" sz="4300" dirty="0">
                <a:latin typeface="Calibri" panose="020F0502020204030204" pitchFamily="34" charset="0"/>
                <a:cs typeface="Calibri" panose="020F0502020204030204" pitchFamily="34" charset="0"/>
              </a:rPr>
              <a:t>Women can breastfeed babies, men can bottle feed babies.</a:t>
            </a:r>
          </a:p>
          <a:p>
            <a:pPr lvl="0"/>
            <a:endParaRPr lang="en-US" sz="4300" dirty="0">
              <a:latin typeface="Calibri" panose="020F0502020204030204" pitchFamily="34" charset="0"/>
              <a:cs typeface="Calibri" panose="020F0502020204030204" pitchFamily="34" charset="0"/>
            </a:endParaRPr>
          </a:p>
          <a:p>
            <a:r>
              <a:rPr lang="en-US" sz="4400" dirty="0">
                <a:latin typeface="Calibri" panose="020F0502020204030204" pitchFamily="34" charset="0"/>
                <a:cs typeface="Calibri" panose="020F0502020204030204" pitchFamily="34" charset="0"/>
              </a:rPr>
              <a:t>Most building site workers in a city are men.</a:t>
            </a:r>
          </a:p>
          <a:p>
            <a:endParaRPr lang="en-US" sz="4400" dirty="0">
              <a:latin typeface="Calibri" panose="020F0502020204030204" pitchFamily="34" charset="0"/>
              <a:cs typeface="Calibri" panose="020F0502020204030204" pitchFamily="34" charset="0"/>
            </a:endParaRPr>
          </a:p>
          <a:p>
            <a:r>
              <a:rPr lang="en-US" sz="4300" dirty="0">
                <a:latin typeface="Calibri" panose="020F0502020204030204" pitchFamily="34" charset="0"/>
                <a:cs typeface="Calibri" panose="020F0502020204030204" pitchFamily="34" charset="0"/>
              </a:rPr>
              <a:t>Girls in conflict settings are 2.5 times more likely to be out of school than boys.</a:t>
            </a:r>
          </a:p>
        </p:txBody>
      </p:sp>
    </p:spTree>
    <p:extLst>
      <p:ext uri="{BB962C8B-B14F-4D97-AF65-F5344CB8AC3E}">
        <p14:creationId xmlns:p14="http://schemas.microsoft.com/office/powerpoint/2010/main" val="4093516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0D7AB3A-8129-4DB9-B8D6-A0E4A91FCE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457200" y="228600"/>
            <a:ext cx="8229600" cy="990600"/>
          </a:xfrm>
        </p:spPr>
        <p:txBody>
          <a:bodyPr>
            <a:normAutofit/>
          </a:bodyPr>
          <a:lstStyle/>
          <a:p>
            <a:r>
              <a:rPr lang="en-US" sz="4000" dirty="0">
                <a:latin typeface="Calibri" panose="020F0502020204030204" pitchFamily="34" charset="0"/>
                <a:cs typeface="Calibri" panose="020F0502020204030204" pitchFamily="34" charset="0"/>
              </a:rPr>
              <a:t>Which is it? Gender or Sex*</a:t>
            </a:r>
          </a:p>
        </p:txBody>
      </p:sp>
      <p:sp>
        <p:nvSpPr>
          <p:cNvPr id="3" name="Content Placeholder 2"/>
          <p:cNvSpPr>
            <a:spLocks noGrp="1"/>
          </p:cNvSpPr>
          <p:nvPr>
            <p:ph idx="1"/>
          </p:nvPr>
        </p:nvSpPr>
        <p:spPr>
          <a:xfrm>
            <a:off x="457200" y="1219200"/>
            <a:ext cx="8229600" cy="5638800"/>
          </a:xfrm>
        </p:spPr>
        <p:txBody>
          <a:bodyPr>
            <a:normAutofit fontScale="55000" lnSpcReduction="20000"/>
          </a:bodyPr>
          <a:lstStyle/>
          <a:p>
            <a:pPr lvl="0"/>
            <a:r>
              <a:rPr lang="en-US" sz="5100" dirty="0">
                <a:latin typeface="Calibri" panose="020F0502020204030204" pitchFamily="34" charset="0"/>
                <a:cs typeface="Calibri" panose="020F0502020204030204" pitchFamily="34" charset="0"/>
              </a:rPr>
              <a:t>In Ancient Egypt, men stayed at home and did weaving. Women handled family businesses. Women inherited property and men did not.</a:t>
            </a:r>
          </a:p>
          <a:p>
            <a:pPr lvl="0"/>
            <a:endParaRPr lang="en-US" sz="5100" dirty="0">
              <a:latin typeface="Calibri" panose="020F0502020204030204" pitchFamily="34" charset="0"/>
              <a:cs typeface="Calibri" panose="020F0502020204030204" pitchFamily="34" charset="0"/>
            </a:endParaRPr>
          </a:p>
          <a:p>
            <a:pPr lvl="0"/>
            <a:r>
              <a:rPr lang="en-US" sz="5100" dirty="0">
                <a:latin typeface="Calibri" panose="020F0502020204030204" pitchFamily="34" charset="0"/>
                <a:cs typeface="Calibri" panose="020F0502020204030204" pitchFamily="34" charset="0"/>
              </a:rPr>
              <a:t>Men’s voices break at puberty, women’s do not.</a:t>
            </a:r>
          </a:p>
          <a:p>
            <a:pPr lvl="0"/>
            <a:endParaRPr lang="en-US" sz="5100" dirty="0">
              <a:latin typeface="Calibri" panose="020F0502020204030204" pitchFamily="34" charset="0"/>
              <a:cs typeface="Calibri" panose="020F0502020204030204" pitchFamily="34" charset="0"/>
            </a:endParaRPr>
          </a:p>
          <a:p>
            <a:pPr lvl="0"/>
            <a:r>
              <a:rPr lang="en-US" sz="5100" dirty="0">
                <a:latin typeface="Calibri" panose="020F0502020204030204" pitchFamily="34" charset="0"/>
                <a:cs typeface="Calibri" panose="020F0502020204030204" pitchFamily="34" charset="0"/>
              </a:rPr>
              <a:t>In one study of 224 different cultures, there were 5 in which men did all of the cooking, and 36 in which women did all of the house building.</a:t>
            </a:r>
          </a:p>
          <a:p>
            <a:pPr lvl="0"/>
            <a:endParaRPr lang="en-US" sz="5100" dirty="0">
              <a:latin typeface="Calibri" panose="020F0502020204030204" pitchFamily="34" charset="0"/>
              <a:cs typeface="Calibri" panose="020F0502020204030204" pitchFamily="34" charset="0"/>
            </a:endParaRPr>
          </a:p>
          <a:p>
            <a:pPr lvl="0"/>
            <a:r>
              <a:rPr lang="en-US" sz="5100" dirty="0">
                <a:latin typeface="Calibri" panose="020F0502020204030204" pitchFamily="34" charset="0"/>
                <a:cs typeface="Calibri" panose="020F0502020204030204" pitchFamily="34" charset="0"/>
              </a:rPr>
              <a:t>According to UN statistics, women do 67% of the world’s work, yet their earnings for it amount to only 10% of the world’s income.</a:t>
            </a:r>
          </a:p>
        </p:txBody>
      </p:sp>
    </p:spTree>
    <p:extLst>
      <p:ext uri="{BB962C8B-B14F-4D97-AF65-F5344CB8AC3E}">
        <p14:creationId xmlns:p14="http://schemas.microsoft.com/office/powerpoint/2010/main" val="786034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91EB07-B71B-4EC4-8FB2-C6D534839B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p:txBody>
          <a:bodyPr/>
          <a:lstStyle/>
          <a:p>
            <a:r>
              <a:rPr lang="en-PH" dirty="0">
                <a:latin typeface="Calibri" panose="020F0502020204030204" pitchFamily="34" charset="0"/>
                <a:cs typeface="Calibri" panose="020F0502020204030204" pitchFamily="34" charset="0"/>
              </a:rPr>
              <a:t>Gender</a:t>
            </a:r>
          </a:p>
        </p:txBody>
      </p:sp>
      <p:sp>
        <p:nvSpPr>
          <p:cNvPr id="3" name="Content Placeholder 2"/>
          <p:cNvSpPr>
            <a:spLocks noGrp="1"/>
          </p:cNvSpPr>
          <p:nvPr>
            <p:ph idx="1"/>
          </p:nvPr>
        </p:nvSpPr>
        <p:spPr/>
        <p:txBody>
          <a:bodyPr>
            <a:noAutofit/>
          </a:bodyPr>
          <a:lstStyle/>
          <a:p>
            <a:r>
              <a:rPr lang="en-PH" dirty="0">
                <a:latin typeface="Calibri" panose="020F0502020204030204" pitchFamily="34" charset="0"/>
                <a:cs typeface="Calibri" panose="020F0502020204030204" pitchFamily="34" charset="0"/>
              </a:rPr>
              <a:t>Gender-based violence refers to violence </a:t>
            </a:r>
            <a:r>
              <a:rPr lang="en-PH" u="sng" dirty="0">
                <a:latin typeface="Calibri" panose="020F0502020204030204" pitchFamily="34" charset="0"/>
                <a:cs typeface="Calibri" panose="020F0502020204030204" pitchFamily="34" charset="0"/>
              </a:rPr>
              <a:t>directed against a person because of his of her gender</a:t>
            </a:r>
            <a:r>
              <a:rPr lang="en-PH" dirty="0">
                <a:latin typeface="Calibri" panose="020F0502020204030204" pitchFamily="34" charset="0"/>
                <a:cs typeface="Calibri" panose="020F0502020204030204" pitchFamily="34" charset="0"/>
              </a:rPr>
              <a:t> and expectations of his or her role in a society or culture.</a:t>
            </a:r>
          </a:p>
          <a:p>
            <a:pPr marL="0" indent="0">
              <a:buNone/>
            </a:pPr>
            <a:endParaRPr lang="en-PH" dirty="0">
              <a:latin typeface="Calibri" panose="020F0502020204030204" pitchFamily="34" charset="0"/>
              <a:cs typeface="Calibri" panose="020F0502020204030204" pitchFamily="34" charset="0"/>
            </a:endParaRPr>
          </a:p>
          <a:p>
            <a:r>
              <a:rPr lang="en-PH" dirty="0">
                <a:latin typeface="Calibri" panose="020F0502020204030204" pitchFamily="34" charset="0"/>
                <a:cs typeface="Calibri" panose="020F0502020204030204" pitchFamily="34" charset="0"/>
              </a:rPr>
              <a:t>Gender-based violence both </a:t>
            </a:r>
            <a:r>
              <a:rPr lang="en-PH" u="sng" dirty="0">
                <a:latin typeface="Calibri" panose="020F0502020204030204" pitchFamily="34" charset="0"/>
                <a:cs typeface="Calibri" panose="020F0502020204030204" pitchFamily="34" charset="0"/>
              </a:rPr>
              <a:t>reflects</a:t>
            </a:r>
            <a:r>
              <a:rPr lang="en-PH" dirty="0">
                <a:latin typeface="Calibri" panose="020F0502020204030204" pitchFamily="34" charset="0"/>
                <a:cs typeface="Calibri" panose="020F0502020204030204" pitchFamily="34" charset="0"/>
              </a:rPr>
              <a:t> and </a:t>
            </a:r>
            <a:r>
              <a:rPr lang="en-PH" u="sng" dirty="0">
                <a:latin typeface="Calibri" panose="020F0502020204030204" pitchFamily="34" charset="0"/>
                <a:cs typeface="Calibri" panose="020F0502020204030204" pitchFamily="34" charset="0"/>
              </a:rPr>
              <a:t>reinforces inequalities</a:t>
            </a:r>
            <a:r>
              <a:rPr lang="en-PH" dirty="0">
                <a:latin typeface="Calibri" panose="020F0502020204030204" pitchFamily="34" charset="0"/>
                <a:cs typeface="Calibri" panose="020F0502020204030204" pitchFamily="34" charset="0"/>
              </a:rPr>
              <a:t> between women and men.</a:t>
            </a:r>
          </a:p>
        </p:txBody>
      </p:sp>
    </p:spTree>
    <p:extLst>
      <p:ext uri="{BB962C8B-B14F-4D97-AF65-F5344CB8AC3E}">
        <p14:creationId xmlns:p14="http://schemas.microsoft.com/office/powerpoint/2010/main" val="3838743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B22A72-E719-4C1A-BEC7-C619701202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p:txBody>
          <a:bodyPr>
            <a:normAutofit/>
          </a:bodyPr>
          <a:lstStyle/>
          <a:p>
            <a:r>
              <a:rPr lang="en-PH" sz="4000" dirty="0">
                <a:latin typeface="Calibri" panose="020F0502020204030204" pitchFamily="34" charset="0"/>
                <a:cs typeface="Calibri" panose="020F0502020204030204" pitchFamily="34" charset="0"/>
              </a:rPr>
              <a:t>Power</a:t>
            </a:r>
          </a:p>
        </p:txBody>
      </p:sp>
      <p:sp>
        <p:nvSpPr>
          <p:cNvPr id="3" name="Content Placeholder 2"/>
          <p:cNvSpPr>
            <a:spLocks noGrp="1"/>
          </p:cNvSpPr>
          <p:nvPr>
            <p:ph idx="1"/>
          </p:nvPr>
        </p:nvSpPr>
        <p:spPr/>
        <p:txBody>
          <a:bodyPr>
            <a:normAutofit/>
          </a:bodyPr>
          <a:lstStyle/>
          <a:p>
            <a:r>
              <a:rPr lang="en-PH" dirty="0">
                <a:latin typeface="Calibri" panose="020F0502020204030204" pitchFamily="34" charset="0"/>
                <a:cs typeface="Calibri" panose="020F0502020204030204" pitchFamily="34" charset="0"/>
              </a:rPr>
              <a:t>Power involves the ability, skills, or capacity to make decisions and take action.</a:t>
            </a:r>
          </a:p>
          <a:p>
            <a:pPr marL="0" indent="0">
              <a:buNone/>
            </a:pPr>
            <a:endParaRPr lang="en-PH" dirty="0">
              <a:latin typeface="Calibri" panose="020F0502020204030204" pitchFamily="34" charset="0"/>
              <a:cs typeface="Calibri" panose="020F0502020204030204" pitchFamily="34" charset="0"/>
            </a:endParaRPr>
          </a:p>
          <a:p>
            <a:r>
              <a:rPr lang="en-PH" dirty="0">
                <a:latin typeface="Calibri" panose="020F0502020204030204" pitchFamily="34" charset="0"/>
                <a:cs typeface="Calibri" panose="020F0502020204030204" pitchFamily="34" charset="0"/>
              </a:rPr>
              <a:t>Unequal power relationships are exploited or abused.</a:t>
            </a:r>
          </a:p>
          <a:p>
            <a:pPr marL="0" indent="0">
              <a:buNone/>
            </a:pPr>
            <a:endParaRPr lang="en-PH" dirty="0">
              <a:latin typeface="Calibri" panose="020F0502020204030204" pitchFamily="34" charset="0"/>
              <a:cs typeface="Calibri" panose="020F0502020204030204" pitchFamily="34" charset="0"/>
            </a:endParaRPr>
          </a:p>
          <a:p>
            <a:r>
              <a:rPr lang="en-PH" b="1" dirty="0">
                <a:latin typeface="Calibri" panose="020F0502020204030204" pitchFamily="34" charset="0"/>
                <a:cs typeface="Calibri" panose="020F0502020204030204" pitchFamily="34" charset="0"/>
              </a:rPr>
              <a:t>Gender-based violence involves the abuse of power.</a:t>
            </a:r>
          </a:p>
        </p:txBody>
      </p:sp>
    </p:spTree>
    <p:extLst>
      <p:ext uri="{BB962C8B-B14F-4D97-AF65-F5344CB8AC3E}">
        <p14:creationId xmlns:p14="http://schemas.microsoft.com/office/powerpoint/2010/main" val="3219082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2F403A-E38F-491F-9A47-D51AC5BF79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p:txBody>
          <a:bodyPr>
            <a:normAutofit/>
          </a:bodyPr>
          <a:lstStyle/>
          <a:p>
            <a:r>
              <a:rPr lang="en-PH" sz="4000" dirty="0">
                <a:latin typeface="Calibri" panose="020F0502020204030204" pitchFamily="34" charset="0"/>
                <a:cs typeface="Calibri" panose="020F0502020204030204" pitchFamily="34" charset="0"/>
              </a:rPr>
              <a:t>Violence</a:t>
            </a:r>
          </a:p>
        </p:txBody>
      </p:sp>
      <p:sp>
        <p:nvSpPr>
          <p:cNvPr id="3" name="Content Placeholder 2"/>
          <p:cNvSpPr>
            <a:spLocks noGrp="1"/>
          </p:cNvSpPr>
          <p:nvPr>
            <p:ph idx="1"/>
          </p:nvPr>
        </p:nvSpPr>
        <p:spPr>
          <a:xfrm>
            <a:off x="457200" y="1371600"/>
            <a:ext cx="8458200" cy="5211762"/>
          </a:xfrm>
        </p:spPr>
        <p:txBody>
          <a:bodyPr>
            <a:normAutofit fontScale="77500" lnSpcReduction="20000"/>
          </a:bodyPr>
          <a:lstStyle/>
          <a:p>
            <a:r>
              <a:rPr lang="en-PH" sz="3400" u="sng" dirty="0">
                <a:latin typeface="Calibri" panose="020F0502020204030204" pitchFamily="34" charset="0"/>
                <a:cs typeface="Calibri" panose="020F0502020204030204" pitchFamily="34" charset="0"/>
              </a:rPr>
              <a:t>Violence</a:t>
            </a:r>
            <a:r>
              <a:rPr lang="en-PH" sz="3400" dirty="0">
                <a:latin typeface="Calibri" panose="020F0502020204030204" pitchFamily="34" charset="0"/>
                <a:cs typeface="Calibri" panose="020F0502020204030204" pitchFamily="34" charset="0"/>
              </a:rPr>
              <a:t>: </a:t>
            </a:r>
            <a:r>
              <a:rPr lang="en-PH" dirty="0">
                <a:latin typeface="Calibri" panose="020F0502020204030204" pitchFamily="34" charset="0"/>
                <a:cs typeface="Calibri" panose="020F0502020204030204" pitchFamily="34" charset="0"/>
              </a:rPr>
              <a:t>The use of force to control another person. </a:t>
            </a:r>
          </a:p>
          <a:p>
            <a:endParaRPr lang="en-PH" dirty="0">
              <a:latin typeface="Calibri" panose="020F0502020204030204" pitchFamily="34" charset="0"/>
              <a:cs typeface="Calibri" panose="020F0502020204030204" pitchFamily="34" charset="0"/>
            </a:endParaRPr>
          </a:p>
          <a:p>
            <a:r>
              <a:rPr lang="en-PH" sz="3400" u="sng" dirty="0">
                <a:latin typeface="Calibri" panose="020F0502020204030204" pitchFamily="34" charset="0"/>
                <a:cs typeface="Calibri" panose="020F0502020204030204" pitchFamily="34" charset="0"/>
              </a:rPr>
              <a:t>Force</a:t>
            </a:r>
            <a:r>
              <a:rPr lang="en-PH" sz="3400" dirty="0">
                <a:latin typeface="Calibri" panose="020F0502020204030204" pitchFamily="34" charset="0"/>
                <a:cs typeface="Calibri" panose="020F0502020204030204" pitchFamily="34" charset="0"/>
              </a:rPr>
              <a:t>: </a:t>
            </a:r>
            <a:r>
              <a:rPr lang="en-PH" dirty="0">
                <a:latin typeface="Calibri" panose="020F0502020204030204" pitchFamily="34" charset="0"/>
                <a:cs typeface="Calibri" panose="020F0502020204030204" pitchFamily="34" charset="0"/>
              </a:rPr>
              <a:t>To cause to do through pressure or necessity, by physical, moral, or intellectual means.</a:t>
            </a:r>
          </a:p>
          <a:p>
            <a:endParaRPr lang="en-PH" dirty="0">
              <a:latin typeface="Calibri" panose="020F0502020204030204" pitchFamily="34" charset="0"/>
              <a:cs typeface="Calibri" panose="020F0502020204030204" pitchFamily="34" charset="0"/>
            </a:endParaRPr>
          </a:p>
          <a:p>
            <a:r>
              <a:rPr lang="en-PH" sz="3400" u="sng" dirty="0">
                <a:latin typeface="Calibri" panose="020F0502020204030204" pitchFamily="34" charset="0"/>
                <a:cs typeface="Calibri" panose="020F0502020204030204" pitchFamily="34" charset="0"/>
              </a:rPr>
              <a:t>Abuse</a:t>
            </a:r>
            <a:r>
              <a:rPr lang="en-PH" sz="3400" dirty="0">
                <a:latin typeface="Calibri" panose="020F0502020204030204" pitchFamily="34" charset="0"/>
                <a:cs typeface="Calibri" panose="020F0502020204030204" pitchFamily="34" charset="0"/>
              </a:rPr>
              <a:t>: </a:t>
            </a:r>
            <a:r>
              <a:rPr lang="en-PH" dirty="0">
                <a:latin typeface="Calibri" panose="020F0502020204030204" pitchFamily="34" charset="0"/>
                <a:cs typeface="Calibri" panose="020F0502020204030204" pitchFamily="34" charset="0"/>
              </a:rPr>
              <a:t>Misuse of power. Prevents persons from making free decisions and forces them to behave against their will.</a:t>
            </a:r>
          </a:p>
          <a:p>
            <a:endParaRPr lang="en-PH" dirty="0">
              <a:latin typeface="Calibri" panose="020F0502020204030204" pitchFamily="34" charset="0"/>
              <a:cs typeface="Calibri" panose="020F0502020204030204" pitchFamily="34" charset="0"/>
            </a:endParaRPr>
          </a:p>
          <a:p>
            <a:r>
              <a:rPr lang="en-PH" sz="3400" u="sng" dirty="0">
                <a:latin typeface="Calibri" panose="020F0502020204030204" pitchFamily="34" charset="0"/>
                <a:cs typeface="Calibri" panose="020F0502020204030204" pitchFamily="34" charset="0"/>
              </a:rPr>
              <a:t>Coercion</a:t>
            </a:r>
            <a:r>
              <a:rPr lang="en-PH" sz="3400" dirty="0">
                <a:latin typeface="Calibri" panose="020F0502020204030204" pitchFamily="34" charset="0"/>
                <a:cs typeface="Calibri" panose="020F0502020204030204" pitchFamily="34" charset="0"/>
              </a:rPr>
              <a:t>: </a:t>
            </a:r>
            <a:r>
              <a:rPr lang="en-PH" dirty="0">
                <a:latin typeface="Calibri" panose="020F0502020204030204" pitchFamily="34" charset="0"/>
                <a:cs typeface="Calibri" panose="020F0502020204030204" pitchFamily="34" charset="0"/>
              </a:rPr>
              <a:t>Forcing or attempting to force another person to engage in behaviors against their will by using threats, verbal insistence, manipulation, deception, cultural expectations, or economic power.</a:t>
            </a:r>
          </a:p>
          <a:p>
            <a:endParaRPr lang="en-PH" dirty="0">
              <a:latin typeface="Calibri" panose="020F0502020204030204" pitchFamily="34" charset="0"/>
              <a:cs typeface="Calibri" panose="020F0502020204030204" pitchFamily="34" charset="0"/>
            </a:endParaRPr>
          </a:p>
          <a:p>
            <a:r>
              <a:rPr lang="en-PH" sz="3500" b="1" dirty="0">
                <a:latin typeface="Calibri" panose="020F0502020204030204" pitchFamily="34" charset="0"/>
                <a:cs typeface="Calibri" panose="020F0502020204030204" pitchFamily="34" charset="0"/>
              </a:rPr>
              <a:t>All GBV always involves some sort of force or violence.</a:t>
            </a:r>
          </a:p>
        </p:txBody>
      </p:sp>
    </p:spTree>
    <p:extLst>
      <p:ext uri="{BB962C8B-B14F-4D97-AF65-F5344CB8AC3E}">
        <p14:creationId xmlns:p14="http://schemas.microsoft.com/office/powerpoint/2010/main" val="1692604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5EF9E0-26A3-41F0-8A6C-15E45EFBB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5" name="Title 1">
            <a:extLst>
              <a:ext uri="{FF2B5EF4-FFF2-40B4-BE49-F238E27FC236}">
                <a16:creationId xmlns:a16="http://schemas.microsoft.com/office/drawing/2014/main" id="{97F51690-EACE-493F-ABB6-8D4AF3E51B86}"/>
              </a:ext>
            </a:extLst>
          </p:cNvPr>
          <p:cNvSpPr>
            <a:spLocks noGrp="1"/>
          </p:cNvSpPr>
          <p:nvPr>
            <p:ph type="title"/>
          </p:nvPr>
        </p:nvSpPr>
        <p:spPr>
          <a:xfrm>
            <a:off x="1143000" y="2278852"/>
            <a:ext cx="6858000" cy="1272536"/>
          </a:xfrm>
        </p:spPr>
        <p:txBody>
          <a:bodyPr vert="horz" lIns="91440" tIns="45720" rIns="91440" bIns="45720" rtlCol="0" anchor="b">
            <a:normAutofit/>
          </a:bodyPr>
          <a:lstStyle/>
          <a:p>
            <a:pPr algn="ctr">
              <a:lnSpc>
                <a:spcPct val="90000"/>
              </a:lnSpc>
            </a:pPr>
            <a:r>
              <a:rPr lang="en-US" dirty="0">
                <a:solidFill>
                  <a:srgbClr val="FFFFFF"/>
                </a:solidFill>
                <a:latin typeface="Calibri" panose="020F0502020204030204" pitchFamily="34" charset="0"/>
                <a:ea typeface="+mj-ea"/>
                <a:cs typeface="Calibri" panose="020F0502020204030204" pitchFamily="34" charset="0"/>
              </a:rPr>
              <a:t>Harm</a:t>
            </a:r>
          </a:p>
        </p:txBody>
      </p:sp>
      <p:sp>
        <p:nvSpPr>
          <p:cNvPr id="6" name="Content Placeholder 2">
            <a:extLst>
              <a:ext uri="{FF2B5EF4-FFF2-40B4-BE49-F238E27FC236}">
                <a16:creationId xmlns:a16="http://schemas.microsoft.com/office/drawing/2014/main" id="{8E03AD55-5E35-4F86-B668-ABD9BD8CC944}"/>
              </a:ext>
            </a:extLst>
          </p:cNvPr>
          <p:cNvSpPr>
            <a:spLocks noGrp="1"/>
          </p:cNvSpPr>
          <p:nvPr>
            <p:ph idx="1"/>
          </p:nvPr>
        </p:nvSpPr>
        <p:spPr>
          <a:xfrm>
            <a:off x="1143000" y="3623620"/>
            <a:ext cx="6858000" cy="1098395"/>
          </a:xfrm>
        </p:spPr>
        <p:txBody>
          <a:bodyPr vert="horz" lIns="91440" tIns="45720" rIns="91440" bIns="45720" rtlCol="0">
            <a:normAutofit/>
          </a:bodyPr>
          <a:lstStyle/>
          <a:p>
            <a:pPr marL="0" indent="0" algn="ctr">
              <a:lnSpc>
                <a:spcPct val="90000"/>
              </a:lnSpc>
              <a:spcBef>
                <a:spcPts val="1000"/>
              </a:spcBef>
              <a:buNone/>
            </a:pPr>
            <a:r>
              <a:rPr lang="en-US" sz="2800" dirty="0">
                <a:solidFill>
                  <a:srgbClr val="FFFFFF"/>
                </a:solidFill>
                <a:latin typeface="Calibri" panose="020F0502020204030204" pitchFamily="34" charset="0"/>
                <a:ea typeface="+mn-ea"/>
                <a:cs typeface="Calibri" panose="020F0502020204030204" pitchFamily="34" charset="0"/>
              </a:rPr>
              <a:t>Gender-based violence causes harm.</a:t>
            </a:r>
          </a:p>
        </p:txBody>
      </p:sp>
    </p:spTree>
    <p:extLst>
      <p:ext uri="{BB962C8B-B14F-4D97-AF65-F5344CB8AC3E}">
        <p14:creationId xmlns:p14="http://schemas.microsoft.com/office/powerpoint/2010/main" val="2927864811"/>
      </p:ext>
    </p:extLst>
  </p:cSld>
  <p:clrMapOvr>
    <a:masterClrMapping/>
  </p:clrMapOvr>
</p:sld>
</file>

<file path=ppt/theme/theme1.xml><?xml version="1.0" encoding="utf-8"?>
<a:theme xmlns:a="http://schemas.openxmlformats.org/drawingml/2006/main" name="DRR Curriculum_Powerpoint Theme_Day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3762</Words>
  <Application>Microsoft Office PowerPoint</Application>
  <PresentationFormat>On-screen Show (4:3)</PresentationFormat>
  <Paragraphs>264</Paragraphs>
  <Slides>20</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Tahoma</vt:lpstr>
      <vt:lpstr>Wingdings</vt:lpstr>
      <vt:lpstr>DRR Curriculum_Powerpoint Theme_Day2</vt:lpstr>
      <vt:lpstr>PowerPoint Presentation</vt:lpstr>
      <vt:lpstr>Gender-Based Violence</vt:lpstr>
      <vt:lpstr>Gender vs Sex</vt:lpstr>
      <vt:lpstr>Which is it? Gender or Sex*</vt:lpstr>
      <vt:lpstr>Which is it? Gender or Sex*</vt:lpstr>
      <vt:lpstr>Gender</vt:lpstr>
      <vt:lpstr>Power</vt:lpstr>
      <vt:lpstr>Violence</vt:lpstr>
      <vt:lpstr>Harm</vt:lpstr>
      <vt:lpstr>Human rights and GBV</vt:lpstr>
      <vt:lpstr>Forms of GBV</vt:lpstr>
      <vt:lpstr>Note </vt:lpstr>
      <vt:lpstr>PowerPoint Presentation</vt:lpstr>
      <vt:lpstr>PowerPoint Presentation</vt:lpstr>
      <vt:lpstr>Factors contributing to GBV during displacement</vt:lpstr>
      <vt:lpstr>MISP Objective 2: Prevent sexual violence and respond to the needs of survivors</vt:lpstr>
      <vt:lpstr>Priorities to address sexual violence in emergencies</vt:lpstr>
      <vt:lpstr>Priorities to address sexual violence in emergencies</vt:lpstr>
      <vt:lpstr>Special considerations for specific populations</vt:lpstr>
      <vt:lpstr>Relevant Inter-agency RH Kits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Gender-based Violence</dc:title>
  <dc:creator>Tanabe Mihoko</dc:creator>
  <cp:lastModifiedBy>Diana Quick</cp:lastModifiedBy>
  <cp:revision>12</cp:revision>
  <dcterms:created xsi:type="dcterms:W3CDTF">2019-12-08T16:10:52Z</dcterms:created>
  <dcterms:modified xsi:type="dcterms:W3CDTF">2021-03-25T18:14:39Z</dcterms:modified>
</cp:coreProperties>
</file>