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58" r:id="rId4"/>
    <p:sldId id="260" r:id="rId5"/>
    <p:sldId id="263" r:id="rId6"/>
    <p:sldId id="264" r:id="rId7"/>
    <p:sldId id="265" r:id="rId8"/>
  </p:sldIdLst>
  <p:sldSz cx="9144000" cy="6858000" type="screen4x3"/>
  <p:notesSz cx="6858000" cy="14478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40837" autoAdjust="0"/>
  </p:normalViewPr>
  <p:slideViewPr>
    <p:cSldViewPr snapToGrid="0">
      <p:cViewPr varScale="1">
        <p:scale>
          <a:sx n="67" d="100"/>
          <a:sy n="67" d="100"/>
        </p:scale>
        <p:origin x="4500" y="64"/>
      </p:cViewPr>
      <p:guideLst/>
    </p:cSldViewPr>
  </p:slideViewPr>
  <p:notesTextViewPr>
    <p:cViewPr>
      <p:scale>
        <a:sx n="200" d="100"/>
        <a:sy n="2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7F2D05-1051-4C21-9A47-B138B4ABAFC9}" type="datetimeFigureOut">
              <a:rPr lang="en-US" smtClean="0"/>
              <a:t>3/25/2021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12C2D8-3234-4E3D-A176-BE918C5958C8}" type="slidenum">
              <a:rPr lang="en-US" smtClean="0"/>
              <a:t>‹#›</a:t>
            </a:fld>
            <a:endParaRPr lang="en-US"/>
          </a:p>
        </p:txBody>
      </p:sp>
    </p:spTree>
    <p:extLst>
      <p:ext uri="{BB962C8B-B14F-4D97-AF65-F5344CB8AC3E}">
        <p14:creationId xmlns:p14="http://schemas.microsoft.com/office/powerpoint/2010/main" val="3980151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altLang="en-US" dirty="0"/>
              <a:t>Most participants should know that the training is related to emergency preparedness and somehow connected with gender and reproductive health.</a:t>
            </a:r>
          </a:p>
          <a:p>
            <a:pPr>
              <a:spcBef>
                <a:spcPct val="0"/>
              </a:spcBef>
            </a:pPr>
            <a:endParaRPr lang="en-US" altLang="en-US" dirty="0"/>
          </a:p>
          <a:p>
            <a:pPr>
              <a:spcBef>
                <a:spcPct val="0"/>
              </a:spcBef>
            </a:pPr>
            <a:r>
              <a:rPr lang="en-US" altLang="en-US" dirty="0"/>
              <a:t>The facilitator will now spend time explaining this linkage and the purpose of the training.</a:t>
            </a:r>
            <a:endParaRPr lang="en-US" altLang="en-US" dirty="0">
              <a:cs typeface="Calibri"/>
            </a:endParaRPr>
          </a:p>
          <a:p>
            <a:endParaRPr lang="en-US" dirty="0"/>
          </a:p>
        </p:txBody>
      </p:sp>
      <p:sp>
        <p:nvSpPr>
          <p:cNvPr id="4" name="Slide Number Placeholder 3"/>
          <p:cNvSpPr>
            <a:spLocks noGrp="1"/>
          </p:cNvSpPr>
          <p:nvPr>
            <p:ph type="sldNum" sz="quarter" idx="10"/>
          </p:nvPr>
        </p:nvSpPr>
        <p:spPr/>
        <p:txBody>
          <a:bodyPr/>
          <a:lstStyle/>
          <a:p>
            <a:fld id="{D612C2D8-3234-4E3D-A176-BE918C5958C8}" type="slidenum">
              <a:rPr lang="en-US" smtClean="0"/>
              <a:t>1</a:t>
            </a:fld>
            <a:endParaRPr lang="en-US"/>
          </a:p>
        </p:txBody>
      </p:sp>
    </p:spTree>
    <p:extLst>
      <p:ext uri="{BB962C8B-B14F-4D97-AF65-F5344CB8AC3E}">
        <p14:creationId xmlns:p14="http://schemas.microsoft.com/office/powerpoint/2010/main" val="15255802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a:bodyPr>
          <a:lstStyle/>
          <a:p>
            <a:pPr>
              <a:defRPr/>
            </a:pPr>
            <a:r>
              <a:rPr lang="en-US" dirty="0"/>
              <a:t>This training has been designed with the goal of building community capacity to prepare for, and respond to, gender issues and sexual and reproductive health (</a:t>
            </a:r>
            <a:r>
              <a:rPr lang="en-US" dirty="0" err="1"/>
              <a:t>SRH</a:t>
            </a:r>
            <a:r>
              <a:rPr lang="en-US" dirty="0"/>
              <a:t>) during emergencies (both natural and man-made). Participants should: </a:t>
            </a:r>
          </a:p>
          <a:p>
            <a:pPr>
              <a:buFont typeface="Arial" pitchFamily="34" charset="0"/>
              <a:buChar char="•"/>
              <a:defRPr/>
            </a:pPr>
            <a:r>
              <a:rPr lang="en-US" dirty="0"/>
              <a:t> Increase knowledge and awareness of gender issues and sexual and reproductive health (SRH).</a:t>
            </a:r>
          </a:p>
          <a:p>
            <a:pPr>
              <a:buFont typeface="Arial" pitchFamily="34" charset="0"/>
              <a:buChar char="•"/>
              <a:defRPr/>
            </a:pPr>
            <a:r>
              <a:rPr lang="en-US" dirty="0"/>
              <a:t> Review existing capacities and gaps at the community level for disaster risk reduction (DRR) related to gender and SRH.</a:t>
            </a:r>
          </a:p>
          <a:p>
            <a:pPr>
              <a:buFont typeface="Arial" pitchFamily="34" charset="0"/>
              <a:buChar char="•"/>
              <a:defRPr/>
            </a:pPr>
            <a:r>
              <a:rPr lang="en-US" dirty="0"/>
              <a:t> Develop action plans and accountability mechanisms.</a:t>
            </a:r>
          </a:p>
          <a:p>
            <a:pPr>
              <a:buFont typeface="Arial" pitchFamily="34" charset="0"/>
              <a:buChar char="•"/>
              <a:defRPr/>
            </a:pPr>
            <a:endParaRPr lang="en-US" dirty="0"/>
          </a:p>
          <a:p>
            <a:pPr>
              <a:defRPr/>
            </a:pPr>
            <a:r>
              <a:rPr lang="en-US" dirty="0"/>
              <a:t>Although trainings at the community level can be implemented on many different topics as they relate to risk reduction and emergency preparedness (livelihoods, coordination, water and sanitation, etc.), this training is focused on SRH and gender. </a:t>
            </a:r>
          </a:p>
          <a:p>
            <a:pPr>
              <a:defRPr/>
            </a:pPr>
            <a:endParaRPr lang="en-US" dirty="0"/>
          </a:p>
          <a:p>
            <a:pPr>
              <a:defRPr/>
            </a:pPr>
            <a:r>
              <a:rPr lang="en-US" dirty="0"/>
              <a:t>That does not mean that SRH and gender issues are more important than other preparedness activities; however, the training emphasizes that these topics are important for inclusion within broader preparedness activities. Many times, without a specific focus on these topics and issues, they are forgotten or overlooked. </a:t>
            </a:r>
            <a:endParaRPr lang="en-US" dirty="0">
              <a:cs typeface="Calibri"/>
            </a:endParaRPr>
          </a:p>
        </p:txBody>
      </p:sp>
      <p:sp>
        <p:nvSpPr>
          <p:cNvPr id="122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792A3255-41CA-4BF9-8D93-672DC0A7BCC7}" type="slidenum">
              <a:rPr lang="en-US" altLang="en-US"/>
              <a:pPr eaLnBrk="1" hangingPunct="1"/>
              <a:t>2</a:t>
            </a:fld>
            <a:endParaRPr lang="en-US" altLang="en-US"/>
          </a:p>
        </p:txBody>
      </p:sp>
    </p:spTree>
    <p:extLst>
      <p:ext uri="{BB962C8B-B14F-4D97-AF65-F5344CB8AC3E}">
        <p14:creationId xmlns:p14="http://schemas.microsoft.com/office/powerpoint/2010/main" val="18840797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p:txBody>
          <a:bodyPr wrap="square" numCol="1" anchor="t" anchorCtr="0" compatLnSpc="1">
            <a:prstTxWarp prst="textNoShape">
              <a:avLst/>
            </a:prstTxWarp>
            <a:normAutofit/>
          </a:bodyPr>
          <a:lstStyle/>
          <a:p>
            <a:pPr eaLnBrk="1" hangingPunct="1">
              <a:spcBef>
                <a:spcPct val="0"/>
              </a:spcBef>
              <a:defRPr/>
            </a:pPr>
            <a:r>
              <a:rPr lang="en-US" sz="1200" b="0" i="0" u="none" strike="noStrike" kern="1200" dirty="0">
                <a:solidFill>
                  <a:schemeClr val="tx1"/>
                </a:solidFill>
                <a:effectLst/>
                <a:latin typeface="+mn-lt"/>
                <a:ea typeface="+mn-ea"/>
                <a:cs typeface="+mn-cs"/>
              </a:rPr>
              <a:t>The original </a:t>
            </a:r>
            <a:r>
              <a:rPr lang="en-US" sz="1200" b="0" i="1" u="none" strike="noStrike" kern="1200" dirty="0">
                <a:solidFill>
                  <a:schemeClr val="tx1"/>
                </a:solidFill>
                <a:effectLst/>
                <a:latin typeface="+mn-lt"/>
                <a:ea typeface="+mn-ea"/>
                <a:cs typeface="+mn-cs"/>
              </a:rPr>
              <a:t>Facilitator’s Kit:</a:t>
            </a:r>
            <a:r>
              <a:rPr lang="en-US" sz="1200" b="0" i="0" u="none" strike="noStrike" kern="1200" dirty="0">
                <a:solidFill>
                  <a:schemeClr val="tx1"/>
                </a:solidFill>
                <a:effectLst/>
                <a:latin typeface="+mn-lt"/>
                <a:ea typeface="+mn-ea"/>
                <a:cs typeface="+mn-cs"/>
              </a:rPr>
              <a:t> </a:t>
            </a:r>
            <a:r>
              <a:rPr lang="en-US" sz="1200" b="0" i="1" u="none" strike="noStrike" kern="1200" dirty="0">
                <a:solidFill>
                  <a:schemeClr val="tx1"/>
                </a:solidFill>
                <a:effectLst/>
                <a:latin typeface="+mn-lt"/>
                <a:ea typeface="+mn-ea"/>
                <a:cs typeface="+mn-cs"/>
              </a:rPr>
              <a:t>Community-based Preparedness for Reproductive Health and Gender</a:t>
            </a:r>
            <a:r>
              <a:rPr lang="en-US" sz="1200" b="0" i="0" u="none" strike="noStrike" kern="1200" dirty="0">
                <a:solidFill>
                  <a:schemeClr val="tx1"/>
                </a:solidFill>
                <a:effectLst/>
                <a:latin typeface="+mn-lt"/>
                <a:ea typeface="+mn-ea"/>
                <a:cs typeface="+mn-cs"/>
              </a:rPr>
              <a:t> was developed, adapted, and refined by the Women's Refugee Commission (WRC) in collaboration with the United Nations Population Fund (UNFPA) and local partners in the Philippines through eight trainings across five diverse settings. Since then, the WRC has piloted the tool in Northern Iraq, Pakistan, and three additional sites in the Philippines. </a:t>
            </a:r>
          </a:p>
          <a:p>
            <a:pPr eaLnBrk="1" hangingPunct="1">
              <a:spcBef>
                <a:spcPct val="0"/>
              </a:spcBef>
              <a:defRPr/>
            </a:pPr>
            <a:endParaRPr lang="en-US" sz="1200" b="0" i="0" u="none" strike="noStrike" kern="1200" dirty="0">
              <a:solidFill>
                <a:schemeClr val="tx1"/>
              </a:solidFill>
              <a:effectLst/>
              <a:latin typeface="+mn-lt"/>
              <a:ea typeface="+mn-ea"/>
              <a:cs typeface="+mn-cs"/>
            </a:endParaRPr>
          </a:p>
          <a:p>
            <a:pPr eaLnBrk="1" hangingPunct="1">
              <a:spcBef>
                <a:spcPct val="0"/>
              </a:spcBef>
              <a:defRPr/>
            </a:pPr>
            <a:r>
              <a:rPr lang="en-US" sz="1200" b="0" i="0" u="none" strike="noStrike" kern="1200" dirty="0">
                <a:solidFill>
                  <a:schemeClr val="tx1"/>
                </a:solidFill>
                <a:effectLst/>
                <a:latin typeface="+mn-lt"/>
                <a:ea typeface="+mn-ea"/>
                <a:cs typeface="+mn-cs"/>
              </a:rPr>
              <a:t>The 2020 update includes learning from these endeavors, as well as feedback from ACCESS Consortium members and other Inter-Agency Working Group (IAWG) on RH in Crises partner staff. </a:t>
            </a:r>
            <a:endParaRPr lang="en-US" dirty="0">
              <a:latin typeface="Arial" charset="0"/>
            </a:endParaRP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03558D68-A02D-44B1-9260-7FE4442D06DC}" type="slidenum">
              <a:rPr lang="en-US" altLang="en-US"/>
              <a:pPr eaLnBrk="1" hangingPunct="1"/>
              <a:t>3</a:t>
            </a:fld>
            <a:endParaRPr lang="en-US" altLang="en-US"/>
          </a:p>
        </p:txBody>
      </p:sp>
    </p:spTree>
    <p:extLst>
      <p:ext uri="{BB962C8B-B14F-4D97-AF65-F5344CB8AC3E}">
        <p14:creationId xmlns:p14="http://schemas.microsoft.com/office/powerpoint/2010/main" val="16128309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Rectangle 3"/>
          <p:cNvSpPr>
            <a:spLocks noGrp="1" noChangeArrowheads="1"/>
          </p:cNvSpPr>
          <p:nvPr>
            <p:ph type="body" idx="1"/>
          </p:nvPr>
        </p:nvSpPr>
        <p:spPr bwMode="auto"/>
        <p:txBody>
          <a:bodyPr wrap="square" numCol="1" anchor="t" anchorCtr="0" compatLnSpc="1">
            <a:prstTxWarp prst="textNoShape">
              <a:avLst/>
            </a:prstTxWarp>
            <a:normAutofit/>
          </a:bodyPr>
          <a:lstStyle/>
          <a:p>
            <a:pPr>
              <a:defRPr/>
            </a:pPr>
            <a:r>
              <a:rPr lang="en-GB" dirty="0"/>
              <a:t>The ACCESS Consortium is a partnership between the International Planned Parenthood Federation (IPPF), Women’s Refugee Commission, Frontline AIDS, London School of Hygiene and Tropical Medicine, Open University, and Internews. The Consortium aims to </a:t>
            </a:r>
            <a:r>
              <a:rPr lang="en-GB" b="1" dirty="0"/>
              <a:t>bridge the gap between the humanitarian and development divide to increase access to comprehensive SRH</a:t>
            </a:r>
            <a:r>
              <a:rPr lang="en-GB" dirty="0"/>
              <a:t> for hard-to-reach populations and ensure progress towards universal SRH and reproductive rights. </a:t>
            </a:r>
            <a:endParaRPr lang="ja-JP" altLang="en-US" dirty="0"/>
          </a:p>
          <a:p>
            <a:pPr>
              <a:defRPr/>
            </a:pPr>
            <a:endParaRPr lang="en-GB" dirty="0"/>
          </a:p>
          <a:p>
            <a:pPr>
              <a:defRPr/>
            </a:pPr>
            <a:r>
              <a:rPr lang="en-GB" dirty="0"/>
              <a:t>The Consortium is developing scalable, evidence-based approaches to mobilize marginalized and under-served populations across humanitarian-development contexts in Lebanon, Mozambique, Nepal, and Uganda; all countries with complex histories of conflict, disasters, displacement, and interventions. It is working to achieve four major outcomes around resilience, service quality, equity, and impact. With evidence generated from the project, the Consortium intends to influence policy, practice, information ecosystems, and social norms across the humanitarian-development continuum</a:t>
            </a:r>
            <a:r>
              <a:rPr lang="en-US" dirty="0"/>
              <a:t>.</a:t>
            </a:r>
            <a:endParaRPr lang="en-US" dirty="0">
              <a:cs typeface="Calibri"/>
            </a:endParaRPr>
          </a:p>
        </p:txBody>
      </p:sp>
    </p:spTree>
    <p:extLst>
      <p:ext uri="{BB962C8B-B14F-4D97-AF65-F5344CB8AC3E}">
        <p14:creationId xmlns:p14="http://schemas.microsoft.com/office/powerpoint/2010/main" val="20629319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Provide a brief overview of the plan for the training days so that topical expectations are clear as well as time commitments that are sought.</a:t>
            </a:r>
          </a:p>
          <a:p>
            <a:endParaRPr lang="en-US" altLang="en-US" dirty="0"/>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49CD7128-A561-4C32-8556-F194B5C8938A}" type="slidenum">
              <a:rPr lang="en-US" altLang="en-US"/>
              <a:pPr eaLnBrk="1" hangingPunct="1"/>
              <a:t>5</a:t>
            </a:fld>
            <a:endParaRPr lang="en-US" altLang="en-US"/>
          </a:p>
        </p:txBody>
      </p:sp>
    </p:spTree>
    <p:extLst>
      <p:ext uri="{BB962C8B-B14F-4D97-AF65-F5344CB8AC3E}">
        <p14:creationId xmlns:p14="http://schemas.microsoft.com/office/powerpoint/2010/main" val="33500631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Rectangle 3"/>
          <p:cNvSpPr>
            <a:spLocks noGrp="1" noChangeArrowheads="1"/>
          </p:cNvSpPr>
          <p:nvPr>
            <p:ph type="body" idx="1"/>
          </p:nvPr>
        </p:nvSpPr>
        <p:spPr bwMode="auto"/>
        <p:txBody>
          <a:bodyPr wrap="square" numCol="1" anchor="t" anchorCtr="0" compatLnSpc="1">
            <a:prstTxWarp prst="textNoShape">
              <a:avLst/>
            </a:prstTxWarp>
            <a:normAutofit/>
          </a:bodyPr>
          <a:lstStyle/>
          <a:p>
            <a:pPr>
              <a:defRPr/>
            </a:pPr>
            <a:r>
              <a:rPr lang="en-GB" dirty="0"/>
              <a:t>At the end of the training, each participant will be able to:</a:t>
            </a:r>
            <a:endParaRPr lang="ja-JP" altLang="en-US" dirty="0"/>
          </a:p>
          <a:p>
            <a:pPr marL="171450" indent="-171450">
              <a:buFont typeface="Arial"/>
              <a:buChar char="•"/>
              <a:defRPr/>
            </a:pPr>
            <a:r>
              <a:rPr lang="en-GB" dirty="0"/>
              <a:t>Identify risks faced by women, girls, and other at-risk groups during an emergency (with a specific focus on SRH and gender), as well as their coping capacities.</a:t>
            </a:r>
          </a:p>
          <a:p>
            <a:pPr marL="171450" indent="-171450">
              <a:buFont typeface="Arial"/>
              <a:buChar char="•"/>
              <a:defRPr/>
            </a:pPr>
            <a:r>
              <a:rPr lang="en-GB" dirty="0"/>
              <a:t>Provide a description of the </a:t>
            </a:r>
            <a:r>
              <a:rPr lang="en-GB" dirty="0" err="1"/>
              <a:t>MISP</a:t>
            </a:r>
            <a:r>
              <a:rPr lang="en-GB" dirty="0"/>
              <a:t> for SRH, inclusive of:</a:t>
            </a:r>
          </a:p>
          <a:p>
            <a:pPr marL="628650" lvl="1" indent="-171450">
              <a:buFont typeface="Arial"/>
              <a:buChar char="•"/>
              <a:defRPr/>
            </a:pPr>
            <a:r>
              <a:rPr lang="en-GB" dirty="0"/>
              <a:t>Its importance</a:t>
            </a:r>
          </a:p>
          <a:p>
            <a:pPr marL="628650" lvl="1" indent="-171450">
              <a:buFont typeface="Arial"/>
              <a:buChar char="•"/>
              <a:defRPr/>
            </a:pPr>
            <a:r>
              <a:rPr lang="en-GB" dirty="0"/>
              <a:t>The priority actions included within the </a:t>
            </a:r>
            <a:r>
              <a:rPr lang="en-GB" dirty="0" err="1"/>
              <a:t>MISP</a:t>
            </a:r>
            <a:r>
              <a:rPr lang="en-GB" dirty="0"/>
              <a:t>, and</a:t>
            </a:r>
          </a:p>
          <a:p>
            <a:pPr marL="628650" lvl="1" indent="-171450">
              <a:buFont typeface="Arial"/>
              <a:buChar char="•"/>
              <a:defRPr/>
            </a:pPr>
            <a:r>
              <a:rPr lang="en-GB" dirty="0"/>
              <a:t>The key actions that could be taken to improve </a:t>
            </a:r>
            <a:r>
              <a:rPr lang="en-GB" dirty="0" err="1"/>
              <a:t>MISP</a:t>
            </a:r>
            <a:r>
              <a:rPr lang="en-GB" dirty="0"/>
              <a:t> preparedness.</a:t>
            </a:r>
          </a:p>
          <a:p>
            <a:pPr marL="171450" indent="-171450">
              <a:buFont typeface="Arial"/>
              <a:buChar char="•"/>
              <a:defRPr/>
            </a:pPr>
            <a:r>
              <a:rPr lang="en-GB" dirty="0"/>
              <a:t>Apply knowledge of SRH and gender risks to existing hazard and risk maps.</a:t>
            </a:r>
          </a:p>
          <a:p>
            <a:pPr marL="171450" indent="-171450">
              <a:buFont typeface="Arial"/>
              <a:buChar char="•"/>
              <a:defRPr/>
            </a:pPr>
            <a:endParaRPr lang="en-GB" dirty="0"/>
          </a:p>
        </p:txBody>
      </p:sp>
    </p:spTree>
    <p:extLst>
      <p:ext uri="{BB962C8B-B14F-4D97-AF65-F5344CB8AC3E}">
        <p14:creationId xmlns:p14="http://schemas.microsoft.com/office/powerpoint/2010/main" val="11721723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Rectangle 3"/>
          <p:cNvSpPr>
            <a:spLocks noGrp="1" noChangeArrowheads="1"/>
          </p:cNvSpPr>
          <p:nvPr>
            <p:ph type="body" idx="1"/>
          </p:nvPr>
        </p:nvSpPr>
        <p:spPr bwMode="auto"/>
        <p:txBody>
          <a:bodyPr wrap="square" numCol="1" anchor="t" anchorCtr="0" compatLnSpc="1">
            <a:prstTxWarp prst="textNoShape">
              <a:avLst/>
            </a:prstTxWarp>
            <a:normAutofit/>
          </a:bodyPr>
          <a:lstStyle/>
          <a:p>
            <a:pPr marL="171450" indent="-171450">
              <a:buFont typeface="Arial"/>
              <a:buChar char="•"/>
              <a:defRPr/>
            </a:pPr>
            <a:r>
              <a:rPr lang="en-GB" dirty="0"/>
              <a:t>Identify community-level capacities and gaps for gender and SRH preparedness and response.</a:t>
            </a:r>
          </a:p>
          <a:p>
            <a:pPr marL="171450" indent="-171450">
              <a:buFont typeface="Arial"/>
              <a:buChar char="•"/>
              <a:defRPr/>
            </a:pPr>
            <a:r>
              <a:rPr lang="en-GB" dirty="0"/>
              <a:t>Discuss community-level actions that could be taken to improve preparedness and enhance participation of at-risk and vulnerable groups (adolescents, persons with disabilities, LBGTQIA individuals, ethnic and religious minorities, and other sub-populations).</a:t>
            </a:r>
          </a:p>
          <a:p>
            <a:pPr marL="171450" indent="-171450">
              <a:buFont typeface="Arial"/>
              <a:buChar char="•"/>
              <a:defRPr/>
            </a:pPr>
            <a:r>
              <a:rPr lang="en-GB" dirty="0"/>
              <a:t>Develop community-level action plans that respond to identified gaps and needs related to SRH and gender, and that leverage existing resources and capacities, with accountability mechanisms that ensure a more robust gender and SRH response.</a:t>
            </a:r>
          </a:p>
          <a:p>
            <a:pPr>
              <a:defRPr/>
            </a:pPr>
            <a:endParaRPr lang="en-GB" dirty="0">
              <a:cs typeface="Calibri"/>
            </a:endParaRPr>
          </a:p>
        </p:txBody>
      </p:sp>
    </p:spTree>
    <p:extLst>
      <p:ext uri="{BB962C8B-B14F-4D97-AF65-F5344CB8AC3E}">
        <p14:creationId xmlns:p14="http://schemas.microsoft.com/office/powerpoint/2010/main" val="312354343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66800"/>
            <a:ext cx="6400800" cy="3581399"/>
          </a:xfrm>
        </p:spPr>
        <p:txBody>
          <a:bodyPr/>
          <a:lstStyle>
            <a:lvl1pPr algn="l">
              <a:defRPr b="0">
                <a:solidFill>
                  <a:schemeClr val="bg1"/>
                </a:solidFill>
              </a:defRPr>
            </a:lvl1pPr>
          </a:lstStyle>
          <a:p>
            <a:r>
              <a:rPr lang="en-US"/>
              <a:t>Click to edit Master title style</a:t>
            </a:r>
          </a:p>
        </p:txBody>
      </p:sp>
      <p:sp>
        <p:nvSpPr>
          <p:cNvPr id="3" name="Subtitle 2"/>
          <p:cNvSpPr>
            <a:spLocks noGrp="1"/>
          </p:cNvSpPr>
          <p:nvPr>
            <p:ph type="subTitle" idx="1"/>
          </p:nvPr>
        </p:nvSpPr>
        <p:spPr>
          <a:xfrm>
            <a:off x="685800" y="4267200"/>
            <a:ext cx="6400800" cy="1371600"/>
          </a:xfrm>
        </p:spPr>
        <p:txBody>
          <a:bodyPr/>
          <a:lstStyle>
            <a:lvl1pPr marL="0" indent="0" algn="l">
              <a:buNone/>
              <a:defRPr>
                <a:solidFill>
                  <a:srgbClr val="FFFFCC"/>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Footer Placeholder 5"/>
          <p:cNvSpPr>
            <a:spLocks noGrp="1"/>
          </p:cNvSpPr>
          <p:nvPr>
            <p:ph type="ftr" sz="quarter" idx="11"/>
          </p:nvPr>
        </p:nvSpPr>
        <p:spPr>
          <a:xfrm>
            <a:off x="457200" y="6492875"/>
            <a:ext cx="6934200" cy="365125"/>
          </a:xfrm>
          <a:prstGeom prst="rect">
            <a:avLst/>
          </a:prstGeom>
        </p:spPr>
        <p:txBody>
          <a:body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Footer Placeholder 5"/>
          <p:cNvSpPr>
            <a:spLocks noGrp="1"/>
          </p:cNvSpPr>
          <p:nvPr>
            <p:ph type="ftr" sz="quarter" idx="11"/>
          </p:nvPr>
        </p:nvSpPr>
        <p:spPr>
          <a:xfrm>
            <a:off x="457200" y="6492875"/>
            <a:ext cx="6934200" cy="365125"/>
          </a:xfrm>
          <a:prstGeom prst="rect">
            <a:avLst/>
          </a:prstGeom>
        </p:spPr>
        <p:txBody>
          <a:body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ooter Placeholder 4"/>
          <p:cNvSpPr>
            <a:spLocks noGrp="1"/>
          </p:cNvSpPr>
          <p:nvPr>
            <p:ph type="ftr" sz="quarter" idx="3"/>
          </p:nvPr>
        </p:nvSpPr>
        <p:spPr>
          <a:xfrm>
            <a:off x="533400" y="6416675"/>
            <a:ext cx="6781800" cy="365125"/>
          </a:xfrm>
          <a:prstGeom prst="rect">
            <a:avLst/>
          </a:prstGeom>
        </p:spPr>
        <p:txBody>
          <a:bodyPr/>
          <a:lstStyle>
            <a:lvl1pPr algn="r">
              <a:defRPr sz="1600" b="1">
                <a:solidFill>
                  <a:schemeClr val="bg1"/>
                </a:solidFill>
                <a:latin typeface="Tahoma" pitchFamily="34" charset="0"/>
                <a:ea typeface="Tahoma" pitchFamily="34" charset="0"/>
                <a:cs typeface="Tahoma" pitchFamily="34" charset="0"/>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p:cNvSpPr>
            <a:spLocks noGrp="1"/>
          </p:cNvSpPr>
          <p:nvPr>
            <p:ph type="ftr" sz="quarter" idx="3"/>
          </p:nvPr>
        </p:nvSpPr>
        <p:spPr>
          <a:xfrm>
            <a:off x="1066800" y="6416675"/>
            <a:ext cx="6781800" cy="365125"/>
          </a:xfrm>
          <a:prstGeom prst="rect">
            <a:avLst/>
          </a:prstGeom>
        </p:spPr>
        <p:txBody>
          <a:bodyPr/>
          <a:lstStyle>
            <a:lvl1pPr algn="l">
              <a:defRPr sz="1600" b="1">
                <a:solidFill>
                  <a:schemeClr val="bg1"/>
                </a:solidFill>
                <a:latin typeface="Tahoma" pitchFamily="34" charset="0"/>
                <a:ea typeface="Tahoma" pitchFamily="34" charset="0"/>
                <a:cs typeface="Tahoma" pitchFamily="34" charset="0"/>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p:cNvSpPr>
            <a:spLocks noGrp="1"/>
          </p:cNvSpPr>
          <p:nvPr>
            <p:ph type="ftr" sz="quarter" idx="3"/>
          </p:nvPr>
        </p:nvSpPr>
        <p:spPr>
          <a:xfrm>
            <a:off x="533400" y="6416675"/>
            <a:ext cx="6781800" cy="365125"/>
          </a:xfrm>
          <a:prstGeom prst="rect">
            <a:avLst/>
          </a:prstGeom>
        </p:spPr>
        <p:txBody>
          <a:bodyPr/>
          <a:lstStyle>
            <a:lvl1pPr algn="l">
              <a:defRPr sz="1600" b="1">
                <a:solidFill>
                  <a:schemeClr val="bg1"/>
                </a:solidFill>
                <a:latin typeface="Tahoma" pitchFamily="34" charset="0"/>
                <a:ea typeface="Tahoma" pitchFamily="34" charset="0"/>
                <a:cs typeface="Tahoma" pitchFamily="34" charset="0"/>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a:xfrm>
            <a:off x="685800" y="6492875"/>
            <a:ext cx="6705600" cy="365125"/>
          </a:xfrm>
          <a:prstGeom prst="rect">
            <a:avLst/>
          </a:prstGeom>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a:xfrm>
            <a:off x="457200" y="6492875"/>
            <a:ext cx="6934200" cy="365125"/>
          </a:xfrm>
          <a:prstGeom prst="rect">
            <a:avLst/>
          </a:prstGeom>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5"/>
          <p:cNvSpPr>
            <a:spLocks noGrp="1"/>
          </p:cNvSpPr>
          <p:nvPr>
            <p:ph type="ftr" sz="quarter" idx="11"/>
          </p:nvPr>
        </p:nvSpPr>
        <p:spPr>
          <a:xfrm>
            <a:off x="457200" y="6492875"/>
            <a:ext cx="6934200" cy="365125"/>
          </a:xfrm>
          <a:prstGeom prst="rect">
            <a:avLst/>
          </a:prstGeom>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Footer Placeholder 5"/>
          <p:cNvSpPr>
            <a:spLocks noGrp="1"/>
          </p:cNvSpPr>
          <p:nvPr>
            <p:ph type="ftr" sz="quarter" idx="11"/>
          </p:nvPr>
        </p:nvSpPr>
        <p:spPr>
          <a:xfrm>
            <a:off x="457200" y="6492875"/>
            <a:ext cx="6934200" cy="365125"/>
          </a:xfrm>
          <a:prstGeom prst="rect">
            <a:avLst/>
          </a:prstGeom>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5"/>
          <p:cNvSpPr>
            <a:spLocks noGrp="1"/>
          </p:cNvSpPr>
          <p:nvPr>
            <p:ph type="ftr" sz="quarter" idx="11"/>
          </p:nvPr>
        </p:nvSpPr>
        <p:spPr>
          <a:xfrm>
            <a:off x="457200" y="6492875"/>
            <a:ext cx="6934200" cy="365125"/>
          </a:xfrm>
          <a:prstGeom prst="rect">
            <a:avLst/>
          </a:prstGeo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p:cNvSpPr>
            <a:spLocks noGrp="1"/>
          </p:cNvSpPr>
          <p:nvPr>
            <p:ph type="ftr" sz="quarter" idx="3"/>
          </p:nvPr>
        </p:nvSpPr>
        <p:spPr>
          <a:xfrm>
            <a:off x="533400" y="6416675"/>
            <a:ext cx="6781800" cy="365125"/>
          </a:xfrm>
          <a:prstGeom prst="rect">
            <a:avLst/>
          </a:prstGeom>
        </p:spPr>
        <p:txBody>
          <a:bodyPr/>
          <a:lstStyle>
            <a:lvl1pPr algn="r">
              <a:defRPr sz="1600" b="1">
                <a:solidFill>
                  <a:schemeClr val="bg1"/>
                </a:solidFill>
                <a:latin typeface="Tahoma" pitchFamily="34" charset="0"/>
                <a:ea typeface="Tahoma" pitchFamily="34" charset="0"/>
                <a:cs typeface="Tahoma" pitchFamily="34" charset="0"/>
              </a:defRPr>
            </a:lvl1pP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1" r:id="rId5"/>
    <p:sldLayoutId id="2147483652" r:id="rId6"/>
    <p:sldLayoutId id="2147483653" r:id="rId7"/>
    <p:sldLayoutId id="2147483654" r:id="rId8"/>
    <p:sldLayoutId id="2147483655" r:id="rId9"/>
    <p:sldLayoutId id="2147483656" r:id="rId10"/>
    <p:sldLayoutId id="2147483657" r:id="rId11"/>
  </p:sldLayoutIdLst>
  <p:txStyles>
    <p:titleStyle>
      <a:lvl1pPr algn="l" defTabSz="914400" rtl="0" eaLnBrk="1" latinLnBrk="0" hangingPunct="1">
        <a:spcBef>
          <a:spcPct val="0"/>
        </a:spcBef>
        <a:buNone/>
        <a:defRPr sz="4400" b="0" kern="1200">
          <a:solidFill>
            <a:schemeClr val="bg1"/>
          </a:solidFill>
          <a:latin typeface="Tahoma" pitchFamily="34" charset="0"/>
          <a:ea typeface="Tahoma" pitchFamily="34" charset="0"/>
          <a:cs typeface="Tahoma"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bg1"/>
          </a:solidFill>
          <a:latin typeface="Tahoma" pitchFamily="34" charset="0"/>
          <a:ea typeface="Tahoma" pitchFamily="34" charset="0"/>
          <a:cs typeface="Tahoma" pitchFamily="34" charset="0"/>
        </a:defRPr>
      </a:lvl1pPr>
      <a:lvl2pPr marL="742950" indent="-285750" algn="l" defTabSz="914400" rtl="0" eaLnBrk="1" latinLnBrk="0" hangingPunct="1">
        <a:spcBef>
          <a:spcPct val="20000"/>
        </a:spcBef>
        <a:buFont typeface="Arial" pitchFamily="34" charset="0"/>
        <a:buChar char="–"/>
        <a:defRPr sz="2800" kern="1200">
          <a:solidFill>
            <a:schemeClr val="bg1"/>
          </a:solidFill>
          <a:latin typeface="Tahoma" pitchFamily="34" charset="0"/>
          <a:ea typeface="Tahoma" pitchFamily="34" charset="0"/>
          <a:cs typeface="Tahoma" pitchFamily="34" charset="0"/>
        </a:defRPr>
      </a:lvl2pPr>
      <a:lvl3pPr marL="1143000" indent="-228600" algn="l" defTabSz="914400" rtl="0" eaLnBrk="1" latinLnBrk="0" hangingPunct="1">
        <a:spcBef>
          <a:spcPct val="20000"/>
        </a:spcBef>
        <a:buFont typeface="Arial" pitchFamily="34" charset="0"/>
        <a:buChar char="•"/>
        <a:defRPr sz="2400" kern="1200">
          <a:solidFill>
            <a:schemeClr val="bg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bg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10.JPG"/><Relationship Id="rId5" Type="http://schemas.openxmlformats.org/officeDocument/2006/relationships/image" Target="../media/image9.JP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picture containing text, outdoor, orange, painted&#10;&#10;Description automatically generated">
            <a:extLst>
              <a:ext uri="{FF2B5EF4-FFF2-40B4-BE49-F238E27FC236}">
                <a16:creationId xmlns:a16="http://schemas.microsoft.com/office/drawing/2014/main" id="{D1BBFF6D-3691-45CF-83AB-C64AF155D1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450" y="-95250"/>
            <a:ext cx="9259450" cy="6961698"/>
          </a:xfrm>
          <a:prstGeom prst="rect">
            <a:avLst/>
          </a:prstGeom>
        </p:spPr>
      </p:pic>
      <p:sp>
        <p:nvSpPr>
          <p:cNvPr id="2" name="Title 1"/>
          <p:cNvSpPr>
            <a:spLocks noGrp="1"/>
          </p:cNvSpPr>
          <p:nvPr>
            <p:ph type="ctrTitle"/>
          </p:nvPr>
        </p:nvSpPr>
        <p:spPr/>
        <p:txBody>
          <a:bodyPr>
            <a:normAutofit/>
          </a:bodyPr>
          <a:lstStyle/>
          <a:p>
            <a:r>
              <a:rPr lang="en-US" sz="4800" dirty="0">
                <a:latin typeface="Calibri" panose="020F0502020204030204" pitchFamily="34" charset="0"/>
                <a:cs typeface="Calibri" panose="020F0502020204030204" pitchFamily="34" charset="0"/>
              </a:rPr>
              <a:t>Training Overview</a:t>
            </a:r>
          </a:p>
        </p:txBody>
      </p:sp>
      <p:sp>
        <p:nvSpPr>
          <p:cNvPr id="3" name="Subtitle 2"/>
          <p:cNvSpPr>
            <a:spLocks noGrp="1"/>
          </p:cNvSpPr>
          <p:nvPr>
            <p:ph type="subTitle" idx="1"/>
          </p:nvPr>
        </p:nvSpPr>
        <p:spPr>
          <a:xfrm>
            <a:off x="654626" y="3550224"/>
            <a:ext cx="7524639" cy="1993326"/>
          </a:xfrm>
        </p:spPr>
        <p:txBody>
          <a:bodyPr>
            <a:normAutofit/>
          </a:bodyPr>
          <a:lstStyle/>
          <a:p>
            <a:r>
              <a:rPr lang="en-US" sz="3600" dirty="0">
                <a:solidFill>
                  <a:schemeClr val="bg1"/>
                </a:solidFill>
                <a:latin typeface="Calibri" panose="020F0502020204030204" pitchFamily="34" charset="0"/>
                <a:cs typeface="Calibri" panose="020F0502020204030204" pitchFamily="34" charset="0"/>
              </a:rPr>
              <a:t>Community Preparedness: </a:t>
            </a:r>
          </a:p>
          <a:p>
            <a:r>
              <a:rPr lang="en-US" sz="3600" dirty="0">
                <a:solidFill>
                  <a:schemeClr val="bg1"/>
                </a:solidFill>
                <a:latin typeface="Calibri" panose="020F0502020204030204" pitchFamily="34" charset="0"/>
                <a:cs typeface="Calibri" panose="020F0502020204030204" pitchFamily="34" charset="0"/>
              </a:rPr>
              <a:t>Sexual and Reproductive </a:t>
            </a:r>
            <a:br>
              <a:rPr lang="en-US" sz="3600" dirty="0">
                <a:solidFill>
                  <a:schemeClr val="bg1"/>
                </a:solidFill>
                <a:latin typeface="Calibri" panose="020F0502020204030204" pitchFamily="34" charset="0"/>
                <a:cs typeface="Calibri" panose="020F0502020204030204" pitchFamily="34" charset="0"/>
              </a:rPr>
            </a:br>
            <a:r>
              <a:rPr lang="en-US" sz="3600" dirty="0">
                <a:solidFill>
                  <a:schemeClr val="bg1"/>
                </a:solidFill>
                <a:latin typeface="Calibri" panose="020F0502020204030204" pitchFamily="34" charset="0"/>
                <a:cs typeface="Calibri" panose="020F0502020204030204" pitchFamily="34" charset="0"/>
              </a:rPr>
              <a:t>Health and Gender</a:t>
            </a:r>
          </a:p>
        </p:txBody>
      </p:sp>
      <p:pic>
        <p:nvPicPr>
          <p:cNvPr id="7" name="Picture 6" descr="Text&#10;&#10;Description automatically generated with low confidence">
            <a:extLst>
              <a:ext uri="{FF2B5EF4-FFF2-40B4-BE49-F238E27FC236}">
                <a16:creationId xmlns:a16="http://schemas.microsoft.com/office/drawing/2014/main" id="{A9A9E7E1-9A3B-4AB6-8650-C2F27D6EA8A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5800" y="492695"/>
            <a:ext cx="2070312" cy="821755"/>
          </a:xfrm>
          <a:prstGeom prst="rect">
            <a:avLst/>
          </a:prstGeom>
        </p:spPr>
      </p:pic>
    </p:spTree>
    <p:extLst>
      <p:ext uri="{BB962C8B-B14F-4D97-AF65-F5344CB8AC3E}">
        <p14:creationId xmlns:p14="http://schemas.microsoft.com/office/powerpoint/2010/main" val="15971862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A54EB0CA-B446-4FE7-B446-3B56867831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774" y="-79818"/>
            <a:ext cx="9248774" cy="6939028"/>
          </a:xfrm>
          <a:prstGeom prst="rect">
            <a:avLst/>
          </a:prstGeom>
        </p:spPr>
      </p:pic>
      <p:sp>
        <p:nvSpPr>
          <p:cNvPr id="3074" name="Title 1"/>
          <p:cNvSpPr>
            <a:spLocks noGrp="1"/>
          </p:cNvSpPr>
          <p:nvPr>
            <p:ph type="title"/>
          </p:nvPr>
        </p:nvSpPr>
        <p:spPr/>
        <p:txBody>
          <a:bodyPr>
            <a:normAutofit/>
          </a:bodyPr>
          <a:lstStyle/>
          <a:p>
            <a:r>
              <a:rPr lang="en-US" altLang="en-US" sz="4000" dirty="0">
                <a:latin typeface="Calibri"/>
                <a:ea typeface="Tahoma"/>
                <a:cs typeface="Calibri"/>
              </a:rPr>
              <a:t>Training goals and objectives</a:t>
            </a:r>
          </a:p>
        </p:txBody>
      </p:sp>
      <p:sp>
        <p:nvSpPr>
          <p:cNvPr id="3075" name="Content Placeholder 2"/>
          <p:cNvSpPr>
            <a:spLocks noGrp="1"/>
          </p:cNvSpPr>
          <p:nvPr>
            <p:ph idx="1"/>
          </p:nvPr>
        </p:nvSpPr>
        <p:spPr>
          <a:xfrm>
            <a:off x="457200" y="1740566"/>
            <a:ext cx="8229600" cy="4444320"/>
          </a:xfrm>
        </p:spPr>
        <p:txBody>
          <a:bodyPr vert="horz" lIns="91440" tIns="45720" rIns="91440" bIns="45720" rtlCol="0" anchor="t">
            <a:noAutofit/>
          </a:bodyPr>
          <a:lstStyle/>
          <a:p>
            <a:r>
              <a:rPr lang="en-US" altLang="en-US" dirty="0">
                <a:latin typeface="Calibri" panose="020F0502020204030204" pitchFamily="34" charset="0"/>
                <a:cs typeface="Calibri" panose="020F0502020204030204" pitchFamily="34" charset="0"/>
              </a:rPr>
              <a:t>To build community capacity to prepare and respond to gender and SRH in emergencies.</a:t>
            </a:r>
          </a:p>
          <a:p>
            <a:pPr lvl="1"/>
            <a:r>
              <a:rPr lang="en-US" altLang="en-US" dirty="0">
                <a:latin typeface="Calibri" panose="020F0502020204030204" pitchFamily="34" charset="0"/>
                <a:cs typeface="Calibri" panose="020F0502020204030204" pitchFamily="34" charset="0"/>
              </a:rPr>
              <a:t>Increase knowledge and awareness of gender issues and SRH.</a:t>
            </a:r>
          </a:p>
          <a:p>
            <a:pPr lvl="1"/>
            <a:r>
              <a:rPr lang="en-US" altLang="en-US" dirty="0">
                <a:latin typeface="Calibri"/>
                <a:ea typeface="Tahoma"/>
                <a:cs typeface="Calibri"/>
              </a:rPr>
              <a:t>Review existing capacities and gaps at the community level for disaster risk reduction (</a:t>
            </a:r>
            <a:r>
              <a:rPr lang="en-US" altLang="en-US" dirty="0" err="1">
                <a:latin typeface="Calibri"/>
                <a:ea typeface="Tahoma"/>
                <a:cs typeface="Calibri"/>
              </a:rPr>
              <a:t>DRR</a:t>
            </a:r>
            <a:r>
              <a:rPr lang="en-US" altLang="en-US" dirty="0">
                <a:latin typeface="Calibri"/>
                <a:ea typeface="Tahoma"/>
                <a:cs typeface="Calibri"/>
              </a:rPr>
              <a:t>) related to gender and SRH.</a:t>
            </a:r>
          </a:p>
          <a:p>
            <a:pPr lvl="1"/>
            <a:r>
              <a:rPr lang="en-US" altLang="en-US" dirty="0">
                <a:latin typeface="Calibri"/>
                <a:ea typeface="Tahoma"/>
                <a:cs typeface="Calibri"/>
              </a:rPr>
              <a:t>Develop action plans and accountability mechanisms.</a:t>
            </a:r>
          </a:p>
        </p:txBody>
      </p:sp>
    </p:spTree>
    <p:extLst>
      <p:ext uri="{BB962C8B-B14F-4D97-AF65-F5344CB8AC3E}">
        <p14:creationId xmlns:p14="http://schemas.microsoft.com/office/powerpoint/2010/main" val="41170288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descr="A picture containing text&#10;&#10;Description automatically generated">
            <a:extLst>
              <a:ext uri="{FF2B5EF4-FFF2-40B4-BE49-F238E27FC236}">
                <a16:creationId xmlns:a16="http://schemas.microsoft.com/office/drawing/2014/main" id="{0C1BA959-3E9D-4277-B505-60B8CD1426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724" y="-65526"/>
            <a:ext cx="9229724" cy="6924735"/>
          </a:xfrm>
          <a:prstGeom prst="rect">
            <a:avLst/>
          </a:prstGeom>
        </p:spPr>
      </p:pic>
      <p:sp>
        <p:nvSpPr>
          <p:cNvPr id="4098" name="Title 1"/>
          <p:cNvSpPr>
            <a:spLocks noGrp="1"/>
          </p:cNvSpPr>
          <p:nvPr>
            <p:ph type="title"/>
          </p:nvPr>
        </p:nvSpPr>
        <p:spPr/>
        <p:txBody>
          <a:bodyPr>
            <a:noAutofit/>
          </a:bodyPr>
          <a:lstStyle/>
          <a:p>
            <a:pPr algn="l"/>
            <a:r>
              <a:rPr lang="en-US" altLang="en-US" sz="4000" dirty="0">
                <a:latin typeface="Calibri"/>
                <a:ea typeface="Tahoma"/>
                <a:cs typeface="Calibri"/>
              </a:rPr>
              <a:t>Building resilience for SRH</a:t>
            </a:r>
            <a:endParaRPr lang="en-US" altLang="en-US" sz="2800" dirty="0">
              <a:latin typeface="Calibri" panose="020F0502020204030204" pitchFamily="34" charset="0"/>
              <a:cs typeface="Calibri" panose="020F0502020204030204" pitchFamily="34" charset="0"/>
            </a:endParaRPr>
          </a:p>
        </p:txBody>
      </p:sp>
      <p:pic>
        <p:nvPicPr>
          <p:cNvPr id="1026" name="Picture 2" descr="Facilitator's Kit: Community Preparedness for Reproductive Health and Gender thumbnail">
            <a:extLst>
              <a:ext uri="{FF2B5EF4-FFF2-40B4-BE49-F238E27FC236}">
                <a16:creationId xmlns:a16="http://schemas.microsoft.com/office/drawing/2014/main" id="{71528DB1-05A6-4618-90D6-602ED71C3B0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7175" y="1672611"/>
            <a:ext cx="3535959" cy="432565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Mapping risks in the community. WRC and UNFPA, Philippines. ">
            <a:extLst>
              <a:ext uri="{FF2B5EF4-FFF2-40B4-BE49-F238E27FC236}">
                <a16:creationId xmlns:a16="http://schemas.microsoft.com/office/drawing/2014/main" id="{F3C15EAD-D88B-49C4-9D83-915F93B01A6A}"/>
              </a:ext>
            </a:extLst>
          </p:cNvPr>
          <p:cNvPicPr>
            <a:picLocks noChangeAspect="1"/>
          </p:cNvPicPr>
          <p:nvPr/>
        </p:nvPicPr>
        <p:blipFill rotWithShape="1">
          <a:blip r:embed="rId5"/>
          <a:srcRect l="16283" t="14095"/>
          <a:stretch/>
        </p:blipFill>
        <p:spPr>
          <a:xfrm>
            <a:off x="4723003" y="1238029"/>
            <a:ext cx="3220848" cy="2478730"/>
          </a:xfrm>
          <a:prstGeom prst="rect">
            <a:avLst/>
          </a:prstGeom>
        </p:spPr>
      </p:pic>
      <p:pic>
        <p:nvPicPr>
          <p:cNvPr id="6" name="Picture 5" descr="Action planning in the Philippines. WRC. A group of women sit on chairs in a circle.">
            <a:extLst>
              <a:ext uri="{FF2B5EF4-FFF2-40B4-BE49-F238E27FC236}">
                <a16:creationId xmlns:a16="http://schemas.microsoft.com/office/drawing/2014/main" id="{B45E6BE9-7D63-4423-A382-A279B468C36D}"/>
              </a:ext>
            </a:extLst>
          </p:cNvPr>
          <p:cNvPicPr>
            <a:picLocks noChangeAspect="1"/>
          </p:cNvPicPr>
          <p:nvPr/>
        </p:nvPicPr>
        <p:blipFill>
          <a:blip r:embed="rId6"/>
          <a:stretch>
            <a:fillRect/>
          </a:stretch>
        </p:blipFill>
        <p:spPr>
          <a:xfrm>
            <a:off x="4723003" y="3931394"/>
            <a:ext cx="3220848" cy="2415636"/>
          </a:xfrm>
          <a:prstGeom prst="rect">
            <a:avLst/>
          </a:prstGeom>
        </p:spPr>
      </p:pic>
    </p:spTree>
    <p:extLst>
      <p:ext uri="{BB962C8B-B14F-4D97-AF65-F5344CB8AC3E}">
        <p14:creationId xmlns:p14="http://schemas.microsoft.com/office/powerpoint/2010/main" val="31363363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picture containing text&#10;&#10;Description automatically generated">
            <a:extLst>
              <a:ext uri="{FF2B5EF4-FFF2-40B4-BE49-F238E27FC236}">
                <a16:creationId xmlns:a16="http://schemas.microsoft.com/office/drawing/2014/main" id="{341D6F79-6101-4FEA-872E-86D8611B16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00" y="-86964"/>
            <a:ext cx="9258299" cy="6946174"/>
          </a:xfrm>
          <a:prstGeom prst="rect">
            <a:avLst/>
          </a:prstGeom>
        </p:spPr>
      </p:pic>
      <p:sp>
        <p:nvSpPr>
          <p:cNvPr id="6148" name="Rectangle 3"/>
          <p:cNvSpPr txBox="1">
            <a:spLocks noChangeArrowheads="1"/>
          </p:cNvSpPr>
          <p:nvPr/>
        </p:nvSpPr>
        <p:spPr bwMode="auto">
          <a:xfrm>
            <a:off x="457200" y="1447800"/>
            <a:ext cx="84582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20000"/>
              </a:spcBef>
              <a:buFont typeface="Arial" panose="020B0604020202020204" pitchFamily="34" charset="0"/>
              <a:buChar char="•"/>
            </a:pPr>
            <a:endParaRPr lang="en-US" altLang="en-US" sz="2800"/>
          </a:p>
          <a:p>
            <a:pPr>
              <a:spcBef>
                <a:spcPct val="20000"/>
              </a:spcBef>
              <a:buFont typeface="Arial" panose="020B0604020202020204" pitchFamily="34" charset="0"/>
              <a:buChar char="•"/>
            </a:pPr>
            <a:endParaRPr lang="en-US" altLang="en-US" sz="3000"/>
          </a:p>
        </p:txBody>
      </p:sp>
      <p:sp>
        <p:nvSpPr>
          <p:cNvPr id="6149" name="Rectangle 2"/>
          <p:cNvSpPr>
            <a:spLocks noGrp="1" noChangeArrowheads="1"/>
          </p:cNvSpPr>
          <p:nvPr>
            <p:ph type="title"/>
          </p:nvPr>
        </p:nvSpPr>
        <p:spPr>
          <a:xfrm>
            <a:off x="457200" y="368315"/>
            <a:ext cx="8229600" cy="1143000"/>
          </a:xfrm>
        </p:spPr>
        <p:txBody>
          <a:bodyPr>
            <a:noAutofit/>
          </a:bodyPr>
          <a:lstStyle/>
          <a:p>
            <a:r>
              <a:rPr lang="en-US" altLang="en-US" sz="4000" dirty="0">
                <a:latin typeface="Calibri"/>
                <a:ea typeface="Tahoma"/>
                <a:cs typeface="Calibri"/>
              </a:rPr>
              <a:t>ACCESS Consortium</a:t>
            </a:r>
            <a:endParaRPr lang="en-US" altLang="en-US" sz="4000" dirty="0">
              <a:latin typeface="Calibri" panose="020F0502020204030204" pitchFamily="34" charset="0"/>
              <a:cs typeface="Calibri" panose="020F0502020204030204" pitchFamily="34" charset="0"/>
            </a:endParaRPr>
          </a:p>
        </p:txBody>
      </p:sp>
      <p:sp>
        <p:nvSpPr>
          <p:cNvPr id="6150" name="Rectangle 3"/>
          <p:cNvSpPr txBox="1">
            <a:spLocks noChangeArrowheads="1"/>
          </p:cNvSpPr>
          <p:nvPr/>
        </p:nvSpPr>
        <p:spPr bwMode="auto">
          <a:xfrm>
            <a:off x="457200" y="1506523"/>
            <a:ext cx="8458200" cy="3265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t"/>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indent="0">
              <a:spcBef>
                <a:spcPct val="20000"/>
              </a:spcBef>
            </a:pPr>
            <a:r>
              <a:rPr lang="en-US" sz="2800" b="1" dirty="0">
                <a:solidFill>
                  <a:schemeClr val="bg1"/>
                </a:solidFill>
                <a:latin typeface="Calibri"/>
                <a:cs typeface="Arial"/>
              </a:rPr>
              <a:t>Partners</a:t>
            </a:r>
            <a:endParaRPr lang="ja-JP" altLang="en-US" sz="1600" b="1" dirty="0">
              <a:solidFill>
                <a:schemeClr val="bg1"/>
              </a:solidFill>
              <a:latin typeface="Calibri"/>
              <a:ea typeface="ＭＳ Ｐゴシック" panose="020B0600070205080204" pitchFamily="34" charset="-128"/>
              <a:cs typeface="Calibri"/>
            </a:endParaRPr>
          </a:p>
          <a:p>
            <a:pPr>
              <a:spcBef>
                <a:spcPct val="20000"/>
              </a:spcBef>
              <a:buFont typeface="Arial" panose="020B0604020202020204" pitchFamily="34" charset="0"/>
              <a:buChar char="•"/>
            </a:pPr>
            <a:r>
              <a:rPr lang="en-US" sz="2800" dirty="0">
                <a:solidFill>
                  <a:schemeClr val="bg1"/>
                </a:solidFill>
                <a:latin typeface="Calibri"/>
                <a:cs typeface="Arial"/>
              </a:rPr>
              <a:t>International Planned Parenthood Federation</a:t>
            </a:r>
            <a:endParaRPr lang="ja-JP" altLang="en-US" sz="1600" dirty="0">
              <a:solidFill>
                <a:schemeClr val="bg1"/>
              </a:solidFill>
              <a:latin typeface="Calibri"/>
              <a:ea typeface="ＭＳ Ｐゴシック"/>
              <a:cs typeface="Calibri"/>
            </a:endParaRPr>
          </a:p>
          <a:p>
            <a:pPr>
              <a:spcBef>
                <a:spcPct val="20000"/>
              </a:spcBef>
              <a:buFont typeface="Arial" panose="020B0604020202020204" pitchFamily="34" charset="0"/>
              <a:buChar char="•"/>
            </a:pPr>
            <a:r>
              <a:rPr lang="en-US" sz="2800" dirty="0">
                <a:solidFill>
                  <a:schemeClr val="bg1"/>
                </a:solidFill>
                <a:latin typeface="Calibri"/>
                <a:cs typeface="Arial"/>
              </a:rPr>
              <a:t>Frontline AIDS</a:t>
            </a:r>
            <a:endParaRPr lang="ja-JP" altLang="en-US" sz="1600" dirty="0">
              <a:solidFill>
                <a:schemeClr val="bg1"/>
              </a:solidFill>
              <a:latin typeface="Calibri"/>
              <a:ea typeface="ＭＳ Ｐゴシック"/>
              <a:cs typeface="Calibri"/>
            </a:endParaRPr>
          </a:p>
          <a:p>
            <a:pPr>
              <a:spcBef>
                <a:spcPct val="20000"/>
              </a:spcBef>
              <a:buFont typeface="Arial" panose="020B0604020202020204" pitchFamily="34" charset="0"/>
              <a:buChar char="•"/>
            </a:pPr>
            <a:r>
              <a:rPr lang="en-US" sz="2800" dirty="0">
                <a:solidFill>
                  <a:schemeClr val="bg1"/>
                </a:solidFill>
                <a:latin typeface="Calibri"/>
                <a:cs typeface="Arial"/>
              </a:rPr>
              <a:t>London School of Hygiene and Tropical Medicine</a:t>
            </a:r>
            <a:endParaRPr lang="ja-JP" altLang="en-US" sz="1600" dirty="0">
              <a:solidFill>
                <a:schemeClr val="bg1"/>
              </a:solidFill>
              <a:latin typeface="Calibri"/>
              <a:ea typeface="ＭＳ Ｐゴシック"/>
              <a:cs typeface="Calibri"/>
            </a:endParaRPr>
          </a:p>
          <a:p>
            <a:pPr>
              <a:spcBef>
                <a:spcPct val="20000"/>
              </a:spcBef>
              <a:buFont typeface="Arial" panose="020B0604020202020204" pitchFamily="34" charset="0"/>
              <a:buChar char="•"/>
            </a:pPr>
            <a:r>
              <a:rPr lang="en-US" sz="2800" dirty="0">
                <a:solidFill>
                  <a:schemeClr val="bg1"/>
                </a:solidFill>
                <a:latin typeface="Calibri"/>
                <a:cs typeface="Arial"/>
              </a:rPr>
              <a:t>Open University</a:t>
            </a:r>
            <a:endParaRPr lang="ja-JP" altLang="en-US" sz="1600" dirty="0">
              <a:solidFill>
                <a:schemeClr val="bg1"/>
              </a:solidFill>
              <a:latin typeface="Calibri"/>
              <a:ea typeface="ＭＳ Ｐゴシック"/>
              <a:cs typeface="Calibri"/>
            </a:endParaRPr>
          </a:p>
          <a:p>
            <a:pPr>
              <a:spcBef>
                <a:spcPct val="20000"/>
              </a:spcBef>
              <a:buFont typeface="Arial" panose="020B0604020202020204" pitchFamily="34" charset="0"/>
              <a:buChar char="•"/>
            </a:pPr>
            <a:r>
              <a:rPr lang="en-US" sz="2800" dirty="0">
                <a:solidFill>
                  <a:schemeClr val="bg1"/>
                </a:solidFill>
                <a:latin typeface="Calibri"/>
                <a:cs typeface="Arial"/>
              </a:rPr>
              <a:t>Internews</a:t>
            </a:r>
            <a:endParaRPr lang="en-US" altLang="ja-JP" sz="2800" dirty="0">
              <a:solidFill>
                <a:schemeClr val="bg1"/>
              </a:solidFill>
              <a:latin typeface="Calibri"/>
              <a:ea typeface="ＭＳ Ｐゴシック"/>
              <a:cs typeface="Calibri"/>
            </a:endParaRPr>
          </a:p>
          <a:p>
            <a:pPr>
              <a:spcBef>
                <a:spcPct val="20000"/>
              </a:spcBef>
              <a:buFont typeface="Arial" panose="020B0604020202020204" pitchFamily="34" charset="0"/>
              <a:buChar char="•"/>
            </a:pPr>
            <a:r>
              <a:rPr lang="en-US" altLang="en-US" sz="2800" dirty="0">
                <a:solidFill>
                  <a:schemeClr val="bg1"/>
                </a:solidFill>
                <a:latin typeface="Calibri" panose="020F0502020204030204" pitchFamily="34" charset="0"/>
                <a:cs typeface="Calibri" panose="020F0502020204030204" pitchFamily="34" charset="0"/>
              </a:rPr>
              <a:t>Women’s Refugee Commission</a:t>
            </a:r>
          </a:p>
        </p:txBody>
      </p:sp>
      <p:pic>
        <p:nvPicPr>
          <p:cNvPr id="3" name="Picture 2" descr="Graphical user interface, application&#10;&#10;Description automatically generated">
            <a:extLst>
              <a:ext uri="{FF2B5EF4-FFF2-40B4-BE49-F238E27FC236}">
                <a16:creationId xmlns:a16="http://schemas.microsoft.com/office/drawing/2014/main" id="{DB6E60B3-4B5C-4AEC-BB39-50C0AFB7AF4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8675" y="5117217"/>
            <a:ext cx="5905500" cy="1299270"/>
          </a:xfrm>
          <a:prstGeom prst="rect">
            <a:avLst/>
          </a:prstGeom>
          <a:solidFill>
            <a:schemeClr val="bg1"/>
          </a:solidFill>
        </p:spPr>
      </p:pic>
    </p:spTree>
    <p:extLst>
      <p:ext uri="{BB962C8B-B14F-4D97-AF65-F5344CB8AC3E}">
        <p14:creationId xmlns:p14="http://schemas.microsoft.com/office/powerpoint/2010/main" val="2128562222"/>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A picture containing text&#10;&#10;Description automatically generated">
            <a:extLst>
              <a:ext uri="{FF2B5EF4-FFF2-40B4-BE49-F238E27FC236}">
                <a16:creationId xmlns:a16="http://schemas.microsoft.com/office/drawing/2014/main" id="{BE715001-4179-4428-BF23-1F437EE31C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00" y="-86964"/>
            <a:ext cx="9258299" cy="6946174"/>
          </a:xfrm>
          <a:prstGeom prst="rect">
            <a:avLst/>
          </a:prstGeom>
        </p:spPr>
      </p:pic>
      <p:sp>
        <p:nvSpPr>
          <p:cNvPr id="9218" name="Title 1"/>
          <p:cNvSpPr>
            <a:spLocks noGrp="1"/>
          </p:cNvSpPr>
          <p:nvPr>
            <p:ph type="title"/>
          </p:nvPr>
        </p:nvSpPr>
        <p:spPr/>
        <p:txBody>
          <a:bodyPr>
            <a:normAutofit fontScale="90000"/>
          </a:bodyPr>
          <a:lstStyle/>
          <a:p>
            <a:r>
              <a:rPr lang="en-US" altLang="en-US" sz="4000" dirty="0">
                <a:latin typeface="Calibri" panose="020F0502020204030204" pitchFamily="34" charset="0"/>
                <a:cs typeface="Calibri" panose="020F0502020204030204" pitchFamily="34" charset="0"/>
              </a:rPr>
              <a:t>Agenda of the Community Preparedness: SRH and Gender</a:t>
            </a:r>
          </a:p>
        </p:txBody>
      </p:sp>
      <p:sp>
        <p:nvSpPr>
          <p:cNvPr id="9219" name="Content Placeholder 2"/>
          <p:cNvSpPr>
            <a:spLocks noGrp="1"/>
          </p:cNvSpPr>
          <p:nvPr>
            <p:ph idx="1"/>
          </p:nvPr>
        </p:nvSpPr>
        <p:spPr>
          <a:xfrm>
            <a:off x="457200" y="1539876"/>
            <a:ext cx="8229600" cy="4586287"/>
          </a:xfrm>
        </p:spPr>
        <p:txBody>
          <a:bodyPr vert="horz" lIns="91440" tIns="45720" rIns="91440" bIns="45720" rtlCol="0" anchor="t">
            <a:normAutofit fontScale="92500" lnSpcReduction="10000"/>
          </a:bodyPr>
          <a:lstStyle/>
          <a:p>
            <a:r>
              <a:rPr lang="en-US" altLang="en-US" dirty="0">
                <a:latin typeface="Calibri" panose="020F0502020204030204" pitchFamily="34" charset="0"/>
                <a:cs typeface="Calibri" panose="020F0502020204030204" pitchFamily="34" charset="0"/>
              </a:rPr>
              <a:t>DAY 1</a:t>
            </a:r>
          </a:p>
          <a:p>
            <a:pPr lvl="1"/>
            <a:r>
              <a:rPr lang="en-US" altLang="en-US" dirty="0">
                <a:latin typeface="Calibri" panose="020F0502020204030204" pitchFamily="34" charset="0"/>
                <a:cs typeface="Calibri" panose="020F0502020204030204" pitchFamily="34" charset="0"/>
              </a:rPr>
              <a:t>Introductions</a:t>
            </a:r>
          </a:p>
          <a:p>
            <a:pPr lvl="1"/>
            <a:r>
              <a:rPr lang="en-US" altLang="en-US" dirty="0">
                <a:latin typeface="Calibri" panose="020F0502020204030204" pitchFamily="34" charset="0"/>
                <a:cs typeface="Calibri" panose="020F0502020204030204" pitchFamily="34" charset="0"/>
              </a:rPr>
              <a:t>Overview of disaster risk reduction</a:t>
            </a:r>
          </a:p>
          <a:p>
            <a:r>
              <a:rPr lang="en-US" altLang="en-US" dirty="0">
                <a:latin typeface="Calibri" panose="020F0502020204030204" pitchFamily="34" charset="0"/>
                <a:cs typeface="Calibri" panose="020F0502020204030204" pitchFamily="34" charset="0"/>
              </a:rPr>
              <a:t>DAY 2</a:t>
            </a:r>
          </a:p>
          <a:p>
            <a:pPr lvl="1"/>
            <a:r>
              <a:rPr lang="en-US" altLang="en-US" dirty="0">
                <a:latin typeface="Calibri"/>
                <a:ea typeface="Tahoma"/>
                <a:cs typeface="Calibri"/>
              </a:rPr>
              <a:t>Sexual and reproductive health and gender in emergencies</a:t>
            </a:r>
          </a:p>
          <a:p>
            <a:r>
              <a:rPr lang="en-US" altLang="en-US" dirty="0">
                <a:latin typeface="Calibri" panose="020F0502020204030204" pitchFamily="34" charset="0"/>
                <a:cs typeface="Calibri" panose="020F0502020204030204" pitchFamily="34" charset="0"/>
              </a:rPr>
              <a:t>DAY 3</a:t>
            </a:r>
          </a:p>
          <a:p>
            <a:pPr lvl="1"/>
            <a:r>
              <a:rPr lang="en-US" altLang="en-US" dirty="0">
                <a:latin typeface="Calibri" panose="020F0502020204030204" pitchFamily="34" charset="0"/>
                <a:cs typeface="Calibri" panose="020F0502020204030204" pitchFamily="34" charset="0"/>
              </a:rPr>
              <a:t>Applying our knowledge to preparedness</a:t>
            </a:r>
          </a:p>
          <a:p>
            <a:r>
              <a:rPr lang="en-US" altLang="en-US" dirty="0">
                <a:latin typeface="Calibri" panose="020F0502020204030204" pitchFamily="34" charset="0"/>
                <a:cs typeface="Calibri" panose="020F0502020204030204" pitchFamily="34" charset="0"/>
              </a:rPr>
              <a:t>DAY 4 (optional)</a:t>
            </a:r>
          </a:p>
          <a:p>
            <a:pPr lvl="1"/>
            <a:r>
              <a:rPr lang="en-US" altLang="en-US" dirty="0">
                <a:latin typeface="Calibri" panose="020F0502020204030204" pitchFamily="34" charset="0"/>
                <a:cs typeface="Calibri" panose="020F0502020204030204" pitchFamily="34" charset="0"/>
              </a:rPr>
              <a:t>Epidemics and </a:t>
            </a:r>
            <a:r>
              <a:rPr lang="en-US" altLang="en-US">
                <a:latin typeface="Calibri" panose="020F0502020204030204" pitchFamily="34" charset="0"/>
                <a:cs typeface="Calibri" panose="020F0502020204030204" pitchFamily="34" charset="0"/>
              </a:rPr>
              <a:t>pandemic preparedness</a:t>
            </a:r>
            <a:endParaRPr lang="en-US" alt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394669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descr="A picture containing text&#10;&#10;Description automatically generated">
            <a:extLst>
              <a:ext uri="{FF2B5EF4-FFF2-40B4-BE49-F238E27FC236}">
                <a16:creationId xmlns:a16="http://schemas.microsoft.com/office/drawing/2014/main" id="{BE2BD319-6731-4476-8BC9-CDA34090CB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00" y="-86964"/>
            <a:ext cx="9258299" cy="6946174"/>
          </a:xfrm>
          <a:prstGeom prst="rect">
            <a:avLst/>
          </a:prstGeom>
        </p:spPr>
      </p:pic>
      <p:sp>
        <p:nvSpPr>
          <p:cNvPr id="6148" name="Rectangle 3"/>
          <p:cNvSpPr txBox="1">
            <a:spLocks noChangeArrowheads="1"/>
          </p:cNvSpPr>
          <p:nvPr/>
        </p:nvSpPr>
        <p:spPr bwMode="auto">
          <a:xfrm>
            <a:off x="457200" y="1447800"/>
            <a:ext cx="84582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20000"/>
              </a:spcBef>
              <a:buFont typeface="Arial" panose="020B0604020202020204" pitchFamily="34" charset="0"/>
              <a:buChar char="•"/>
            </a:pPr>
            <a:endParaRPr lang="en-US" altLang="en-US" sz="2800"/>
          </a:p>
          <a:p>
            <a:pPr>
              <a:spcBef>
                <a:spcPct val="20000"/>
              </a:spcBef>
              <a:buFont typeface="Arial" panose="020B0604020202020204" pitchFamily="34" charset="0"/>
              <a:buChar char="•"/>
            </a:pPr>
            <a:endParaRPr lang="en-US" altLang="en-US" sz="3000"/>
          </a:p>
        </p:txBody>
      </p:sp>
      <p:sp>
        <p:nvSpPr>
          <p:cNvPr id="6149" name="Rectangle 2"/>
          <p:cNvSpPr>
            <a:spLocks noGrp="1" noChangeArrowheads="1"/>
          </p:cNvSpPr>
          <p:nvPr>
            <p:ph type="title"/>
          </p:nvPr>
        </p:nvSpPr>
        <p:spPr>
          <a:xfrm>
            <a:off x="457200" y="368315"/>
            <a:ext cx="8229600" cy="1143000"/>
          </a:xfrm>
        </p:spPr>
        <p:txBody>
          <a:bodyPr>
            <a:noAutofit/>
          </a:bodyPr>
          <a:lstStyle/>
          <a:p>
            <a:r>
              <a:rPr lang="en-US" altLang="en-US" sz="4000" dirty="0">
                <a:latin typeface="Calibri"/>
                <a:ea typeface="Tahoma"/>
                <a:cs typeface="Calibri"/>
              </a:rPr>
              <a:t>Specific objectives</a:t>
            </a:r>
            <a:endParaRPr lang="en-US" altLang="en-US" sz="4000" dirty="0">
              <a:latin typeface="Calibri" panose="020F0502020204030204" pitchFamily="34" charset="0"/>
              <a:cs typeface="Calibri" panose="020F0502020204030204" pitchFamily="34" charset="0"/>
            </a:endParaRPr>
          </a:p>
        </p:txBody>
      </p:sp>
      <p:sp>
        <p:nvSpPr>
          <p:cNvPr id="6150" name="Rectangle 3"/>
          <p:cNvSpPr txBox="1">
            <a:spLocks noChangeArrowheads="1"/>
          </p:cNvSpPr>
          <p:nvPr/>
        </p:nvSpPr>
        <p:spPr bwMode="auto">
          <a:xfrm>
            <a:off x="457200" y="1735123"/>
            <a:ext cx="84582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t"/>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indent="0">
              <a:spcBef>
                <a:spcPct val="20000"/>
              </a:spcBef>
            </a:pPr>
            <a:endParaRPr lang="en-US" altLang="ja-JP" sz="2800" b="1">
              <a:latin typeface="Calibri" panose="020F0502020204030204" pitchFamily="34" charset="0"/>
              <a:ea typeface="ＭＳ Ｐゴシック" panose="020B0600070205080204" pitchFamily="34" charset="-128"/>
              <a:cs typeface="Arial"/>
            </a:endParaRPr>
          </a:p>
        </p:txBody>
      </p:sp>
      <p:sp>
        <p:nvSpPr>
          <p:cNvPr id="6" name="Rectangle 3">
            <a:extLst>
              <a:ext uri="{FF2B5EF4-FFF2-40B4-BE49-F238E27FC236}">
                <a16:creationId xmlns:a16="http://schemas.microsoft.com/office/drawing/2014/main" id="{046B7586-4226-49EA-B4FA-D5AF2F51FD6B}"/>
              </a:ext>
            </a:extLst>
          </p:cNvPr>
          <p:cNvSpPr txBox="1">
            <a:spLocks noChangeArrowheads="1"/>
          </p:cNvSpPr>
          <p:nvPr/>
        </p:nvSpPr>
        <p:spPr bwMode="auto">
          <a:xfrm>
            <a:off x="600075" y="1877998"/>
            <a:ext cx="830005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t"/>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buFont typeface="Arial,Sans-Serif"/>
              <a:buChar char="•"/>
            </a:pPr>
            <a:r>
              <a:rPr lang="en-GB" sz="2800" b="1" dirty="0">
                <a:solidFill>
                  <a:schemeClr val="bg1"/>
                </a:solidFill>
                <a:latin typeface="Calibri"/>
                <a:cs typeface="Arial"/>
              </a:rPr>
              <a:t>Identify risks </a:t>
            </a:r>
            <a:r>
              <a:rPr lang="en-GB" sz="2800" dirty="0">
                <a:solidFill>
                  <a:schemeClr val="bg1"/>
                </a:solidFill>
                <a:latin typeface="Calibri"/>
                <a:cs typeface="Arial"/>
              </a:rPr>
              <a:t>faced by women, girls, and other at-risk groups during an emergency, as well as their </a:t>
            </a:r>
            <a:r>
              <a:rPr lang="en-GB" sz="2800" b="1" dirty="0">
                <a:solidFill>
                  <a:schemeClr val="bg1"/>
                </a:solidFill>
                <a:latin typeface="Calibri"/>
                <a:cs typeface="Arial"/>
              </a:rPr>
              <a:t>coping capacities</a:t>
            </a:r>
            <a:r>
              <a:rPr lang="en-GB" sz="2800" dirty="0">
                <a:solidFill>
                  <a:schemeClr val="bg1"/>
                </a:solidFill>
                <a:latin typeface="Calibri"/>
                <a:cs typeface="Arial"/>
              </a:rPr>
              <a:t>.</a:t>
            </a:r>
            <a:endParaRPr lang="en-US" altLang="ja-JP" sz="2800" dirty="0">
              <a:solidFill>
                <a:schemeClr val="bg1"/>
              </a:solidFill>
              <a:latin typeface="Calibri"/>
              <a:ea typeface="ＭＳ Ｐゴシック"/>
              <a:cs typeface="Arial"/>
            </a:endParaRPr>
          </a:p>
          <a:p>
            <a:pPr marL="171450" indent="-171450">
              <a:buFont typeface="Arial,Sans-Serif"/>
              <a:buChar char="•"/>
            </a:pPr>
            <a:r>
              <a:rPr lang="en-GB" sz="2800" dirty="0">
                <a:solidFill>
                  <a:schemeClr val="bg1"/>
                </a:solidFill>
                <a:latin typeface="Calibri"/>
                <a:cs typeface="Arial"/>
              </a:rPr>
              <a:t>Provide a </a:t>
            </a:r>
            <a:r>
              <a:rPr lang="en-GB" sz="2800" b="1" dirty="0">
                <a:solidFill>
                  <a:schemeClr val="bg1"/>
                </a:solidFill>
                <a:latin typeface="Calibri"/>
                <a:cs typeface="Arial"/>
              </a:rPr>
              <a:t>description of the </a:t>
            </a:r>
            <a:r>
              <a:rPr lang="en-GB" sz="2800" b="1" dirty="0" err="1">
                <a:solidFill>
                  <a:schemeClr val="bg1"/>
                </a:solidFill>
                <a:latin typeface="Calibri"/>
                <a:cs typeface="Arial"/>
              </a:rPr>
              <a:t>MISP</a:t>
            </a:r>
            <a:r>
              <a:rPr lang="en-GB" sz="2800" b="1" dirty="0">
                <a:solidFill>
                  <a:schemeClr val="bg1"/>
                </a:solidFill>
                <a:latin typeface="Calibri"/>
                <a:cs typeface="Arial"/>
              </a:rPr>
              <a:t> for SRH</a:t>
            </a:r>
            <a:r>
              <a:rPr lang="en-GB" sz="2800" dirty="0">
                <a:solidFill>
                  <a:schemeClr val="bg1"/>
                </a:solidFill>
                <a:latin typeface="Calibri"/>
                <a:cs typeface="Arial"/>
              </a:rPr>
              <a:t>, including:</a:t>
            </a:r>
            <a:endParaRPr lang="en-GB" sz="2800" dirty="0">
              <a:solidFill>
                <a:schemeClr val="bg1"/>
              </a:solidFill>
              <a:latin typeface="Calibri"/>
              <a:cs typeface="Calibri"/>
            </a:endParaRPr>
          </a:p>
          <a:p>
            <a:pPr marL="914400" lvl="1" indent="-457200">
              <a:buFontTx/>
              <a:buChar char="-"/>
            </a:pPr>
            <a:r>
              <a:rPr lang="en-GB" sz="2800" dirty="0">
                <a:solidFill>
                  <a:schemeClr val="bg1"/>
                </a:solidFill>
                <a:latin typeface="Calibri"/>
                <a:cs typeface="Calibri"/>
              </a:rPr>
              <a:t>Its importance</a:t>
            </a:r>
          </a:p>
          <a:p>
            <a:pPr marL="914400" lvl="1" indent="-457200">
              <a:buFontTx/>
              <a:buChar char="-"/>
            </a:pPr>
            <a:r>
              <a:rPr lang="en-GB" sz="2800" dirty="0">
                <a:solidFill>
                  <a:schemeClr val="bg1"/>
                </a:solidFill>
                <a:latin typeface="Calibri"/>
                <a:cs typeface="Calibri"/>
              </a:rPr>
              <a:t>The priority actions included within the </a:t>
            </a:r>
            <a:r>
              <a:rPr lang="en-GB" sz="2800" dirty="0" err="1">
                <a:solidFill>
                  <a:schemeClr val="bg1"/>
                </a:solidFill>
                <a:latin typeface="Calibri"/>
                <a:cs typeface="Calibri"/>
              </a:rPr>
              <a:t>MISP</a:t>
            </a:r>
            <a:r>
              <a:rPr lang="en-GB" sz="2800" dirty="0">
                <a:solidFill>
                  <a:schemeClr val="bg1"/>
                </a:solidFill>
                <a:latin typeface="Calibri"/>
                <a:cs typeface="Calibri"/>
              </a:rPr>
              <a:t>, and</a:t>
            </a:r>
            <a:endParaRPr lang="en-GB" dirty="0">
              <a:solidFill>
                <a:schemeClr val="bg1"/>
              </a:solidFill>
              <a:latin typeface="Calibri"/>
              <a:cs typeface="Calibri"/>
            </a:endParaRPr>
          </a:p>
          <a:p>
            <a:pPr marL="914400" lvl="1" indent="-457200">
              <a:buFontTx/>
              <a:buChar char="-"/>
            </a:pPr>
            <a:r>
              <a:rPr lang="en-GB" sz="2800" dirty="0">
                <a:solidFill>
                  <a:schemeClr val="bg1"/>
                </a:solidFill>
                <a:latin typeface="Calibri"/>
                <a:cs typeface="Calibri"/>
              </a:rPr>
              <a:t>The key actions that could be taken to improve </a:t>
            </a:r>
            <a:r>
              <a:rPr lang="en-GB" sz="2800" dirty="0" err="1">
                <a:solidFill>
                  <a:schemeClr val="bg1"/>
                </a:solidFill>
                <a:latin typeface="Calibri"/>
                <a:cs typeface="Calibri"/>
              </a:rPr>
              <a:t>MISP</a:t>
            </a:r>
            <a:r>
              <a:rPr lang="en-GB" sz="2800" dirty="0">
                <a:solidFill>
                  <a:schemeClr val="bg1"/>
                </a:solidFill>
                <a:latin typeface="Calibri"/>
                <a:cs typeface="Calibri"/>
              </a:rPr>
              <a:t> preparedness</a:t>
            </a:r>
            <a:endParaRPr lang="en-GB" dirty="0">
              <a:solidFill>
                <a:schemeClr val="bg1"/>
              </a:solidFill>
              <a:cs typeface="Calibri"/>
            </a:endParaRPr>
          </a:p>
          <a:p>
            <a:pPr marL="171450" indent="-171450">
              <a:buFont typeface="Arial,Sans-Serif"/>
              <a:buChar char="•"/>
            </a:pPr>
            <a:r>
              <a:rPr lang="en-GB" sz="2800" b="1" dirty="0">
                <a:solidFill>
                  <a:schemeClr val="bg1"/>
                </a:solidFill>
                <a:latin typeface="Calibri"/>
                <a:cs typeface="Calibri"/>
              </a:rPr>
              <a:t>Apply knowledge of SRH and gender risks</a:t>
            </a:r>
            <a:r>
              <a:rPr lang="en-GB" sz="2800" dirty="0">
                <a:solidFill>
                  <a:schemeClr val="bg1"/>
                </a:solidFill>
                <a:latin typeface="Calibri"/>
                <a:cs typeface="Calibri"/>
              </a:rPr>
              <a:t> to existing hazard and risk maps.</a:t>
            </a:r>
            <a:endParaRPr lang="en-GB" sz="2800" dirty="0">
              <a:solidFill>
                <a:schemeClr val="bg1"/>
              </a:solidFill>
              <a:ea typeface="+mn-lt"/>
              <a:cs typeface="+mn-lt"/>
            </a:endParaRPr>
          </a:p>
        </p:txBody>
      </p:sp>
    </p:spTree>
    <p:extLst>
      <p:ext uri="{BB962C8B-B14F-4D97-AF65-F5344CB8AC3E}">
        <p14:creationId xmlns:p14="http://schemas.microsoft.com/office/powerpoint/2010/main" val="2299642178"/>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descr="A picture containing text&#10;&#10;Description automatically generated">
            <a:extLst>
              <a:ext uri="{FF2B5EF4-FFF2-40B4-BE49-F238E27FC236}">
                <a16:creationId xmlns:a16="http://schemas.microsoft.com/office/drawing/2014/main" id="{D4E63125-1575-4B89-8140-B1892E809E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00" y="-86964"/>
            <a:ext cx="9258299" cy="6946174"/>
          </a:xfrm>
          <a:prstGeom prst="rect">
            <a:avLst/>
          </a:prstGeom>
        </p:spPr>
      </p:pic>
      <p:sp>
        <p:nvSpPr>
          <p:cNvPr id="6148" name="Rectangle 3"/>
          <p:cNvSpPr txBox="1">
            <a:spLocks noChangeArrowheads="1"/>
          </p:cNvSpPr>
          <p:nvPr/>
        </p:nvSpPr>
        <p:spPr bwMode="auto">
          <a:xfrm>
            <a:off x="457200" y="1447800"/>
            <a:ext cx="84582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20000"/>
              </a:spcBef>
              <a:buFont typeface="Arial" panose="020B0604020202020204" pitchFamily="34" charset="0"/>
              <a:buChar char="•"/>
            </a:pPr>
            <a:endParaRPr lang="en-US" altLang="en-US" sz="2800"/>
          </a:p>
          <a:p>
            <a:pPr>
              <a:spcBef>
                <a:spcPct val="20000"/>
              </a:spcBef>
              <a:buFont typeface="Arial" panose="020B0604020202020204" pitchFamily="34" charset="0"/>
              <a:buChar char="•"/>
            </a:pPr>
            <a:endParaRPr lang="en-US" altLang="en-US" sz="3000"/>
          </a:p>
        </p:txBody>
      </p:sp>
      <p:sp>
        <p:nvSpPr>
          <p:cNvPr id="6149" name="Rectangle 2"/>
          <p:cNvSpPr>
            <a:spLocks noGrp="1" noChangeArrowheads="1"/>
          </p:cNvSpPr>
          <p:nvPr>
            <p:ph type="title"/>
          </p:nvPr>
        </p:nvSpPr>
        <p:spPr>
          <a:xfrm>
            <a:off x="457200" y="368315"/>
            <a:ext cx="8229600" cy="1143000"/>
          </a:xfrm>
        </p:spPr>
        <p:txBody>
          <a:bodyPr>
            <a:noAutofit/>
          </a:bodyPr>
          <a:lstStyle/>
          <a:p>
            <a:r>
              <a:rPr lang="en-US" altLang="en-US" sz="4000" dirty="0">
                <a:latin typeface="Calibri"/>
                <a:ea typeface="Tahoma"/>
                <a:cs typeface="Calibri"/>
              </a:rPr>
              <a:t>Specific objectives</a:t>
            </a:r>
            <a:endParaRPr lang="en-US" altLang="en-US" sz="4000" dirty="0">
              <a:latin typeface="Calibri" panose="020F0502020204030204" pitchFamily="34" charset="0"/>
              <a:cs typeface="Calibri" panose="020F0502020204030204" pitchFamily="34" charset="0"/>
            </a:endParaRPr>
          </a:p>
        </p:txBody>
      </p:sp>
      <p:sp>
        <p:nvSpPr>
          <p:cNvPr id="6150" name="Rectangle 3"/>
          <p:cNvSpPr txBox="1">
            <a:spLocks noChangeArrowheads="1"/>
          </p:cNvSpPr>
          <p:nvPr/>
        </p:nvSpPr>
        <p:spPr bwMode="auto">
          <a:xfrm>
            <a:off x="457200" y="1735123"/>
            <a:ext cx="84582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t"/>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indent="0">
              <a:spcBef>
                <a:spcPct val="20000"/>
              </a:spcBef>
            </a:pPr>
            <a:endParaRPr lang="en-US" altLang="ja-JP" sz="2800" b="1">
              <a:latin typeface="Calibri" panose="020F0502020204030204" pitchFamily="34" charset="0"/>
              <a:ea typeface="ＭＳ Ｐゴシック" panose="020B0600070205080204" pitchFamily="34" charset="-128"/>
              <a:cs typeface="Arial"/>
            </a:endParaRPr>
          </a:p>
        </p:txBody>
      </p:sp>
      <p:sp>
        <p:nvSpPr>
          <p:cNvPr id="6" name="Rectangle 3">
            <a:extLst>
              <a:ext uri="{FF2B5EF4-FFF2-40B4-BE49-F238E27FC236}">
                <a16:creationId xmlns:a16="http://schemas.microsoft.com/office/drawing/2014/main" id="{046B7586-4226-49EA-B4FA-D5AF2F51FD6B}"/>
              </a:ext>
            </a:extLst>
          </p:cNvPr>
          <p:cNvSpPr txBox="1">
            <a:spLocks noChangeArrowheads="1"/>
          </p:cNvSpPr>
          <p:nvPr/>
        </p:nvSpPr>
        <p:spPr bwMode="auto">
          <a:xfrm>
            <a:off x="600075" y="1877998"/>
            <a:ext cx="8127521"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t"/>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buFont typeface="Arial,Sans-Serif"/>
              <a:buChar char="•"/>
            </a:pPr>
            <a:r>
              <a:rPr lang="en-GB" sz="2800" b="1" dirty="0">
                <a:solidFill>
                  <a:schemeClr val="bg1"/>
                </a:solidFill>
                <a:ea typeface="+mn-lt"/>
                <a:cs typeface="+mn-lt"/>
              </a:rPr>
              <a:t>Identify community-level capacities and gaps</a:t>
            </a:r>
            <a:r>
              <a:rPr lang="en-GB" sz="2800" dirty="0">
                <a:solidFill>
                  <a:schemeClr val="bg1"/>
                </a:solidFill>
                <a:ea typeface="+mn-lt"/>
                <a:cs typeface="+mn-lt"/>
              </a:rPr>
              <a:t> for gender and SRH preparedness and response.</a:t>
            </a:r>
            <a:endParaRPr lang="en-US" sz="2800" dirty="0">
              <a:solidFill>
                <a:schemeClr val="bg1"/>
              </a:solidFill>
              <a:ea typeface="+mn-lt"/>
              <a:cs typeface="+mn-lt"/>
            </a:endParaRPr>
          </a:p>
          <a:p>
            <a:pPr marL="171450" indent="-171450">
              <a:buFont typeface="Arial,Sans-Serif"/>
              <a:buChar char="•"/>
            </a:pPr>
            <a:r>
              <a:rPr lang="en-GB" sz="2800" b="1" dirty="0">
                <a:solidFill>
                  <a:schemeClr val="bg1"/>
                </a:solidFill>
                <a:ea typeface="+mn-lt"/>
                <a:cs typeface="+mn-lt"/>
              </a:rPr>
              <a:t>Discuss community-level actions that could be taken to improve preparedness and enhance participation</a:t>
            </a:r>
            <a:r>
              <a:rPr lang="en-GB" sz="2800" dirty="0">
                <a:solidFill>
                  <a:schemeClr val="bg1"/>
                </a:solidFill>
                <a:ea typeface="+mn-lt"/>
                <a:cs typeface="+mn-lt"/>
              </a:rPr>
              <a:t> of at-risk and vulnerable groups.</a:t>
            </a:r>
            <a:endParaRPr lang="en-US" sz="2800" dirty="0">
              <a:solidFill>
                <a:schemeClr val="bg1"/>
              </a:solidFill>
              <a:ea typeface="+mn-lt"/>
              <a:cs typeface="+mn-lt"/>
            </a:endParaRPr>
          </a:p>
          <a:p>
            <a:pPr marL="171450" indent="-171450">
              <a:buFont typeface="Arial,Sans-Serif"/>
              <a:buChar char="•"/>
            </a:pPr>
            <a:r>
              <a:rPr lang="en-GB" sz="2800" b="1" dirty="0">
                <a:solidFill>
                  <a:schemeClr val="bg1"/>
                </a:solidFill>
                <a:ea typeface="+mn-lt"/>
                <a:cs typeface="+mn-lt"/>
              </a:rPr>
              <a:t>Develop community-level action plans</a:t>
            </a:r>
            <a:r>
              <a:rPr lang="en-GB" sz="2800" dirty="0">
                <a:solidFill>
                  <a:schemeClr val="bg1"/>
                </a:solidFill>
                <a:ea typeface="+mn-lt"/>
                <a:cs typeface="+mn-lt"/>
              </a:rPr>
              <a:t> that respond to identified gaps and needs related to SRH and gender, and that leverage existing resources and capacities, with accountability mechanisms that ensure a more robust gender and SRH response.</a:t>
            </a:r>
          </a:p>
        </p:txBody>
      </p:sp>
    </p:spTree>
    <p:extLst>
      <p:ext uri="{BB962C8B-B14F-4D97-AF65-F5344CB8AC3E}">
        <p14:creationId xmlns:p14="http://schemas.microsoft.com/office/powerpoint/2010/main" val="1929036107"/>
      </p:ext>
    </p:extLst>
  </p:cSld>
  <p:clrMapOvr>
    <a:masterClrMapping/>
  </p:clrMapOvr>
  <p:transition/>
</p:sld>
</file>

<file path=ppt/theme/theme1.xml><?xml version="1.0" encoding="utf-8"?>
<a:theme xmlns:a="http://schemas.openxmlformats.org/drawingml/2006/main" name="DRR Curriculum_Powerpoint Theme_Day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DRR Curriculum_Powerpoint Theme_Day1 (2)</Template>
  <TotalTime>193</TotalTime>
  <Words>979</Words>
  <Application>Microsoft Office PowerPoint</Application>
  <PresentationFormat>On-screen Show (4:3)</PresentationFormat>
  <Paragraphs>70</Paragraphs>
  <Slides>7</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Arial,Sans-Serif</vt:lpstr>
      <vt:lpstr>Calibri</vt:lpstr>
      <vt:lpstr>Tahoma</vt:lpstr>
      <vt:lpstr>DRR Curriculum_Powerpoint Theme_Day1</vt:lpstr>
      <vt:lpstr>Training Overview</vt:lpstr>
      <vt:lpstr>Training goals and objectives</vt:lpstr>
      <vt:lpstr>Building resilience for SRH</vt:lpstr>
      <vt:lpstr>ACCESS Consortium</vt:lpstr>
      <vt:lpstr>Agenda of the Community Preparedness: SRH and Gender</vt:lpstr>
      <vt:lpstr>Specific objectives</vt:lpstr>
      <vt:lpstr>Specific objectives</vt:lpstr>
    </vt:vector>
  </TitlesOfParts>
  <Company>IRC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Overview</dc:title>
  <dc:creator>Jennifer Schlecht</dc:creator>
  <cp:lastModifiedBy>Diana Quick</cp:lastModifiedBy>
  <cp:revision>13</cp:revision>
  <dcterms:created xsi:type="dcterms:W3CDTF">2014-08-11T17:05:48Z</dcterms:created>
  <dcterms:modified xsi:type="dcterms:W3CDTF">2021-03-25T17:49:26Z</dcterms:modified>
</cp:coreProperties>
</file>