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9"/>
  </p:notesMasterIdLst>
  <p:sldIdLst>
    <p:sldId id="256" r:id="rId2"/>
    <p:sldId id="258" r:id="rId3"/>
    <p:sldId id="259" r:id="rId4"/>
    <p:sldId id="261" r:id="rId5"/>
    <p:sldId id="278" r:id="rId6"/>
    <p:sldId id="262" r:id="rId7"/>
    <p:sldId id="263" r:id="rId8"/>
    <p:sldId id="264" r:id="rId9"/>
    <p:sldId id="265" r:id="rId10"/>
    <p:sldId id="266" r:id="rId11"/>
    <p:sldId id="268" r:id="rId12"/>
    <p:sldId id="269" r:id="rId13"/>
    <p:sldId id="270" r:id="rId14"/>
    <p:sldId id="275" r:id="rId15"/>
    <p:sldId id="276" r:id="rId16"/>
    <p:sldId id="277" r:id="rId17"/>
    <p:sldId id="272" r:id="rId1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Diana" initials="DQ" lastIdx="1" clrIdx="0"/>
  <p:cmAuthor id="2" name="Jennifer Schlecht" initials="JS" lastIdx="1" clrIdx="1">
    <p:extLst>
      <p:ext uri="{19B8F6BF-5375-455C-9EA6-DF929625EA0E}">
        <p15:presenceInfo xmlns:p15="http://schemas.microsoft.com/office/powerpoint/2012/main" userId="S-1-5-21-1294360644-1464272073-1233803906-48051"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F65BC73-D43A-4C27-8FF8-3E1BBF3F7169}" v="24" dt="2020-03-26T23:55:20.426"/>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015" autoAdjust="0"/>
    <p:restoredTop sz="53213" autoAdjust="0"/>
  </p:normalViewPr>
  <p:slideViewPr>
    <p:cSldViewPr snapToGrid="0">
      <p:cViewPr varScale="1">
        <p:scale>
          <a:sx n="87" d="100"/>
          <a:sy n="87" d="100"/>
        </p:scale>
        <p:origin x="3816" y="60"/>
      </p:cViewPr>
      <p:guideLst/>
    </p:cSldViewPr>
  </p:slideViewPr>
  <p:notesTextViewPr>
    <p:cViewPr>
      <p:scale>
        <a:sx n="150" d="100"/>
        <a:sy n="15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microsoft.com/office/2015/10/relationships/revisionInfo" Target="revisionInfo.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BA40DDE-F9F2-405F-8B7A-B4E86BFEAE0C}" type="datetimeFigureOut">
              <a:rPr lang="en-US" smtClean="0"/>
              <a:t>3/11/2021</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876D788-9A27-4FCB-BC40-48A72CE6652C}" type="slidenum">
              <a:rPr lang="en-US" smtClean="0"/>
              <a:t>‹#›</a:t>
            </a:fld>
            <a:endParaRPr lang="en-US"/>
          </a:p>
        </p:txBody>
      </p:sp>
    </p:spTree>
    <p:extLst>
      <p:ext uri="{BB962C8B-B14F-4D97-AF65-F5344CB8AC3E}">
        <p14:creationId xmlns:p14="http://schemas.microsoft.com/office/powerpoint/2010/main" val="231723853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en-US" dirty="0"/>
              <a:t>We have just completed an activity that has us all thinking about a recent emergency, and how different members of our community were affected. We’re now going to move to a presentation that should reinforce some of the ideas that we were starting to touch on. </a:t>
            </a:r>
          </a:p>
          <a:p>
            <a:endParaRPr lang="en-US" dirty="0"/>
          </a:p>
        </p:txBody>
      </p:sp>
      <p:sp>
        <p:nvSpPr>
          <p:cNvPr id="4" name="Slide Number Placeholder 3"/>
          <p:cNvSpPr>
            <a:spLocks noGrp="1"/>
          </p:cNvSpPr>
          <p:nvPr>
            <p:ph type="sldNum" sz="quarter" idx="10"/>
          </p:nvPr>
        </p:nvSpPr>
        <p:spPr/>
        <p:txBody>
          <a:bodyPr/>
          <a:lstStyle/>
          <a:p>
            <a:fld id="{5876D788-9A27-4FCB-BC40-48A72CE6652C}" type="slidenum">
              <a:rPr lang="en-US" smtClean="0"/>
              <a:t>1</a:t>
            </a:fld>
            <a:endParaRPr lang="en-US"/>
          </a:p>
        </p:txBody>
      </p:sp>
    </p:spTree>
    <p:extLst>
      <p:ext uri="{BB962C8B-B14F-4D97-AF65-F5344CB8AC3E}">
        <p14:creationId xmlns:p14="http://schemas.microsoft.com/office/powerpoint/2010/main" val="313193867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Disruptions in the supply chain can result in lack of supplies; damage to equipment and inability to fix them; displacement of health providers causing health worker shortages; etc. </a:t>
            </a:r>
          </a:p>
        </p:txBody>
      </p:sp>
      <p:sp>
        <p:nvSpPr>
          <p:cNvPr id="4" name="Slide Number Placeholder 3"/>
          <p:cNvSpPr>
            <a:spLocks noGrp="1"/>
          </p:cNvSpPr>
          <p:nvPr>
            <p:ph type="sldNum" sz="quarter" idx="5"/>
          </p:nvPr>
        </p:nvSpPr>
        <p:spPr/>
        <p:txBody>
          <a:bodyPr/>
          <a:lstStyle/>
          <a:p>
            <a:fld id="{5876D788-9A27-4FCB-BC40-48A72CE6652C}" type="slidenum">
              <a:rPr lang="en-US" smtClean="0"/>
              <a:t>10</a:t>
            </a:fld>
            <a:endParaRPr lang="en-US"/>
          </a:p>
        </p:txBody>
      </p:sp>
    </p:spTree>
    <p:extLst>
      <p:ext uri="{BB962C8B-B14F-4D97-AF65-F5344CB8AC3E}">
        <p14:creationId xmlns:p14="http://schemas.microsoft.com/office/powerpoint/2010/main" val="249095635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dirty="0"/>
              <a:t>During an emergency, it is critical to prioritize services that are lifesaving. </a:t>
            </a:r>
          </a:p>
          <a:p>
            <a:endParaRPr lang="en-US" altLang="en-US" dirty="0"/>
          </a:p>
          <a:p>
            <a:r>
              <a:rPr lang="en-US" sz="1200" b="0" i="0" u="none" strike="noStrike" kern="1200" dirty="0">
                <a:solidFill>
                  <a:schemeClr val="tx1"/>
                </a:solidFill>
                <a:effectLst/>
                <a:latin typeface="+mn-lt"/>
                <a:ea typeface="+mn-ea"/>
                <a:cs typeface="+mn-cs"/>
              </a:rPr>
              <a:t>The Inter-Agency Working Group </a:t>
            </a:r>
            <a:r>
              <a:rPr lang="en-US" sz="1200" b="0" i="0" u="none" strike="noStrike" kern="1200" baseline="0" dirty="0">
                <a:solidFill>
                  <a:schemeClr val="tx1"/>
                </a:solidFill>
                <a:effectLst/>
                <a:latin typeface="+mn-lt"/>
                <a:ea typeface="+mn-ea"/>
                <a:cs typeface="+mn-cs"/>
              </a:rPr>
              <a:t>on Reproductive Health in Crises revised the </a:t>
            </a:r>
            <a:r>
              <a:rPr lang="en-US" sz="1200" b="0" i="1" u="none" strike="noStrike" kern="1200" dirty="0">
                <a:solidFill>
                  <a:schemeClr val="tx1"/>
                </a:solidFill>
                <a:effectLst/>
                <a:latin typeface="+mn-lt"/>
                <a:ea typeface="+mn-ea"/>
                <a:cs typeface="+mn-cs"/>
              </a:rPr>
              <a:t>Inter-Agency Field Manual on Reproductive Health in Humanitarian Settings</a:t>
            </a:r>
            <a:r>
              <a:rPr lang="en-US" sz="1200" b="0" i="0" u="none" strike="noStrike" kern="1200" dirty="0">
                <a:solidFill>
                  <a:schemeClr val="tx1"/>
                </a:solidFill>
                <a:effectLst/>
                <a:latin typeface="+mn-lt"/>
                <a:ea typeface="+mn-ea"/>
                <a:cs typeface="+mn-cs"/>
              </a:rPr>
              <a:t> in 2018, along</a:t>
            </a:r>
            <a:r>
              <a:rPr lang="en-US" sz="1200" b="0" i="0" u="none" strike="noStrike" kern="1200" baseline="0" dirty="0">
                <a:solidFill>
                  <a:schemeClr val="tx1"/>
                </a:solidFill>
                <a:effectLst/>
                <a:latin typeface="+mn-lt"/>
                <a:ea typeface="+mn-ea"/>
                <a:cs typeface="+mn-cs"/>
              </a:rPr>
              <a:t> with the </a:t>
            </a:r>
            <a:r>
              <a:rPr lang="en-US" altLang="en-US" dirty="0"/>
              <a:t>Minimum Initial Service Package for Sexual</a:t>
            </a:r>
            <a:r>
              <a:rPr lang="en-US" altLang="en-US" baseline="0" dirty="0"/>
              <a:t> and</a:t>
            </a:r>
            <a:r>
              <a:rPr lang="en-US" altLang="en-US" dirty="0"/>
              <a:t> Reproductive Health</a:t>
            </a:r>
            <a:r>
              <a:rPr lang="en-US" altLang="en-US" baseline="0" dirty="0"/>
              <a:t> standard.</a:t>
            </a:r>
          </a:p>
          <a:p>
            <a:endParaRPr lang="en-US" altLang="en-US" baseline="0" dirty="0"/>
          </a:p>
          <a:p>
            <a:r>
              <a:rPr lang="en-US" altLang="en-US" dirty="0"/>
              <a:t>Within this training, we will be referring the Inter-Agency</a:t>
            </a:r>
            <a:r>
              <a:rPr lang="en-US" altLang="en-US" baseline="0" dirty="0"/>
              <a:t> Field Manual and the </a:t>
            </a:r>
            <a:r>
              <a:rPr lang="en-US" altLang="en-US" dirty="0"/>
              <a:t>MISP for SRH to shape our discussion of emergency preparedness and response. </a:t>
            </a:r>
          </a:p>
        </p:txBody>
      </p:sp>
      <p:sp>
        <p:nvSpPr>
          <p:cNvPr id="307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B23844D0-68B1-4799-8BF0-198318B74456}" type="slidenum">
              <a:rPr lang="en-US" altLang="en-US"/>
              <a:pPr/>
              <a:t>11</a:t>
            </a:fld>
            <a:endParaRPr lang="en-US" altLang="en-US"/>
          </a:p>
        </p:txBody>
      </p:sp>
    </p:spTree>
    <p:extLst>
      <p:ext uri="{BB962C8B-B14F-4D97-AF65-F5344CB8AC3E}">
        <p14:creationId xmlns:p14="http://schemas.microsoft.com/office/powerpoint/2010/main" val="227416296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17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dirty="0"/>
              <a:t>Let’s talk a bit more about what the MISP actually includes and does not include. </a:t>
            </a:r>
          </a:p>
        </p:txBody>
      </p:sp>
      <p:sp>
        <p:nvSpPr>
          <p:cNvPr id="317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D7A011AF-FA1D-429E-8B31-BF233CDB94BC}" type="slidenum">
              <a:rPr lang="en-US" altLang="en-US"/>
              <a:pPr/>
              <a:t>12</a:t>
            </a:fld>
            <a:endParaRPr lang="en-US" altLang="en-US"/>
          </a:p>
        </p:txBody>
      </p:sp>
    </p:spTree>
    <p:extLst>
      <p:ext uri="{BB962C8B-B14F-4D97-AF65-F5344CB8AC3E}">
        <p14:creationId xmlns:p14="http://schemas.microsoft.com/office/powerpoint/2010/main" val="24435634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27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a:p>
        </p:txBody>
      </p:sp>
      <p:sp>
        <p:nvSpPr>
          <p:cNvPr id="327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301EDA53-925A-4D90-A2B0-58F6DC19AFED}" type="slidenum">
              <a:rPr lang="en-US" altLang="en-US"/>
              <a:pPr/>
              <a:t>13</a:t>
            </a:fld>
            <a:endParaRPr lang="en-US" altLang="en-US"/>
          </a:p>
        </p:txBody>
      </p:sp>
    </p:spTree>
    <p:extLst>
      <p:ext uri="{BB962C8B-B14F-4D97-AF65-F5344CB8AC3E}">
        <p14:creationId xmlns:p14="http://schemas.microsoft.com/office/powerpoint/2010/main" val="12644707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In emergency situations where demands on health services are high, and time and resources are limited, SRH services are prioritized on the basis of saving lives, optimizing scarce resources, and responding to needs. Since 1997, the Minimum Initial Service Package (MISP) for SRH has been the standard of care for SRH interventions in humanitarian settings. The standard was updated in 2018 and encompasses the following objectives: </a:t>
            </a:r>
          </a:p>
          <a:p>
            <a:pPr marL="171450" lvl="0" indent="-171450">
              <a:buFont typeface="Arial" panose="020B0604020202020204" pitchFamily="34" charset="0"/>
              <a:buChar char="•"/>
            </a:pPr>
            <a:r>
              <a:rPr lang="en-US" sz="1200" kern="1200" dirty="0">
                <a:solidFill>
                  <a:schemeClr val="tx1"/>
                </a:solidFill>
                <a:effectLst/>
                <a:latin typeface="+mn-lt"/>
                <a:ea typeface="+mn-ea"/>
                <a:cs typeface="+mn-cs"/>
              </a:rPr>
              <a:t>Ensure the health sector/cluster identifies an organization to lead implementation of the MISP. </a:t>
            </a:r>
          </a:p>
          <a:p>
            <a:pPr marL="171450" lvl="0" indent="-171450">
              <a:buFont typeface="Arial" panose="020B0604020202020204" pitchFamily="34" charset="0"/>
              <a:buChar char="•"/>
            </a:pPr>
            <a:r>
              <a:rPr lang="en-US" sz="1200" kern="1200" dirty="0">
                <a:solidFill>
                  <a:schemeClr val="tx1"/>
                </a:solidFill>
                <a:effectLst/>
                <a:latin typeface="+mn-lt"/>
                <a:ea typeface="+mn-ea"/>
                <a:cs typeface="+mn-cs"/>
              </a:rPr>
              <a:t>Prevent sexual violence and respond to the needs of survivors. </a:t>
            </a:r>
          </a:p>
          <a:p>
            <a:pPr marL="171450" lvl="0" indent="-171450">
              <a:buFont typeface="Arial" panose="020B0604020202020204" pitchFamily="34" charset="0"/>
              <a:buChar char="•"/>
            </a:pPr>
            <a:r>
              <a:rPr lang="en-US" sz="1200" kern="1200" dirty="0">
                <a:solidFill>
                  <a:schemeClr val="tx1"/>
                </a:solidFill>
                <a:effectLst/>
                <a:latin typeface="+mn-lt"/>
                <a:ea typeface="+mn-ea"/>
                <a:cs typeface="+mn-cs"/>
              </a:rPr>
              <a:t>Prevent the transmission of and reduce morbidity and mortality due to HIV and other STIs. </a:t>
            </a:r>
          </a:p>
          <a:p>
            <a:pPr marL="171450" lvl="0" indent="-171450">
              <a:buFont typeface="Arial" panose="020B0604020202020204" pitchFamily="34" charset="0"/>
              <a:buChar char="•"/>
            </a:pPr>
            <a:r>
              <a:rPr lang="en-US" sz="1200" kern="1200" dirty="0">
                <a:solidFill>
                  <a:schemeClr val="tx1"/>
                </a:solidFill>
                <a:effectLst/>
                <a:latin typeface="+mn-lt"/>
                <a:ea typeface="+mn-ea"/>
                <a:cs typeface="+mn-cs"/>
              </a:rPr>
              <a:t>Prevent excess maternal and newborn morbidity and mortality. </a:t>
            </a:r>
          </a:p>
          <a:p>
            <a:pPr marL="171450" lvl="0" indent="-171450">
              <a:buFont typeface="Arial" panose="020B0604020202020204" pitchFamily="34" charset="0"/>
              <a:buChar char="•"/>
            </a:pPr>
            <a:r>
              <a:rPr lang="en-US" sz="1200" kern="1200" dirty="0">
                <a:solidFill>
                  <a:schemeClr val="tx1"/>
                </a:solidFill>
                <a:effectLst/>
                <a:latin typeface="+mn-lt"/>
                <a:ea typeface="+mn-ea"/>
                <a:cs typeface="+mn-cs"/>
              </a:rPr>
              <a:t>Prevent unintended pregnancies. </a:t>
            </a:r>
          </a:p>
          <a:p>
            <a:pPr marL="171450" lvl="0" indent="-171450">
              <a:buFont typeface="Arial" panose="020B0604020202020204" pitchFamily="34" charset="0"/>
              <a:buChar char="•"/>
            </a:pPr>
            <a:r>
              <a:rPr lang="en-US" sz="1200" kern="1200" dirty="0">
                <a:solidFill>
                  <a:schemeClr val="tx1"/>
                </a:solidFill>
                <a:effectLst/>
                <a:latin typeface="+mn-lt"/>
                <a:ea typeface="+mn-ea"/>
                <a:cs typeface="+mn-cs"/>
              </a:rPr>
              <a:t>Plan for comprehensive SRH services, integrated into primary health care as soon as possible. Work with the health sector/cluster partners to address the six health system building blocks.</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It is also important to ensure that safe abortion care is available, to the full extent of the law, in health centers and hospital facilities.</a:t>
            </a:r>
          </a:p>
          <a:p>
            <a:endParaRPr lang="en-US"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Inter-Agency Working Group on Reproductive Health in Crises (2019). </a:t>
            </a:r>
            <a:r>
              <a:rPr lang="en-US" sz="1200" i="1" kern="1200" dirty="0">
                <a:solidFill>
                  <a:schemeClr val="tx1"/>
                </a:solidFill>
                <a:effectLst/>
                <a:latin typeface="+mn-lt"/>
                <a:ea typeface="+mn-ea"/>
                <a:cs typeface="+mn-cs"/>
              </a:rPr>
              <a:t>Inter-Agency Field Manual on Reproductive Health in Humanitarian Settings</a:t>
            </a:r>
            <a:r>
              <a:rPr lang="en-US" sz="1200" kern="1200" dirty="0">
                <a:solidFill>
                  <a:schemeClr val="tx1"/>
                </a:solidFill>
                <a:effectLst/>
                <a:latin typeface="+mn-lt"/>
                <a:ea typeface="+mn-ea"/>
                <a:cs typeface="+mn-cs"/>
              </a:rPr>
              <a:t>. New York.</a:t>
            </a:r>
          </a:p>
          <a:p>
            <a:endParaRPr lang="en-US" dirty="0"/>
          </a:p>
        </p:txBody>
      </p:sp>
      <p:sp>
        <p:nvSpPr>
          <p:cNvPr id="4" name="Slide Number Placeholder 3"/>
          <p:cNvSpPr>
            <a:spLocks noGrp="1"/>
          </p:cNvSpPr>
          <p:nvPr>
            <p:ph type="sldNum" sz="quarter" idx="5"/>
          </p:nvPr>
        </p:nvSpPr>
        <p:spPr/>
        <p:txBody>
          <a:bodyPr/>
          <a:lstStyle/>
          <a:p>
            <a:fld id="{C5861AC1-7890-406B-82F3-AB9536AB9780}" type="slidenum">
              <a:rPr lang="en-US" smtClean="0"/>
              <a:t>14</a:t>
            </a:fld>
            <a:endParaRPr lang="en-US"/>
          </a:p>
        </p:txBody>
      </p:sp>
    </p:spTree>
    <p:extLst>
      <p:ext uri="{BB962C8B-B14F-4D97-AF65-F5344CB8AC3E}">
        <p14:creationId xmlns:p14="http://schemas.microsoft.com/office/powerpoint/2010/main" val="390762715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In acute emergencies, </a:t>
            </a:r>
            <a:r>
              <a:rPr lang="en-US" sz="1200" b="0" dirty="0">
                <a:solidFill>
                  <a:srgbClr val="C00000"/>
                </a:solidFill>
              </a:rPr>
              <a:t>SRH supply chains often rely on Inter-Agency Emergency RH Kits. </a:t>
            </a:r>
          </a:p>
          <a:p>
            <a:endParaRPr lang="en-US" sz="1200" b="0" dirty="0">
              <a:solidFill>
                <a:srgbClr val="C00000"/>
              </a:solidFill>
            </a:endParaRPr>
          </a:p>
          <a:p>
            <a:r>
              <a:rPr lang="en-US" b="0" dirty="0"/>
              <a:t>RH Kits: complementary to other inter-agency emergency health kit.</a:t>
            </a:r>
          </a:p>
        </p:txBody>
      </p:sp>
    </p:spTree>
    <p:extLst>
      <p:ext uri="{BB962C8B-B14F-4D97-AF65-F5344CB8AC3E}">
        <p14:creationId xmlns:p14="http://schemas.microsoft.com/office/powerpoint/2010/main" val="327987333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dirty="0">
                <a:latin typeface="Calibri" panose="020F0502020204030204" pitchFamily="34" charset="0"/>
                <a:cs typeface="Calibri" panose="020F0502020204030204" pitchFamily="34" charset="0"/>
              </a:rPr>
              <a:t>Special considerations for specific populations</a:t>
            </a:r>
            <a:r>
              <a:rPr lang="en-US" sz="1200" b="0" baseline="30000" dirty="0">
                <a:latin typeface="Calibri" panose="020F0502020204030204" pitchFamily="34" charset="0"/>
                <a:cs typeface="Calibri" panose="020F0502020204030204" pitchFamily="34" charset="0"/>
              </a:rPr>
              <a:t>1</a:t>
            </a:r>
          </a:p>
          <a:p>
            <a:endParaRPr lang="en-US" sz="1200" b="1" dirty="0">
              <a:latin typeface="Calibri" panose="020F0502020204030204" pitchFamily="34" charset="0"/>
              <a:cs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dirty="0">
                <a:latin typeface="Calibri" panose="020F0502020204030204" pitchFamily="34" charset="0"/>
                <a:cs typeface="Calibri" panose="020F0502020204030204" pitchFamily="34" charset="0"/>
              </a:rPr>
              <a:t>Adolescents</a:t>
            </a:r>
            <a:r>
              <a:rPr lang="en-US" sz="1200" b="0" dirty="0">
                <a:latin typeface="Calibri" panose="020F0502020204030204" pitchFamily="34" charset="0"/>
                <a:cs typeface="Calibri" panose="020F0502020204030204" pitchFamily="34" charset="0"/>
              </a:rPr>
              <a:t>:</a:t>
            </a:r>
            <a:r>
              <a:rPr lang="en-US" sz="1200" b="1" dirty="0">
                <a:latin typeface="Calibri" panose="020F0502020204030204" pitchFamily="34" charset="0"/>
                <a:cs typeface="Calibri" panose="020F0502020204030204" pitchFamily="34" charset="0"/>
              </a:rPr>
              <a:t> </a:t>
            </a:r>
            <a:r>
              <a:rPr lang="en-US" sz="1200" b="0" dirty="0">
                <a:latin typeface="Calibri" panose="020F0502020204030204" pitchFamily="34" charset="0"/>
                <a:cs typeface="Calibri" panose="020F0502020204030204" pitchFamily="34" charset="0"/>
              </a:rPr>
              <a:t>Adolescent girls especially are highly vulnerable to sexual coercion, exploitation, and violence, and many may engage in high-risk or transactional sex (sex for money or other goods/services) for survival. Adolescents are also a heterogenous group; their risks and needs may vary depending on the environment, marital status, education level, disability status, gender and gender identity, bodily identify, sexual orientation, and socioeconomic status.</a:t>
            </a:r>
            <a:endParaRPr lang="en-US" sz="1200" b="1" dirty="0">
              <a:latin typeface="Calibri" panose="020F0502020204030204" pitchFamily="34" charset="0"/>
              <a:cs typeface="Calibri" panose="020F0502020204030204" pitchFamily="34" charset="0"/>
            </a:endParaRPr>
          </a:p>
          <a:p>
            <a:endParaRPr lang="en-US" sz="1200" b="1" dirty="0">
              <a:latin typeface="Calibri" panose="020F0502020204030204" pitchFamily="34" charset="0"/>
              <a:cs typeface="Calibri" panose="020F0502020204030204" pitchFamily="34" charset="0"/>
            </a:endParaRPr>
          </a:p>
          <a:p>
            <a:r>
              <a:rPr lang="en-US" sz="1200" b="1" dirty="0">
                <a:latin typeface="Calibri" panose="020F0502020204030204" pitchFamily="34" charset="0"/>
                <a:cs typeface="Calibri" panose="020F0502020204030204" pitchFamily="34" charset="0"/>
              </a:rPr>
              <a:t>Male survivors</a:t>
            </a:r>
            <a:r>
              <a:rPr lang="en-US" sz="1200" dirty="0">
                <a:latin typeface="Calibri" panose="020F0502020204030204" pitchFamily="34" charset="0"/>
                <a:cs typeface="Calibri" panose="020F0502020204030204" pitchFamily="34" charset="0"/>
              </a:rPr>
              <a:t>: Male survivors suffer physical and psychological trauma and should have access to confidential, respectful, and non-discriminatory services that provide comprehensive care.</a:t>
            </a:r>
          </a:p>
          <a:p>
            <a:endParaRPr lang="en-US" sz="1200" b="1" dirty="0">
              <a:latin typeface="Calibri" panose="020F0502020204030204" pitchFamily="34" charset="0"/>
              <a:cs typeface="Calibri" panose="020F0502020204030204" pitchFamily="34" charset="0"/>
            </a:endParaRPr>
          </a:p>
          <a:p>
            <a:r>
              <a:rPr lang="en-US" sz="1200" b="1" dirty="0">
                <a:latin typeface="Calibri" panose="020F0502020204030204" pitchFamily="34" charset="0"/>
                <a:cs typeface="Calibri" panose="020F0502020204030204" pitchFamily="34" charset="0"/>
              </a:rPr>
              <a:t>Persons with disabilities</a:t>
            </a:r>
            <a:r>
              <a:rPr lang="en-US" sz="1200" dirty="0">
                <a:latin typeface="Calibri" panose="020F0502020204030204" pitchFamily="34" charset="0"/>
                <a:cs typeface="Calibri" panose="020F0502020204030204" pitchFamily="34" charset="0"/>
              </a:rPr>
              <a:t>: Persons with disabilities are at a higher risk of sexual violence and often face extreme discrimination by service providers. Host organizations of persons with disabilities may have resources to ensure clinical care for survivors is provided to this often-hidden population.</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1" dirty="0">
              <a:latin typeface="Calibri" panose="020F0502020204030204" pitchFamily="34" charset="0"/>
              <a:cs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dirty="0">
                <a:latin typeface="Calibri" panose="020F0502020204030204" pitchFamily="34" charset="0"/>
                <a:cs typeface="Calibri" panose="020F0502020204030204" pitchFamily="34" charset="0"/>
              </a:rPr>
              <a:t>Lesbian, Gay, Bisexual, Transgender, Queer, Intersex, and Asexual (LGBTQIA) individuals</a:t>
            </a:r>
            <a:r>
              <a:rPr lang="en-US" sz="1200" dirty="0">
                <a:latin typeface="Calibri" panose="020F0502020204030204" pitchFamily="34" charset="0"/>
                <a:cs typeface="Calibri" panose="020F0502020204030204" pitchFamily="34" charset="0"/>
              </a:rPr>
              <a:t>: Each population has separate needs and faces different risks. Engaging with LGBTQIA self-help or rights groups and making health facilities more respectful of diversity would allow critical health services to become more accessible.</a:t>
            </a:r>
          </a:p>
          <a:p>
            <a:endParaRPr lang="en-US" sz="1200" b="1" dirty="0">
              <a:latin typeface="Calibri" panose="020F0502020204030204" pitchFamily="34" charset="0"/>
              <a:cs typeface="Calibri" panose="020F0502020204030204" pitchFamily="34" charset="0"/>
            </a:endParaRPr>
          </a:p>
          <a:p>
            <a:r>
              <a:rPr lang="en-US" sz="1200" b="1" dirty="0">
                <a:latin typeface="Calibri" panose="020F0502020204030204" pitchFamily="34" charset="0"/>
                <a:cs typeface="Calibri" panose="020F0502020204030204" pitchFamily="34" charset="0"/>
              </a:rPr>
              <a:t>Persons who engage in sex work</a:t>
            </a:r>
            <a:r>
              <a:rPr lang="en-US" sz="1200" dirty="0">
                <a:latin typeface="Calibri" panose="020F0502020204030204" pitchFamily="34" charset="0"/>
                <a:cs typeface="Calibri" panose="020F0502020204030204" pitchFamily="34" charset="0"/>
              </a:rPr>
              <a:t>: This population often faces stigmatization and discrimination by health providers. Organizations led by refugees and persons who engage in sex work often have the expertise and connections to effectively provide clinical services to these groups.</a:t>
            </a:r>
          </a:p>
          <a:p>
            <a:endParaRPr lang="en-US" sz="1200" dirty="0">
              <a:latin typeface="Calibri" panose="020F0502020204030204" pitchFamily="34" charset="0"/>
              <a:cs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dirty="0">
                <a:latin typeface="Calibri" panose="020F0502020204030204" pitchFamily="34" charset="0"/>
                <a:cs typeface="Calibri" panose="020F0502020204030204" pitchFamily="34" charset="0"/>
              </a:rPr>
              <a:t>Persons living with HIV/AIDS</a:t>
            </a:r>
            <a:r>
              <a:rPr lang="en-US" sz="1200" b="0" dirty="0">
                <a:latin typeface="Calibri" panose="020F0502020204030204" pitchFamily="34" charset="0"/>
                <a:cs typeface="Calibri" panose="020F0502020204030204" pitchFamily="34" charset="0"/>
              </a:rPr>
              <a:t>: Access to antiretroviral treatment remains a challenge in humanitarian settings. The largest group without access in humanitarian settings are children and adolescents. Stigma continues to exist against persons living with HIV/AIDS.</a:t>
            </a:r>
            <a:r>
              <a:rPr lang="en-US" sz="1200" b="0" baseline="30000" dirty="0">
                <a:latin typeface="Calibri" panose="020F0502020204030204" pitchFamily="34" charset="0"/>
                <a:cs typeface="Calibri" panose="020F0502020204030204" pitchFamily="34" charset="0"/>
              </a:rPr>
              <a:t>2</a:t>
            </a:r>
            <a:r>
              <a:rPr lang="en-US" sz="1200" b="0" dirty="0">
                <a:latin typeface="Calibri" panose="020F0502020204030204" pitchFamily="34" charset="0"/>
                <a:cs typeface="Calibri" panose="020F0502020204030204" pitchFamily="34" charset="0"/>
              </a:rPr>
              <a:t> </a:t>
            </a:r>
          </a:p>
          <a:p>
            <a:endParaRPr lang="en-US" sz="1200" dirty="0">
              <a:latin typeface="Calibri" panose="020F0502020204030204" pitchFamily="34" charset="0"/>
              <a:cs typeface="Calibri" panose="020F0502020204030204" pitchFamily="34" charset="0"/>
            </a:endParaRPr>
          </a:p>
          <a:p>
            <a:r>
              <a:rPr lang="en-US" sz="1200" b="1" dirty="0">
                <a:latin typeface="Calibri" panose="020F0502020204030204" pitchFamily="34" charset="0"/>
                <a:cs typeface="Calibri" panose="020F0502020204030204" pitchFamily="34" charset="0"/>
              </a:rPr>
              <a:t>Persons who inject drugs</a:t>
            </a:r>
            <a:r>
              <a:rPr lang="en-US" sz="1200" dirty="0">
                <a:latin typeface="Calibri" panose="020F0502020204030204" pitchFamily="34" charset="0"/>
                <a:cs typeface="Calibri" panose="020F0502020204030204" pitchFamily="34" charset="0"/>
              </a:rPr>
              <a:t>: Women who inject drugs are particularly stigmatized and are vulnerable to violence and HIV. Insufficient coverage of programs is of concern because of high risks for HIV and other infections such as viral hepatitis.</a:t>
            </a:r>
            <a:endParaRPr lang="en-US" sz="1200" b="0" i="0" kern="1200" dirty="0">
              <a:solidFill>
                <a:schemeClr val="tx1"/>
              </a:solidFill>
              <a:effectLst/>
              <a:latin typeface="+mn-lt"/>
              <a:ea typeface="+mn-ea"/>
              <a:cs typeface="+mn-cs"/>
            </a:endParaRPr>
          </a:p>
          <a:p>
            <a:endParaRPr lang="en-US" sz="1200" dirty="0">
              <a:latin typeface="Calibri" panose="020F0502020204030204" pitchFamily="34" charset="0"/>
              <a:cs typeface="Calibri" panose="020F0502020204030204" pitchFamily="34" charset="0"/>
            </a:endParaRPr>
          </a:p>
          <a:p>
            <a:r>
              <a:rPr lang="en-US" sz="1200" b="1" dirty="0">
                <a:latin typeface="Calibri" panose="020F0502020204030204" pitchFamily="34" charset="0"/>
                <a:cs typeface="Calibri" panose="020F0502020204030204" pitchFamily="34" charset="0"/>
              </a:rPr>
              <a:t>Ethnic and religious minorities</a:t>
            </a:r>
            <a:r>
              <a:rPr lang="en-US" sz="1200" dirty="0">
                <a:latin typeface="Calibri" panose="020F0502020204030204" pitchFamily="34" charset="0"/>
                <a:cs typeface="Calibri" panose="020F0502020204030204" pitchFamily="34" charset="0"/>
              </a:rPr>
              <a:t>: Ethnic and religious minorities face levels of stigma and discrimination that make them more vulnerable to sexual violence. Specific barriers should be considered when designing programs to reach survivors.</a:t>
            </a:r>
          </a:p>
          <a:p>
            <a:endParaRPr lang="en-US" dirty="0"/>
          </a:p>
          <a:p>
            <a:r>
              <a:rPr lang="en-US" u="sng" dirty="0"/>
              <a:t>References</a:t>
            </a:r>
            <a:r>
              <a:rPr lang="en-US" dirty="0"/>
              <a:t>:</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kern="1200" dirty="0">
                <a:solidFill>
                  <a:schemeClr val="tx1"/>
                </a:solidFill>
                <a:effectLst/>
                <a:latin typeface="+mn-lt"/>
                <a:ea typeface="+mn-ea"/>
                <a:cs typeface="+mn-cs"/>
              </a:rPr>
              <a:t>Inter-Agency Working Group on Reproductive Health in Crises (2019). “Chapter 3: Minimum Initial Service Package.” </a:t>
            </a:r>
            <a:r>
              <a:rPr lang="en-US" sz="1200" i="1" kern="1200" dirty="0">
                <a:solidFill>
                  <a:schemeClr val="tx1"/>
                </a:solidFill>
                <a:effectLst/>
                <a:latin typeface="+mn-lt"/>
                <a:ea typeface="+mn-ea"/>
                <a:cs typeface="+mn-cs"/>
              </a:rPr>
              <a:t>Inter-Agency Field Manual on Reproductive Health in Humanitarian Settings</a:t>
            </a:r>
            <a:r>
              <a:rPr lang="en-US" sz="1200" kern="1200" dirty="0">
                <a:solidFill>
                  <a:schemeClr val="tx1"/>
                </a:solidFill>
                <a:effectLst/>
                <a:latin typeface="+mn-lt"/>
                <a:ea typeface="+mn-ea"/>
                <a:cs typeface="+mn-cs"/>
              </a:rPr>
              <a:t>. New York.</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kern="1200" dirty="0">
                <a:solidFill>
                  <a:schemeClr val="tx1"/>
                </a:solidFill>
                <a:effectLst/>
                <a:latin typeface="+mn-lt"/>
                <a:ea typeface="+mn-ea"/>
                <a:cs typeface="+mn-cs"/>
              </a:rPr>
              <a:t>Inter-Agency Working Group on Reproductive Health in Crises (2019). “Chapter 11: HIV.” </a:t>
            </a:r>
            <a:r>
              <a:rPr lang="en-US" sz="1200" i="1" kern="1200" dirty="0">
                <a:solidFill>
                  <a:schemeClr val="tx1"/>
                </a:solidFill>
                <a:effectLst/>
                <a:latin typeface="+mn-lt"/>
                <a:ea typeface="+mn-ea"/>
                <a:cs typeface="+mn-cs"/>
              </a:rPr>
              <a:t>Inter-Agency Field Manual on Reproductive Health in Humanitarian Settings</a:t>
            </a:r>
            <a:r>
              <a:rPr lang="en-US" sz="1200" kern="1200" dirty="0">
                <a:solidFill>
                  <a:schemeClr val="tx1"/>
                </a:solidFill>
                <a:effectLst/>
                <a:latin typeface="+mn-lt"/>
                <a:ea typeface="+mn-ea"/>
                <a:cs typeface="+mn-cs"/>
              </a:rPr>
              <a:t>. New York. </a:t>
            </a:r>
            <a:r>
              <a:rPr lang="en-US" dirty="0"/>
              <a:t>https://iawgfieldmanual.com/manual/hiv</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Photo: Adolescents in Mae Sot, Thailand; Women’s Refugee Commission. </a:t>
            </a:r>
            <a:endParaRPr lang="en-US" dirty="0"/>
          </a:p>
        </p:txBody>
      </p:sp>
      <p:sp>
        <p:nvSpPr>
          <p:cNvPr id="4" name="Slide Number Placeholder 3"/>
          <p:cNvSpPr>
            <a:spLocks noGrp="1"/>
          </p:cNvSpPr>
          <p:nvPr>
            <p:ph type="sldNum" sz="quarter" idx="5"/>
          </p:nvPr>
        </p:nvSpPr>
        <p:spPr/>
        <p:txBody>
          <a:bodyPr/>
          <a:lstStyle/>
          <a:p>
            <a:fld id="{C5861AC1-7890-406B-82F3-AB9536AB9780}" type="slidenum">
              <a:rPr lang="en-US" smtClean="0"/>
              <a:t>16</a:t>
            </a:fld>
            <a:endParaRPr lang="en-US"/>
          </a:p>
        </p:txBody>
      </p:sp>
    </p:spTree>
    <p:extLst>
      <p:ext uri="{BB962C8B-B14F-4D97-AF65-F5344CB8AC3E}">
        <p14:creationId xmlns:p14="http://schemas.microsoft.com/office/powerpoint/2010/main" val="355613023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48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dirty="0"/>
              <a:t>Tomorrow—we will spend the day going through each of these areas. We will also discuss </a:t>
            </a:r>
            <a:r>
              <a:rPr lang="en-US" sz="1200" kern="1200" dirty="0">
                <a:solidFill>
                  <a:schemeClr val="tx1"/>
                </a:solidFill>
                <a:effectLst/>
                <a:latin typeface="+mn-lt"/>
                <a:ea typeface="+mn-ea"/>
                <a:cs typeface="+mn-cs"/>
              </a:rPr>
              <a:t>safe abortion care to the full extent of the law, in health centers and hospital facilities. </a:t>
            </a:r>
            <a:endParaRPr lang="en-US" altLang="en-US" dirty="0"/>
          </a:p>
          <a:p>
            <a:endParaRPr lang="en-US" altLang="en-US" dirty="0"/>
          </a:p>
        </p:txBody>
      </p:sp>
      <p:sp>
        <p:nvSpPr>
          <p:cNvPr id="348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75BA34C7-3335-4F90-9711-A1D3859A350C}" type="slidenum">
              <a:rPr lang="en-US" altLang="en-US"/>
              <a:pPr/>
              <a:t>17</a:t>
            </a:fld>
            <a:endParaRPr lang="en-US" altLang="en-US"/>
          </a:p>
        </p:txBody>
      </p:sp>
    </p:spTree>
    <p:extLst>
      <p:ext uri="{BB962C8B-B14F-4D97-AF65-F5344CB8AC3E}">
        <p14:creationId xmlns:p14="http://schemas.microsoft.com/office/powerpoint/2010/main" val="358183631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A272697A-FCCF-42D7-B25C-71F23F10DB73}" type="slidenum">
              <a:rPr lang="en-US" altLang="en-US"/>
              <a:pPr/>
              <a:t>2</a:t>
            </a:fld>
            <a:endParaRPr lang="en-US" altLang="en-US"/>
          </a:p>
        </p:txBody>
      </p:sp>
      <p:sp>
        <p:nvSpPr>
          <p:cNvPr id="21507" name="Rectangle 2"/>
          <p:cNvSpPr>
            <a:spLocks noGrp="1" noRot="1" noChangeAspect="1" noChangeArrowheads="1" noTextEdit="1"/>
          </p:cNvSpPr>
          <p:nvPr>
            <p:ph type="sldImg"/>
          </p:nvPr>
        </p:nvSpPr>
        <p:spPr bwMode="auto">
          <a:xfrm>
            <a:off x="1182688" y="698500"/>
            <a:ext cx="4646612" cy="34861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508" name="Rectangle 3"/>
          <p:cNvSpPr>
            <a:spLocks noGrp="1" noChangeArrowheads="1"/>
          </p:cNvSpPr>
          <p:nvPr>
            <p:ph type="body" idx="1"/>
          </p:nvPr>
        </p:nvSpPr>
        <p:spPr bwMode="auto">
          <a:xfrm>
            <a:off x="779463" y="4416425"/>
            <a:ext cx="5529262" cy="44164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GB" altLang="en-US" sz="1000"/>
          </a:p>
        </p:txBody>
      </p:sp>
    </p:spTree>
    <p:extLst>
      <p:ext uri="{BB962C8B-B14F-4D97-AF65-F5344CB8AC3E}">
        <p14:creationId xmlns:p14="http://schemas.microsoft.com/office/powerpoint/2010/main" val="68144085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B2BA7EC6-C7D8-474C-9B49-231F0BAB47B1}" type="slidenum">
              <a:rPr lang="en-US" altLang="en-US"/>
              <a:pPr/>
              <a:t>3</a:t>
            </a:fld>
            <a:endParaRPr lang="en-US" altLang="en-US"/>
          </a:p>
        </p:txBody>
      </p:sp>
      <p:sp>
        <p:nvSpPr>
          <p:cNvPr id="22531" name="Rectangle 2"/>
          <p:cNvSpPr>
            <a:spLocks noGrp="1" noRot="1" noChangeAspect="1" noChangeArrowheads="1" noTextEdit="1"/>
          </p:cNvSpPr>
          <p:nvPr>
            <p:ph type="sldImg"/>
          </p:nvPr>
        </p:nvSpPr>
        <p:spPr bwMode="auto">
          <a:xfrm>
            <a:off x="1182688" y="698500"/>
            <a:ext cx="4646612" cy="34861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2532" name="Rectangle 3"/>
          <p:cNvSpPr>
            <a:spLocks noGrp="1" noChangeArrowheads="1"/>
          </p:cNvSpPr>
          <p:nvPr>
            <p:ph type="body" idx="1"/>
          </p:nvPr>
        </p:nvSpPr>
        <p:spPr bwMode="auto">
          <a:xfrm>
            <a:off x="933450" y="4416425"/>
            <a:ext cx="5143500" cy="41814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i="0" dirty="0"/>
              <a:t>Achievement of sexual and reproductive health relies on the realization of sexual and reproductive rights, which are based on the human rights of all individuals to: </a:t>
            </a:r>
          </a:p>
          <a:p>
            <a:pPr marL="171450" indent="-171450">
              <a:buFont typeface="Arial" panose="020B0604020202020204" pitchFamily="34" charset="0"/>
              <a:buChar char="•"/>
            </a:pPr>
            <a:r>
              <a:rPr lang="en-US" i="0" dirty="0"/>
              <a:t>have their bodily integrity, privacy, and personal autonomy respected; </a:t>
            </a:r>
          </a:p>
          <a:p>
            <a:pPr marL="171450" indent="-171450">
              <a:buFont typeface="Arial" panose="020B0604020202020204" pitchFamily="34" charset="0"/>
              <a:buChar char="•"/>
            </a:pPr>
            <a:r>
              <a:rPr lang="en-US" i="0" dirty="0"/>
              <a:t>freely define their own sexuality, including sexual orientation and gender identity and expression;</a:t>
            </a:r>
          </a:p>
          <a:p>
            <a:pPr marL="171450" indent="-171450">
              <a:buFont typeface="Arial" panose="020B0604020202020204" pitchFamily="34" charset="0"/>
              <a:buChar char="•"/>
            </a:pPr>
            <a:r>
              <a:rPr lang="en-US" i="0" dirty="0"/>
              <a:t>decide whether and when to be sexually active;</a:t>
            </a:r>
          </a:p>
          <a:p>
            <a:pPr marL="171450" indent="-171450">
              <a:buFont typeface="Arial" panose="020B0604020202020204" pitchFamily="34" charset="0"/>
              <a:buChar char="•"/>
            </a:pPr>
            <a:r>
              <a:rPr lang="en-US" i="0" dirty="0"/>
              <a:t>choose their sexual partners; </a:t>
            </a:r>
          </a:p>
          <a:p>
            <a:pPr marL="171450" indent="-171450">
              <a:buFont typeface="Arial" panose="020B0604020202020204" pitchFamily="34" charset="0"/>
              <a:buChar char="•"/>
            </a:pPr>
            <a:r>
              <a:rPr lang="en-US" i="0" dirty="0"/>
              <a:t>have safe and pleasurable sexual experiences; </a:t>
            </a:r>
          </a:p>
          <a:p>
            <a:pPr marL="171450" indent="-171450">
              <a:buFont typeface="Arial" panose="020B0604020202020204" pitchFamily="34" charset="0"/>
              <a:buChar char="•"/>
            </a:pPr>
            <a:r>
              <a:rPr lang="en-US" i="0" dirty="0"/>
              <a:t>decide whether, when, and whom to marry; </a:t>
            </a:r>
          </a:p>
          <a:p>
            <a:pPr marL="171450" indent="-171450">
              <a:buFont typeface="Arial" panose="020B0604020202020204" pitchFamily="34" charset="0"/>
              <a:buChar char="•"/>
            </a:pPr>
            <a:r>
              <a:rPr lang="en-US" i="0" dirty="0"/>
              <a:t>decide whether, when, and by what means to have a child or children, and how many children to have; and</a:t>
            </a:r>
          </a:p>
          <a:p>
            <a:pPr marL="171450" indent="-171450">
              <a:buFont typeface="Arial" panose="020B0604020202020204" pitchFamily="34" charset="0"/>
              <a:buChar char="•"/>
            </a:pPr>
            <a:r>
              <a:rPr lang="en-US" i="0" dirty="0"/>
              <a:t>have access over their lifetimes to the information, resources, services, and support necessary to achieve all the above, free from discrimination, coercion, exploitation, and violence.</a:t>
            </a:r>
          </a:p>
          <a:p>
            <a:pPr marL="171450" indent="-171450">
              <a:buFont typeface="Arial" panose="020B0604020202020204" pitchFamily="34" charset="0"/>
              <a:buChar char="•"/>
            </a:pPr>
            <a:endParaRPr lang="en-US" altLang="en-US" dirty="0">
              <a:cs typeface="Arial" panose="020B0604020202020204" pitchFamily="34" charset="0"/>
            </a:endParaRPr>
          </a:p>
          <a:p>
            <a:pPr marL="0" indent="0">
              <a:buFont typeface="Arial" panose="020B0604020202020204" pitchFamily="34" charset="0"/>
              <a:buNone/>
            </a:pPr>
            <a:r>
              <a:rPr lang="en-US" altLang="en-US" u="sng" dirty="0">
                <a:cs typeface="Arial" panose="020B0604020202020204" pitchFamily="34" charset="0"/>
              </a:rPr>
              <a:t>Reference</a:t>
            </a:r>
            <a:r>
              <a:rPr lang="en-US" altLang="en-US" dirty="0">
                <a:cs typeface="Arial" panose="020B0604020202020204" pitchFamily="34" charset="0"/>
              </a:rPr>
              <a:t>:</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kern="1200" dirty="0" err="1">
                <a:solidFill>
                  <a:schemeClr val="tx1"/>
                </a:solidFill>
                <a:effectLst/>
                <a:latin typeface="+mn-lt"/>
                <a:ea typeface="+mn-ea"/>
                <a:cs typeface="+mn-cs"/>
              </a:rPr>
              <a:t>Starrs</a:t>
            </a:r>
            <a:r>
              <a:rPr lang="en-US" sz="1200" kern="1200" dirty="0">
                <a:solidFill>
                  <a:schemeClr val="tx1"/>
                </a:solidFill>
                <a:effectLst/>
                <a:latin typeface="+mn-lt"/>
                <a:ea typeface="+mn-ea"/>
                <a:cs typeface="+mn-cs"/>
              </a:rPr>
              <a:t>, A. et al. Accelerate progress—sexual and reproductive health and rights for all: Report of the Guttmacher–Lancet Commission. </a:t>
            </a:r>
            <a:r>
              <a:rPr lang="en-US" sz="1200" i="1" kern="1200" dirty="0">
                <a:solidFill>
                  <a:schemeClr val="tx1"/>
                </a:solidFill>
                <a:effectLst/>
                <a:latin typeface="+mn-lt"/>
                <a:ea typeface="+mn-ea"/>
                <a:cs typeface="+mn-cs"/>
              </a:rPr>
              <a:t>The Lancet</a:t>
            </a:r>
            <a:r>
              <a:rPr lang="en-US" sz="1200" kern="1200" dirty="0">
                <a:solidFill>
                  <a:schemeClr val="tx1"/>
                </a:solidFill>
                <a:effectLst/>
                <a:latin typeface="+mn-lt"/>
                <a:ea typeface="+mn-ea"/>
                <a:cs typeface="+mn-cs"/>
              </a:rPr>
              <a:t>. 391(10140):P2642-2692, June 30, 2018. Available at https://www.thelancet.com/commissions/sexual-and-reproductive-health-and-rights.</a:t>
            </a:r>
            <a:endParaRPr lang="en-US" altLang="en-US" dirty="0"/>
          </a:p>
        </p:txBody>
      </p:sp>
    </p:spTree>
    <p:extLst>
      <p:ext uri="{BB962C8B-B14F-4D97-AF65-F5344CB8AC3E}">
        <p14:creationId xmlns:p14="http://schemas.microsoft.com/office/powerpoint/2010/main" val="260216838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554ECF6C-A528-4224-854E-5907378755A2}" type="slidenum">
              <a:rPr lang="en-US" altLang="en-US"/>
              <a:pPr/>
              <a:t>4</a:t>
            </a:fld>
            <a:endParaRPr lang="en-US" altLang="en-US"/>
          </a:p>
        </p:txBody>
      </p:sp>
      <p:sp>
        <p:nvSpPr>
          <p:cNvPr id="24579" name="Rectangle 2"/>
          <p:cNvSpPr>
            <a:spLocks noGrp="1" noRot="1" noChangeAspect="1" noChangeArrowheads="1" noTextEdit="1"/>
          </p:cNvSpPr>
          <p:nvPr>
            <p:ph type="sldImg"/>
          </p:nvPr>
        </p:nvSpPr>
        <p:spPr bwMode="auto">
          <a:xfrm>
            <a:off x="1182688" y="698500"/>
            <a:ext cx="4646612" cy="34861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580" name="Rectangle 3"/>
          <p:cNvSpPr>
            <a:spLocks noGrp="1" noChangeArrowheads="1"/>
          </p:cNvSpPr>
          <p:nvPr>
            <p:ph type="body" idx="1"/>
          </p:nvPr>
        </p:nvSpPr>
        <p:spPr bwMode="auto">
          <a:xfrm>
            <a:off x="933450" y="4416425"/>
            <a:ext cx="5143500" cy="41814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dirty="0"/>
              <a:t>As defined by the Guttmacher-Lancet Commission, the full e</a:t>
            </a:r>
            <a:r>
              <a:rPr lang="en-US" dirty="0"/>
              <a:t>ssential sexual and reproductive health services must meet public health and human rights standards, including the “Availability, Accessibility, Acceptability, and Quality” framework of the right to health. </a:t>
            </a:r>
          </a:p>
          <a:p>
            <a:endParaRPr lang="en-US" dirty="0"/>
          </a:p>
          <a:p>
            <a:r>
              <a:rPr lang="en-US" b="1" dirty="0"/>
              <a:t>Availability</a:t>
            </a:r>
            <a:r>
              <a:rPr lang="en-US" dirty="0"/>
              <a:t>: Need to have sufficient quantity of functioning public health and health care facilities, goods and services, and programs.</a:t>
            </a:r>
          </a:p>
          <a:p>
            <a:r>
              <a:rPr lang="en-US" b="1" dirty="0"/>
              <a:t>Accessibility</a:t>
            </a:r>
            <a:r>
              <a:rPr lang="en-US" dirty="0"/>
              <a:t>: Health facilities, goods, and services have to be accessible (physically accessible, affordable, and accessible information) to everyone without discrimination.</a:t>
            </a:r>
          </a:p>
          <a:p>
            <a:r>
              <a:rPr lang="en-US" b="1" dirty="0"/>
              <a:t>Acceptability</a:t>
            </a:r>
            <a:r>
              <a:rPr lang="en-US" dirty="0"/>
              <a:t>: The social and cultural distance between health systems and their users determine acceptability. All health facilities, goods, and services must be respectful of medical ethics and culturally appropriate, sensitive to gender and age. They also need to be designed to respect confidentiality and improve the health status of those concerned.</a:t>
            </a:r>
          </a:p>
          <a:p>
            <a:r>
              <a:rPr lang="en-US" b="1" dirty="0"/>
              <a:t>Quality</a:t>
            </a:r>
            <a:r>
              <a:rPr lang="en-US" dirty="0"/>
              <a:t>: Health facilities, goods, and services must be scientifically and medically approved and of good quality.</a:t>
            </a:r>
            <a:r>
              <a:rPr lang="en-US" sz="1200" baseline="30000" dirty="0"/>
              <a:t>1</a:t>
            </a:r>
            <a:endParaRPr lang="en-US" baseline="30000" dirty="0"/>
          </a:p>
          <a:p>
            <a:endParaRPr lang="en-US" dirty="0"/>
          </a:p>
          <a:p>
            <a:r>
              <a:rPr lang="en-US" dirty="0"/>
              <a:t>The services should include:</a:t>
            </a:r>
          </a:p>
          <a:p>
            <a:pPr marL="171450" indent="-171450">
              <a:buFont typeface="Arial" panose="020B0604020202020204" pitchFamily="34" charset="0"/>
              <a:buChar char="•"/>
            </a:pPr>
            <a:r>
              <a:rPr lang="en-US" dirty="0"/>
              <a:t>accurate information and counselling on sexual and reproductive health, including evidence-based, comprehensive sexuality education; </a:t>
            </a:r>
          </a:p>
          <a:p>
            <a:pPr marL="171450" indent="-171450">
              <a:buFont typeface="Arial" panose="020B0604020202020204" pitchFamily="34" charset="0"/>
              <a:buChar char="•"/>
            </a:pPr>
            <a:r>
              <a:rPr lang="en-US" dirty="0"/>
              <a:t>information, counselling, and care related to sexual function and satisfaction; </a:t>
            </a:r>
          </a:p>
          <a:p>
            <a:pPr marL="171450" indent="-171450">
              <a:buFont typeface="Arial" panose="020B0604020202020204" pitchFamily="34" charset="0"/>
              <a:buChar char="•"/>
            </a:pPr>
            <a:r>
              <a:rPr lang="en-US" dirty="0"/>
              <a:t>prevention, detection, and management of sexual and gender-based violence and coercion; </a:t>
            </a:r>
          </a:p>
          <a:p>
            <a:pPr marL="171450" indent="-171450">
              <a:buFont typeface="Arial" panose="020B0604020202020204" pitchFamily="34" charset="0"/>
              <a:buChar char="•"/>
            </a:pPr>
            <a:r>
              <a:rPr lang="en-US" dirty="0"/>
              <a:t>a choice of safe and effective contraceptive methods; </a:t>
            </a:r>
          </a:p>
          <a:p>
            <a:pPr marL="171450" indent="-171450">
              <a:buFont typeface="Arial" panose="020B0604020202020204" pitchFamily="34" charset="0"/>
              <a:buChar char="•"/>
            </a:pPr>
            <a:r>
              <a:rPr lang="en-US" dirty="0"/>
              <a:t>safe and effective antenatal, childbirth, and postnatal care; </a:t>
            </a:r>
          </a:p>
          <a:p>
            <a:pPr marL="171450" indent="-171450">
              <a:buFont typeface="Arial" panose="020B0604020202020204" pitchFamily="34" charset="0"/>
              <a:buChar char="•"/>
            </a:pPr>
            <a:r>
              <a:rPr lang="en-US" dirty="0"/>
              <a:t>safe and effective abortion services and care; </a:t>
            </a:r>
          </a:p>
          <a:p>
            <a:pPr marL="171450" indent="-171450">
              <a:buFont typeface="Arial" panose="020B0604020202020204" pitchFamily="34" charset="0"/>
              <a:buChar char="•"/>
            </a:pPr>
            <a:r>
              <a:rPr lang="en-US" dirty="0"/>
              <a:t>prevention, management, and treatment of infertility; </a:t>
            </a:r>
          </a:p>
          <a:p>
            <a:pPr marL="171450" indent="-171450">
              <a:buFont typeface="Arial" panose="020B0604020202020204" pitchFamily="34" charset="0"/>
              <a:buChar char="•"/>
            </a:pPr>
            <a:r>
              <a:rPr lang="en-US" dirty="0"/>
              <a:t>prevention, detection, and treatment of sexually transmitted infections, including HIV, and of reproductive tract infections; and </a:t>
            </a:r>
          </a:p>
          <a:p>
            <a:pPr marL="171450" indent="-171450">
              <a:buFont typeface="Arial" panose="020B0604020202020204" pitchFamily="34" charset="0"/>
              <a:buChar char="•"/>
            </a:pPr>
            <a:r>
              <a:rPr lang="en-US" dirty="0"/>
              <a:t>prevention, detection, and treatment of reproductive cancers.</a:t>
            </a:r>
            <a:r>
              <a:rPr lang="en-US" sz="1200" baseline="30000" dirty="0"/>
              <a:t>2</a:t>
            </a:r>
            <a:endParaRPr lang="en-US" altLang="en-US" dirty="0"/>
          </a:p>
          <a:p>
            <a:endParaRPr lang="en-US" altLang="en-US" dirty="0"/>
          </a:p>
          <a:p>
            <a:r>
              <a:rPr lang="en-US" altLang="en-US" u="sng" dirty="0"/>
              <a:t>Reference</a:t>
            </a:r>
            <a:r>
              <a:rPr lang="en-US" altLang="en-US" dirty="0"/>
              <a:t>:</a:t>
            </a:r>
          </a:p>
          <a:p>
            <a:pPr marL="228600" indent="-228600">
              <a:buFont typeface="+mj-lt"/>
              <a:buAutoNum type="arabicPeriod"/>
            </a:pPr>
            <a:r>
              <a:rPr lang="en-US" altLang="en-US" dirty="0"/>
              <a:t>WHO (2016). </a:t>
            </a:r>
            <a:r>
              <a:rPr lang="en-US" altLang="en-US" i="1" dirty="0"/>
              <a:t>Availability, accessibility, acceptability, quality Infographic</a:t>
            </a:r>
            <a:r>
              <a:rPr lang="en-US" altLang="en-US" dirty="0"/>
              <a:t>. https://www.who.int/gender-equity-rights/knowledge/AAAQ.pdf.</a:t>
            </a:r>
          </a:p>
          <a:p>
            <a:pPr marL="228600" indent="-228600">
              <a:buFont typeface="+mj-lt"/>
              <a:buAutoNum type="arabicPeriod"/>
            </a:pPr>
            <a:r>
              <a:rPr lang="en-US" sz="1200" kern="1200" dirty="0" err="1">
                <a:solidFill>
                  <a:schemeClr val="tx1"/>
                </a:solidFill>
                <a:effectLst/>
                <a:latin typeface="+mn-lt"/>
                <a:ea typeface="+mn-ea"/>
                <a:cs typeface="+mn-cs"/>
              </a:rPr>
              <a:t>Starrs</a:t>
            </a:r>
            <a:r>
              <a:rPr lang="en-US" sz="1200" kern="1200" dirty="0">
                <a:solidFill>
                  <a:schemeClr val="tx1"/>
                </a:solidFill>
                <a:effectLst/>
                <a:latin typeface="+mn-lt"/>
                <a:ea typeface="+mn-ea"/>
                <a:cs typeface="+mn-cs"/>
              </a:rPr>
              <a:t>, A. et al. Accelerate progress—sexual and reproductive health and rights for all: Report of the Guttmacher–Lancet Commission. </a:t>
            </a:r>
            <a:r>
              <a:rPr lang="en-US" sz="1200" i="1" kern="1200" dirty="0">
                <a:solidFill>
                  <a:schemeClr val="tx1"/>
                </a:solidFill>
                <a:effectLst/>
                <a:latin typeface="+mn-lt"/>
                <a:ea typeface="+mn-ea"/>
                <a:cs typeface="+mn-cs"/>
              </a:rPr>
              <a:t>The Lancet</a:t>
            </a:r>
            <a:r>
              <a:rPr lang="en-US" sz="1200" kern="1200" dirty="0">
                <a:solidFill>
                  <a:schemeClr val="tx1"/>
                </a:solidFill>
                <a:effectLst/>
                <a:latin typeface="+mn-lt"/>
                <a:ea typeface="+mn-ea"/>
                <a:cs typeface="+mn-cs"/>
              </a:rPr>
              <a:t>. 391(10140):P2642-2692, June 30, 2018. Available from https://www.thelancet.com/commissions/sexual-and-reproductive-health-and-rights.</a:t>
            </a:r>
            <a:endParaRPr lang="en-US" altLang="en-US" dirty="0"/>
          </a:p>
        </p:txBody>
      </p:sp>
    </p:spTree>
    <p:extLst>
      <p:ext uri="{BB962C8B-B14F-4D97-AF65-F5344CB8AC3E}">
        <p14:creationId xmlns:p14="http://schemas.microsoft.com/office/powerpoint/2010/main" val="138424127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554ECF6C-A528-4224-854E-5907378755A2}" type="slidenum">
              <a:rPr lang="en-US" altLang="en-US"/>
              <a:pPr/>
              <a:t>5</a:t>
            </a:fld>
            <a:endParaRPr lang="en-US" altLang="en-US"/>
          </a:p>
        </p:txBody>
      </p:sp>
      <p:sp>
        <p:nvSpPr>
          <p:cNvPr id="24579" name="Rectangle 2"/>
          <p:cNvSpPr>
            <a:spLocks noGrp="1" noRot="1" noChangeAspect="1" noChangeArrowheads="1" noTextEdit="1"/>
          </p:cNvSpPr>
          <p:nvPr>
            <p:ph type="sldImg"/>
          </p:nvPr>
        </p:nvSpPr>
        <p:spPr bwMode="auto">
          <a:xfrm>
            <a:off x="1182688" y="698500"/>
            <a:ext cx="4646612" cy="34861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580" name="Rectangle 3"/>
          <p:cNvSpPr>
            <a:spLocks noGrp="1" noChangeArrowheads="1"/>
          </p:cNvSpPr>
          <p:nvPr>
            <p:ph type="body" idx="1"/>
          </p:nvPr>
        </p:nvSpPr>
        <p:spPr bwMode="auto">
          <a:xfrm>
            <a:off x="933450" y="4416425"/>
            <a:ext cx="5143500" cy="41814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dirty="0"/>
              <a:t>As defined by the Guttmacher-Lancet Commission, the full e</a:t>
            </a:r>
            <a:r>
              <a:rPr lang="en-US" dirty="0"/>
              <a:t>ssential sexual and reproductive health services must meet public health and human rights standards, including the “Availability, Accessibility, Acceptability, and Quality” framework of the right to health. The services should include: </a:t>
            </a:r>
          </a:p>
          <a:p>
            <a:pPr marL="171450" indent="-171450">
              <a:buFont typeface="Arial" panose="020B0604020202020204" pitchFamily="34" charset="0"/>
              <a:buChar char="•"/>
            </a:pPr>
            <a:r>
              <a:rPr lang="en-US" dirty="0"/>
              <a:t>accurate information and counselling on sexual and reproductive health, including evidence-based, comprehensive sexuality education; </a:t>
            </a:r>
          </a:p>
          <a:p>
            <a:pPr marL="171450" indent="-171450">
              <a:buFont typeface="Arial" panose="020B0604020202020204" pitchFamily="34" charset="0"/>
              <a:buChar char="•"/>
            </a:pPr>
            <a:r>
              <a:rPr lang="en-US" dirty="0"/>
              <a:t>information, counselling, and care related to sexual function and satisfaction; </a:t>
            </a:r>
          </a:p>
          <a:p>
            <a:pPr marL="171450" indent="-171450">
              <a:buFont typeface="Arial" panose="020B0604020202020204" pitchFamily="34" charset="0"/>
              <a:buChar char="•"/>
            </a:pPr>
            <a:r>
              <a:rPr lang="en-US" dirty="0"/>
              <a:t>prevention, detection, and management of sexual and gender-based violence and coercion; </a:t>
            </a:r>
          </a:p>
          <a:p>
            <a:pPr marL="171450" indent="-171450">
              <a:buFont typeface="Arial" panose="020B0604020202020204" pitchFamily="34" charset="0"/>
              <a:buChar char="•"/>
            </a:pPr>
            <a:r>
              <a:rPr lang="en-US" dirty="0"/>
              <a:t>a choice of safe and effective contraceptive methods; </a:t>
            </a:r>
          </a:p>
          <a:p>
            <a:pPr marL="171450" indent="-171450">
              <a:buFont typeface="Arial" panose="020B0604020202020204" pitchFamily="34" charset="0"/>
              <a:buChar char="•"/>
            </a:pPr>
            <a:r>
              <a:rPr lang="en-US" dirty="0"/>
              <a:t>safe and effective antenatal, childbirth, and postnatal care; </a:t>
            </a:r>
          </a:p>
          <a:p>
            <a:pPr marL="171450" indent="-171450">
              <a:buFont typeface="Arial" panose="020B0604020202020204" pitchFamily="34" charset="0"/>
              <a:buChar char="•"/>
            </a:pPr>
            <a:r>
              <a:rPr lang="en-US" dirty="0"/>
              <a:t>safe and effective abortion services and care; </a:t>
            </a:r>
          </a:p>
          <a:p>
            <a:pPr marL="171450" indent="-171450">
              <a:buFont typeface="Arial" panose="020B0604020202020204" pitchFamily="34" charset="0"/>
              <a:buChar char="•"/>
            </a:pPr>
            <a:r>
              <a:rPr lang="en-US" dirty="0"/>
              <a:t>prevention, management, and treatment of infertility; </a:t>
            </a:r>
          </a:p>
          <a:p>
            <a:pPr marL="171450" indent="-171450">
              <a:buFont typeface="Arial" panose="020B0604020202020204" pitchFamily="34" charset="0"/>
              <a:buChar char="•"/>
            </a:pPr>
            <a:r>
              <a:rPr lang="en-US" dirty="0"/>
              <a:t>prevention, detection, and treatment of sexually transmitted infections, including HIV, and of reproductive tract infections; and </a:t>
            </a:r>
          </a:p>
          <a:p>
            <a:pPr marL="171450" indent="-171450">
              <a:buFont typeface="Arial" panose="020B0604020202020204" pitchFamily="34" charset="0"/>
              <a:buChar char="•"/>
            </a:pPr>
            <a:r>
              <a:rPr lang="en-US" dirty="0"/>
              <a:t>prevention, detection, and treatment of reproductive cancers.</a:t>
            </a:r>
            <a:endParaRPr lang="en-US" altLang="en-US" dirty="0"/>
          </a:p>
          <a:p>
            <a:endParaRPr lang="en-US" altLang="en-US" dirty="0"/>
          </a:p>
          <a:p>
            <a:r>
              <a:rPr lang="en-US" altLang="en-US" u="sng" dirty="0"/>
              <a:t>Resource</a:t>
            </a:r>
            <a:r>
              <a:rPr lang="en-US" altLang="en-US" dirty="0"/>
              <a:t>:</a:t>
            </a:r>
          </a:p>
          <a:p>
            <a:r>
              <a:rPr lang="en-US" sz="1200" kern="1200" dirty="0" err="1">
                <a:solidFill>
                  <a:schemeClr val="tx1"/>
                </a:solidFill>
                <a:effectLst/>
                <a:latin typeface="+mn-lt"/>
                <a:ea typeface="+mn-ea"/>
                <a:cs typeface="+mn-cs"/>
              </a:rPr>
              <a:t>Starrs</a:t>
            </a:r>
            <a:r>
              <a:rPr lang="en-US" sz="1200" kern="1200" dirty="0">
                <a:solidFill>
                  <a:schemeClr val="tx1"/>
                </a:solidFill>
                <a:effectLst/>
                <a:latin typeface="+mn-lt"/>
                <a:ea typeface="+mn-ea"/>
                <a:cs typeface="+mn-cs"/>
              </a:rPr>
              <a:t>, A. et al. Accelerate progress—sexual and reproductive health and rights for all: Report of the Guttmacher–Lancet Commission. </a:t>
            </a:r>
            <a:r>
              <a:rPr lang="en-US" sz="1200" i="1" kern="1200" dirty="0">
                <a:solidFill>
                  <a:schemeClr val="tx1"/>
                </a:solidFill>
                <a:effectLst/>
                <a:latin typeface="+mn-lt"/>
                <a:ea typeface="+mn-ea"/>
                <a:cs typeface="+mn-cs"/>
              </a:rPr>
              <a:t>The Lancet</a:t>
            </a:r>
            <a:r>
              <a:rPr lang="en-US" sz="1200" kern="1200" dirty="0">
                <a:solidFill>
                  <a:schemeClr val="tx1"/>
                </a:solidFill>
                <a:effectLst/>
                <a:latin typeface="+mn-lt"/>
                <a:ea typeface="+mn-ea"/>
                <a:cs typeface="+mn-cs"/>
              </a:rPr>
              <a:t>. 391(10140):P2642-2692, June 30, 2018. Available from https://www.thelancet.com/commissions/sexual-and-reproductive-health-and-rights.</a:t>
            </a:r>
            <a:endParaRPr lang="en-US" altLang="en-US" dirty="0"/>
          </a:p>
        </p:txBody>
      </p:sp>
    </p:spTree>
    <p:extLst>
      <p:ext uri="{BB962C8B-B14F-4D97-AF65-F5344CB8AC3E}">
        <p14:creationId xmlns:p14="http://schemas.microsoft.com/office/powerpoint/2010/main" val="397428980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56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r>
              <a:rPr lang="en-US" altLang="en-US" dirty="0"/>
              <a:t>However, in times of conflict and natural disasters, it becomes necessary to narrow the scope of services provided. Fewer resources are available, and some life-saving services must be prioritized. </a:t>
            </a:r>
          </a:p>
        </p:txBody>
      </p:sp>
      <p:sp>
        <p:nvSpPr>
          <p:cNvPr id="2560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56DB27F5-7F8E-4E82-B043-8895A9457661}" type="slidenum">
              <a:rPr lang="en-US" altLang="en-US"/>
              <a:pPr/>
              <a:t>6</a:t>
            </a:fld>
            <a:endParaRPr lang="en-US" altLang="en-US"/>
          </a:p>
        </p:txBody>
      </p:sp>
    </p:spTree>
    <p:extLst>
      <p:ext uri="{BB962C8B-B14F-4D97-AF65-F5344CB8AC3E}">
        <p14:creationId xmlns:p14="http://schemas.microsoft.com/office/powerpoint/2010/main" val="192330091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827A082E-0D32-410A-9DEA-631F482A35E6}" type="slidenum">
              <a:rPr lang="en-US" altLang="en-US"/>
              <a:pPr/>
              <a:t>7</a:t>
            </a:fld>
            <a:endParaRPr lang="en-US" altLang="en-US"/>
          </a:p>
        </p:txBody>
      </p:sp>
      <p:sp>
        <p:nvSpPr>
          <p:cNvPr id="26627" name="Rectangle 2"/>
          <p:cNvSpPr>
            <a:spLocks noGrp="1" noRot="1" noChangeAspect="1" noChangeArrowheads="1" noTextEdit="1"/>
          </p:cNvSpPr>
          <p:nvPr>
            <p:ph type="sldImg"/>
          </p:nvPr>
        </p:nvSpPr>
        <p:spPr bwMode="auto">
          <a:xfrm>
            <a:off x="1182688" y="698500"/>
            <a:ext cx="4646612" cy="34861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6628" name="Rectangle 3"/>
          <p:cNvSpPr>
            <a:spLocks noGrp="1" noChangeArrowheads="1"/>
          </p:cNvSpPr>
          <p:nvPr>
            <p:ph type="body" idx="1"/>
          </p:nvPr>
        </p:nvSpPr>
        <p:spPr bwMode="auto">
          <a:xfrm>
            <a:off x="933450" y="4416425"/>
            <a:ext cx="5143500" cy="41814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dirty="0"/>
          </a:p>
        </p:txBody>
      </p:sp>
    </p:spTree>
    <p:extLst>
      <p:ext uri="{BB962C8B-B14F-4D97-AF65-F5344CB8AC3E}">
        <p14:creationId xmlns:p14="http://schemas.microsoft.com/office/powerpoint/2010/main" val="89470734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7651" name="Notes Placeholder 2"/>
          <p:cNvSpPr>
            <a:spLocks noGrp="1"/>
          </p:cNvSpPr>
          <p:nvPr>
            <p:ph type="body" idx="1"/>
          </p:nvPr>
        </p:nvSpPr>
        <p:spPr bwMode="auto"/>
        <p:txBody>
          <a:bodyPr wrap="square" numCol="1" anchor="t" anchorCtr="0" compatLnSpc="1">
            <a:prstTxWarp prst="textNoShape">
              <a:avLst/>
            </a:prstTxWarp>
            <a:normAutofit/>
          </a:bodyPr>
          <a:lstStyle/>
          <a:p>
            <a:pPr>
              <a:defRPr/>
            </a:pPr>
            <a:r>
              <a:rPr lang="en-US" altLang="en-US" b="0" dirty="0"/>
              <a:t>Ask participants to consider why women and girls may be at an increased risk if SRH needs are not prioritized in a response. </a:t>
            </a:r>
          </a:p>
          <a:p>
            <a:pPr>
              <a:defRPr/>
            </a:pPr>
            <a:endParaRPr lang="en-US" altLang="en-US" b="0" dirty="0"/>
          </a:p>
          <a:p>
            <a:pPr>
              <a:defRPr/>
            </a:pPr>
            <a:r>
              <a:rPr lang="en-US" altLang="en-US" b="1" dirty="0"/>
              <a:t>Women face ongoing health risks, specifically reproductive health risks, due to gaps in health services during and in the aftermath of an emergency.</a:t>
            </a:r>
          </a:p>
          <a:p>
            <a:pPr marL="171450" indent="-171450">
              <a:buFont typeface="Arial" panose="020B0604020202020204" pitchFamily="34" charset="0"/>
              <a:buChar char="•"/>
              <a:defRPr/>
            </a:pPr>
            <a:r>
              <a:rPr lang="en-US" altLang="en-US" dirty="0"/>
              <a:t>Anywhere from 4-16% of women of reproductive age (WRA) will be pregnant at any given time; 15% of these women will experience life-threatening pregnancy complications.</a:t>
            </a:r>
          </a:p>
          <a:p>
            <a:pPr marL="171450" indent="-171450">
              <a:buFont typeface="Arial" panose="020B0604020202020204" pitchFamily="34" charset="0"/>
              <a:buChar char="•"/>
              <a:defRPr/>
            </a:pPr>
            <a:r>
              <a:rPr lang="en-US" altLang="en-US" dirty="0"/>
              <a:t>There is an increased risk of sexual violence as civil society is destabilized; displacement often means lack of security.</a:t>
            </a:r>
          </a:p>
          <a:p>
            <a:pPr marL="171450" indent="-171450">
              <a:buFont typeface="Arial" panose="020B0604020202020204" pitchFamily="34" charset="0"/>
              <a:buChar char="•"/>
              <a:defRPr/>
            </a:pPr>
            <a:r>
              <a:rPr lang="en-US" altLang="en-US" dirty="0"/>
              <a:t>Health infrastructure is damaged = lack of access to services.</a:t>
            </a:r>
          </a:p>
          <a:p>
            <a:pPr marL="171450" indent="-171450">
              <a:buFont typeface="Arial" panose="020B0604020202020204" pitchFamily="34" charset="0"/>
              <a:buChar char="•"/>
              <a:defRPr/>
            </a:pPr>
            <a:r>
              <a:rPr lang="en-US" altLang="en-US" dirty="0"/>
              <a:t>Increased risks for HIV transmission (loss of protocols/compromised universal precautions, no access to condoms, no safe blood supply).</a:t>
            </a:r>
          </a:p>
          <a:p>
            <a:pPr marL="171450" indent="-171450">
              <a:buFont typeface="Arial" panose="020B0604020202020204" pitchFamily="34" charset="0"/>
              <a:buChar char="•"/>
              <a:defRPr/>
            </a:pPr>
            <a:r>
              <a:rPr lang="en-US" altLang="en-US" dirty="0"/>
              <a:t>Lack of access to routine contraceptive methods and condoms increase risk of unplanned pregnancy and risk for STIs.</a:t>
            </a:r>
          </a:p>
          <a:p>
            <a:pPr marL="171450" indent="-171450">
              <a:buFont typeface="Arial" panose="020B0604020202020204" pitchFamily="34" charset="0"/>
              <a:buChar char="•"/>
              <a:defRPr/>
            </a:pPr>
            <a:r>
              <a:rPr lang="en-US" altLang="en-US" dirty="0"/>
              <a:t>Taboos around menstruation can cause further health risks for girls and women.</a:t>
            </a:r>
          </a:p>
        </p:txBody>
      </p:sp>
      <p:sp>
        <p:nvSpPr>
          <p:cNvPr id="2765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644C33ED-FC0C-40AD-A913-534D8A6898F7}" type="slidenum">
              <a:rPr lang="en-US" altLang="en-US"/>
              <a:pPr/>
              <a:t>8</a:t>
            </a:fld>
            <a:endParaRPr lang="en-US" altLang="en-US"/>
          </a:p>
        </p:txBody>
      </p:sp>
    </p:spTree>
    <p:extLst>
      <p:ext uri="{BB962C8B-B14F-4D97-AF65-F5344CB8AC3E}">
        <p14:creationId xmlns:p14="http://schemas.microsoft.com/office/powerpoint/2010/main" val="116460333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6E13BDD9-E52C-4D93-9B3C-71CA2E7E912C}" type="slidenum">
              <a:rPr lang="en-US" altLang="en-US"/>
              <a:pPr/>
              <a:t>9</a:t>
            </a:fld>
            <a:endParaRPr lang="en-US" altLang="en-US"/>
          </a:p>
        </p:txBody>
      </p:sp>
      <p:sp>
        <p:nvSpPr>
          <p:cNvPr id="28675" name="Rectangle 2"/>
          <p:cNvSpPr>
            <a:spLocks noGrp="1" noRot="1" noChangeAspect="1" noChangeArrowheads="1" noTextEdit="1"/>
          </p:cNvSpPr>
          <p:nvPr>
            <p:ph type="sldImg"/>
          </p:nvPr>
        </p:nvSpPr>
        <p:spPr bwMode="auto">
          <a:xfrm>
            <a:off x="1182688" y="698500"/>
            <a:ext cx="4646612" cy="34861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8676" name="Rectangle 3"/>
          <p:cNvSpPr>
            <a:spLocks noGrp="1" noChangeArrowheads="1"/>
          </p:cNvSpPr>
          <p:nvPr>
            <p:ph type="body" idx="1"/>
          </p:nvPr>
        </p:nvSpPr>
        <p:spPr bwMode="auto">
          <a:xfrm>
            <a:off x="933450" y="4416425"/>
            <a:ext cx="5143500" cy="41814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GB" altLang="en-US" sz="1300" dirty="0"/>
              <a:t>Sexual and reproductive health needs increase during times of crisis. </a:t>
            </a:r>
          </a:p>
          <a:p>
            <a:pPr>
              <a:buFontTx/>
              <a:buChar char="•"/>
            </a:pPr>
            <a:r>
              <a:rPr lang="en-GB" altLang="en-US" sz="1300" dirty="0"/>
              <a:t> As societal structures are compromised, there is an increase in gender-based violence. </a:t>
            </a:r>
          </a:p>
          <a:p>
            <a:pPr>
              <a:buFontTx/>
              <a:buChar char="•"/>
            </a:pPr>
            <a:r>
              <a:rPr lang="en-GB" altLang="en-US" sz="1300" dirty="0"/>
              <a:t> Because health services are lacking, and taking preventative steps is more challenging—there is an increase in STI/HIV transmission.</a:t>
            </a:r>
          </a:p>
          <a:p>
            <a:pPr>
              <a:buFontTx/>
              <a:buChar char="•"/>
            </a:pPr>
            <a:r>
              <a:rPr lang="en-GB" altLang="en-US" sz="1300" dirty="0"/>
              <a:t> There are interruptions in existing contraceptive services, which will lead to an increase in unplanned pregnancies and thereby increase the risks to unsafe abortion and maternal death. </a:t>
            </a:r>
          </a:p>
          <a:p>
            <a:pPr>
              <a:buFontTx/>
              <a:buChar char="•"/>
            </a:pPr>
            <a:r>
              <a:rPr lang="en-GB" altLang="en-US" sz="1300" dirty="0"/>
              <a:t> The general health of the population declines—so all health needs increase.</a:t>
            </a:r>
          </a:p>
          <a:p>
            <a:pPr>
              <a:buFontTx/>
              <a:buChar char="•"/>
            </a:pPr>
            <a:r>
              <a:rPr lang="en-GB" altLang="en-US" sz="1300" dirty="0"/>
              <a:t> Routine SRH needs to not disappear—sexual activity, pregnancy, and childbirth will continue during these times of instability. </a:t>
            </a:r>
          </a:p>
          <a:p>
            <a:endParaRPr lang="en-GB" altLang="en-US" sz="1300" dirty="0"/>
          </a:p>
        </p:txBody>
      </p:sp>
    </p:spTree>
    <p:extLst>
      <p:ext uri="{BB962C8B-B14F-4D97-AF65-F5344CB8AC3E}">
        <p14:creationId xmlns:p14="http://schemas.microsoft.com/office/powerpoint/2010/main" val="44657906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066800"/>
            <a:ext cx="6400800" cy="3581399"/>
          </a:xfrm>
        </p:spPr>
        <p:txBody>
          <a:bodyPr/>
          <a:lstStyle>
            <a:lvl1pPr algn="l">
              <a:defRPr b="0">
                <a:solidFill>
                  <a:schemeClr val="bg1"/>
                </a:solidFill>
              </a:defRPr>
            </a:lvl1pPr>
          </a:lstStyle>
          <a:p>
            <a:r>
              <a:rPr lang="en-US"/>
              <a:t>Click to edit Master title style</a:t>
            </a:r>
            <a:endParaRPr lang="en-US" dirty="0"/>
          </a:p>
        </p:txBody>
      </p:sp>
      <p:sp>
        <p:nvSpPr>
          <p:cNvPr id="3" name="Subtitle 2"/>
          <p:cNvSpPr>
            <a:spLocks noGrp="1"/>
          </p:cNvSpPr>
          <p:nvPr>
            <p:ph type="subTitle" idx="1"/>
          </p:nvPr>
        </p:nvSpPr>
        <p:spPr>
          <a:xfrm>
            <a:off x="685800" y="4267200"/>
            <a:ext cx="6400800" cy="1371600"/>
          </a:xfrm>
        </p:spPr>
        <p:txBody>
          <a:bodyPr/>
          <a:lstStyle>
            <a:lvl1pPr marL="0" indent="0" algn="l">
              <a:buNone/>
              <a:defRPr>
                <a:solidFill>
                  <a:srgbClr val="FFFFCC"/>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8" name="Footer Placeholder 5"/>
          <p:cNvSpPr>
            <a:spLocks noGrp="1"/>
          </p:cNvSpPr>
          <p:nvPr>
            <p:ph type="ftr" sz="quarter" idx="11"/>
          </p:nvPr>
        </p:nvSpPr>
        <p:spPr>
          <a:xfrm>
            <a:off x="457200" y="6492875"/>
            <a:ext cx="6934200" cy="365125"/>
          </a:xfrm>
          <a:prstGeom prst="rect">
            <a:avLst/>
          </a:prstGeom>
        </p:spPr>
        <p:txBody>
          <a:bodyPr/>
          <a:lstStyle/>
          <a:p>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8" name="Footer Placeholder 5"/>
          <p:cNvSpPr>
            <a:spLocks noGrp="1"/>
          </p:cNvSpPr>
          <p:nvPr>
            <p:ph type="ftr" sz="quarter" idx="11"/>
          </p:nvPr>
        </p:nvSpPr>
        <p:spPr>
          <a:xfrm>
            <a:off x="457200" y="6492875"/>
            <a:ext cx="6934200" cy="365125"/>
          </a:xfrm>
          <a:prstGeom prst="rect">
            <a:avLst/>
          </a:prstGeom>
        </p:spPr>
        <p:txBody>
          <a:bodyPr/>
          <a:lstStyle/>
          <a:p>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Footer Placeholder 4"/>
          <p:cNvSpPr>
            <a:spLocks noGrp="1"/>
          </p:cNvSpPr>
          <p:nvPr>
            <p:ph type="ftr" sz="quarter" idx="3"/>
          </p:nvPr>
        </p:nvSpPr>
        <p:spPr>
          <a:xfrm>
            <a:off x="533400" y="6416675"/>
            <a:ext cx="6781800" cy="365125"/>
          </a:xfrm>
          <a:prstGeom prst="rect">
            <a:avLst/>
          </a:prstGeom>
        </p:spPr>
        <p:txBody>
          <a:bodyPr/>
          <a:lstStyle>
            <a:lvl1pPr algn="r">
              <a:defRPr sz="1600" b="1">
                <a:solidFill>
                  <a:schemeClr val="bg1"/>
                </a:solidFill>
                <a:latin typeface="Tahoma" pitchFamily="34" charset="0"/>
                <a:ea typeface="Tahoma" pitchFamily="34" charset="0"/>
                <a:cs typeface="Tahoma" pitchFamily="34" charset="0"/>
              </a:defRPr>
            </a:lvl1pPr>
          </a:lstStyle>
          <a:p>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r">
              <a:defRPr/>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Footer Placeholder 4"/>
          <p:cNvSpPr>
            <a:spLocks noGrp="1"/>
          </p:cNvSpPr>
          <p:nvPr>
            <p:ph type="ftr" sz="quarter" idx="3"/>
          </p:nvPr>
        </p:nvSpPr>
        <p:spPr>
          <a:xfrm>
            <a:off x="1066800" y="6416675"/>
            <a:ext cx="6781800" cy="365125"/>
          </a:xfrm>
          <a:prstGeom prst="rect">
            <a:avLst/>
          </a:prstGeom>
        </p:spPr>
        <p:txBody>
          <a:bodyPr/>
          <a:lstStyle>
            <a:lvl1pPr algn="l">
              <a:defRPr sz="1600" b="1">
                <a:solidFill>
                  <a:schemeClr val="bg1"/>
                </a:solidFill>
                <a:latin typeface="Tahoma" pitchFamily="34" charset="0"/>
                <a:ea typeface="Tahoma" pitchFamily="34" charset="0"/>
                <a:cs typeface="Tahoma" pitchFamily="34" charset="0"/>
              </a:defRPr>
            </a:lvl1pPr>
          </a:lstStyle>
          <a:p>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2_Title and Content">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Footer Placeholder 4"/>
          <p:cNvSpPr>
            <a:spLocks noGrp="1"/>
          </p:cNvSpPr>
          <p:nvPr>
            <p:ph type="ftr" sz="quarter" idx="3"/>
          </p:nvPr>
        </p:nvSpPr>
        <p:spPr>
          <a:xfrm>
            <a:off x="533400" y="6416675"/>
            <a:ext cx="6781800" cy="365125"/>
          </a:xfrm>
          <a:prstGeom prst="rect">
            <a:avLst/>
          </a:prstGeom>
        </p:spPr>
        <p:txBody>
          <a:bodyPr/>
          <a:lstStyle>
            <a:lvl1pPr algn="l">
              <a:defRPr sz="1600" b="1">
                <a:solidFill>
                  <a:schemeClr val="bg1"/>
                </a:solidFill>
                <a:latin typeface="Tahoma" pitchFamily="34" charset="0"/>
                <a:ea typeface="Tahoma" pitchFamily="34" charset="0"/>
                <a:cs typeface="Tahoma" pitchFamily="34" charset="0"/>
              </a:defRPr>
            </a:lvl1pPr>
          </a:lstStyle>
          <a:p>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5" name="Footer Placeholder 4"/>
          <p:cNvSpPr>
            <a:spLocks noGrp="1"/>
          </p:cNvSpPr>
          <p:nvPr>
            <p:ph type="ftr" sz="quarter" idx="11"/>
          </p:nvPr>
        </p:nvSpPr>
        <p:spPr>
          <a:xfrm>
            <a:off x="685800" y="6492875"/>
            <a:ext cx="6705600" cy="365125"/>
          </a:xfrm>
          <a:prstGeom prst="rect">
            <a:avLst/>
          </a:prstGeom>
        </p:spPr>
        <p:txBody>
          <a:bodyPr/>
          <a:lstStyle/>
          <a:p>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11"/>
          </p:nvPr>
        </p:nvSpPr>
        <p:spPr>
          <a:xfrm>
            <a:off x="457200" y="6492875"/>
            <a:ext cx="6934200" cy="365125"/>
          </a:xfrm>
          <a:prstGeom prst="rect">
            <a:avLst/>
          </a:prstGeom>
        </p:spPr>
        <p:txBody>
          <a:bodyPr/>
          <a:lstStyle/>
          <a:p>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Footer Placeholder 5"/>
          <p:cNvSpPr>
            <a:spLocks noGrp="1"/>
          </p:cNvSpPr>
          <p:nvPr>
            <p:ph type="ftr" sz="quarter" idx="11"/>
          </p:nvPr>
        </p:nvSpPr>
        <p:spPr>
          <a:xfrm>
            <a:off x="457200" y="6492875"/>
            <a:ext cx="6934200" cy="365125"/>
          </a:xfrm>
          <a:prstGeom prst="rect">
            <a:avLst/>
          </a:prstGeom>
        </p:spPr>
        <p:txBody>
          <a:bodyPr/>
          <a:lstStyle/>
          <a:p>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6" name="Footer Placeholder 5"/>
          <p:cNvSpPr>
            <a:spLocks noGrp="1"/>
          </p:cNvSpPr>
          <p:nvPr>
            <p:ph type="ftr" sz="quarter" idx="11"/>
          </p:nvPr>
        </p:nvSpPr>
        <p:spPr>
          <a:xfrm>
            <a:off x="457200" y="6492875"/>
            <a:ext cx="6934200" cy="365125"/>
          </a:xfrm>
          <a:prstGeom prst="rect">
            <a:avLst/>
          </a:prstGeom>
        </p:spPr>
        <p:txBody>
          <a:bodyPr/>
          <a:lstStyle/>
          <a:p>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Footer Placeholder 5"/>
          <p:cNvSpPr>
            <a:spLocks noGrp="1"/>
          </p:cNvSpPr>
          <p:nvPr>
            <p:ph type="ftr" sz="quarter" idx="11"/>
          </p:nvPr>
        </p:nvSpPr>
        <p:spPr>
          <a:xfrm>
            <a:off x="457200" y="6492875"/>
            <a:ext cx="6934200" cy="365125"/>
          </a:xfrm>
          <a:prstGeom prst="rect">
            <a:avLst/>
          </a:prstGeom>
        </p:spPr>
        <p:txBody>
          <a:bodyPr/>
          <a:lstStyle/>
          <a:p>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Footer Placeholder 4"/>
          <p:cNvSpPr>
            <a:spLocks noGrp="1"/>
          </p:cNvSpPr>
          <p:nvPr>
            <p:ph type="ftr" sz="quarter" idx="3"/>
          </p:nvPr>
        </p:nvSpPr>
        <p:spPr>
          <a:xfrm>
            <a:off x="533400" y="6416675"/>
            <a:ext cx="6781800" cy="365125"/>
          </a:xfrm>
          <a:prstGeom prst="rect">
            <a:avLst/>
          </a:prstGeom>
        </p:spPr>
        <p:txBody>
          <a:bodyPr/>
          <a:lstStyle>
            <a:lvl1pPr algn="r">
              <a:defRPr sz="1600" b="1">
                <a:solidFill>
                  <a:schemeClr val="bg1"/>
                </a:solidFill>
                <a:latin typeface="Tahoma" pitchFamily="34" charset="0"/>
                <a:ea typeface="Tahoma" pitchFamily="34" charset="0"/>
                <a:cs typeface="Tahoma" pitchFamily="34" charset="0"/>
              </a:defRPr>
            </a:lvl1pPr>
          </a:lstStyle>
          <a:p>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60" r:id="rId3"/>
    <p:sldLayoutId id="2147483661" r:id="rId4"/>
    <p:sldLayoutId id="2147483651" r:id="rId5"/>
    <p:sldLayoutId id="2147483652" r:id="rId6"/>
    <p:sldLayoutId id="2147483653" r:id="rId7"/>
    <p:sldLayoutId id="2147483654" r:id="rId8"/>
    <p:sldLayoutId id="2147483655" r:id="rId9"/>
    <p:sldLayoutId id="2147483656" r:id="rId10"/>
    <p:sldLayoutId id="2147483657" r:id="rId11"/>
  </p:sldLayoutIdLst>
  <p:txStyles>
    <p:titleStyle>
      <a:lvl1pPr algn="l" defTabSz="914400" rtl="0" eaLnBrk="1" latinLnBrk="0" hangingPunct="1">
        <a:spcBef>
          <a:spcPct val="0"/>
        </a:spcBef>
        <a:buNone/>
        <a:defRPr sz="4400" b="0" kern="1200">
          <a:solidFill>
            <a:schemeClr val="bg1"/>
          </a:solidFill>
          <a:latin typeface="Tahoma" pitchFamily="34" charset="0"/>
          <a:ea typeface="Tahoma" pitchFamily="34" charset="0"/>
          <a:cs typeface="Tahoma" pitchFamily="34" charset="0"/>
        </a:defRPr>
      </a:lvl1pPr>
    </p:titleStyle>
    <p:bodyStyle>
      <a:lvl1pPr marL="342900" indent="-342900" algn="l" defTabSz="914400" rtl="0" eaLnBrk="1" latinLnBrk="0" hangingPunct="1">
        <a:spcBef>
          <a:spcPct val="20000"/>
        </a:spcBef>
        <a:buFont typeface="Arial" pitchFamily="34" charset="0"/>
        <a:buChar char="•"/>
        <a:defRPr sz="3200" kern="1200">
          <a:solidFill>
            <a:schemeClr val="bg1"/>
          </a:solidFill>
          <a:latin typeface="Tahoma" pitchFamily="34" charset="0"/>
          <a:ea typeface="Tahoma" pitchFamily="34" charset="0"/>
          <a:cs typeface="Tahoma" pitchFamily="34" charset="0"/>
        </a:defRPr>
      </a:lvl1pPr>
      <a:lvl2pPr marL="742950" indent="-285750" algn="l" defTabSz="914400" rtl="0" eaLnBrk="1" latinLnBrk="0" hangingPunct="1">
        <a:spcBef>
          <a:spcPct val="20000"/>
        </a:spcBef>
        <a:buFont typeface="Arial" pitchFamily="34" charset="0"/>
        <a:buChar char="–"/>
        <a:defRPr sz="2800" kern="1200">
          <a:solidFill>
            <a:schemeClr val="bg1"/>
          </a:solidFill>
          <a:latin typeface="Tahoma" pitchFamily="34" charset="0"/>
          <a:ea typeface="Tahoma" pitchFamily="34" charset="0"/>
          <a:cs typeface="Tahoma" pitchFamily="34" charset="0"/>
        </a:defRPr>
      </a:lvl2pPr>
      <a:lvl3pPr marL="1143000" indent="-228600" algn="l" defTabSz="914400" rtl="0" eaLnBrk="1" latinLnBrk="0" hangingPunct="1">
        <a:spcBef>
          <a:spcPct val="20000"/>
        </a:spcBef>
        <a:buFont typeface="Arial" pitchFamily="34" charset="0"/>
        <a:buChar char="•"/>
        <a:defRPr sz="2400" kern="1200">
          <a:solidFill>
            <a:schemeClr val="bg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bg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bg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6.png"/></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1.xml"/><Relationship Id="rId1" Type="http://schemas.openxmlformats.org/officeDocument/2006/relationships/slideLayout" Target="../slideLayouts/slideLayout4.xml"/><Relationship Id="rId5" Type="http://schemas.openxmlformats.org/officeDocument/2006/relationships/image" Target="../media/image12.png"/><Relationship Id="rId4" Type="http://schemas.openxmlformats.org/officeDocument/2006/relationships/image" Target="../media/image11.png"/></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2.xml"/><Relationship Id="rId1" Type="http://schemas.openxmlformats.org/officeDocument/2006/relationships/slideLayout" Target="../slideLayouts/slideLayout4.xml"/><Relationship Id="rId5" Type="http://schemas.openxmlformats.org/officeDocument/2006/relationships/image" Target="../media/image14.jpg"/><Relationship Id="rId4" Type="http://schemas.openxmlformats.org/officeDocument/2006/relationships/image" Target="../media/image13.png"/></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4.xml"/><Relationship Id="rId1" Type="http://schemas.openxmlformats.org/officeDocument/2006/relationships/slideLayout" Target="../slideLayouts/slideLayout8.xml"/><Relationship Id="rId4" Type="http://schemas.openxmlformats.org/officeDocument/2006/relationships/image" Target="../media/image15.png"/></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microsoft.com/office/2007/relationships/hdphoto" Target="../media/hdphoto1.wdp"/><Relationship Id="rId5" Type="http://schemas.openxmlformats.org/officeDocument/2006/relationships/image" Target="../media/image17.jpeg"/><Relationship Id="rId4" Type="http://schemas.openxmlformats.org/officeDocument/2006/relationships/image" Target="../media/image16.jpeg"/></Relationships>
</file>

<file path=ppt/slides/_rels/slide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6.xml"/><Relationship Id="rId1" Type="http://schemas.openxmlformats.org/officeDocument/2006/relationships/slideLayout" Target="../slideLayouts/slideLayout8.xml"/><Relationship Id="rId4" Type="http://schemas.openxmlformats.org/officeDocument/2006/relationships/image" Target="../media/image18.jpeg"/></Relationships>
</file>

<file path=ppt/slides/_rels/slide17.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22.jpg"/><Relationship Id="rId2" Type="http://schemas.openxmlformats.org/officeDocument/2006/relationships/notesSlide" Target="../notesSlides/notesSlide17.xml"/><Relationship Id="rId1" Type="http://schemas.openxmlformats.org/officeDocument/2006/relationships/slideLayout" Target="../slideLayouts/slideLayout4.xml"/><Relationship Id="rId6" Type="http://schemas.openxmlformats.org/officeDocument/2006/relationships/image" Target="../media/image21.jpg"/><Relationship Id="rId5" Type="http://schemas.openxmlformats.org/officeDocument/2006/relationships/image" Target="../media/image20.jpg"/><Relationship Id="rId4" Type="http://schemas.openxmlformats.org/officeDocument/2006/relationships/image" Target="../media/image19.jpg"/></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4.xml"/><Relationship Id="rId5" Type="http://schemas.openxmlformats.org/officeDocument/2006/relationships/image" Target="../media/image9.jpg"/><Relationship Id="rId4" Type="http://schemas.openxmlformats.org/officeDocument/2006/relationships/image" Target="../media/image8.jpg"/></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4.xml"/><Relationship Id="rId4" Type="http://schemas.openxmlformats.org/officeDocument/2006/relationships/image" Target="../media/image10.jpg"/></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 name="Picture 4" descr="Orange background with Day 1.">
            <a:extLst>
              <a:ext uri="{FF2B5EF4-FFF2-40B4-BE49-F238E27FC236}">
                <a16:creationId xmlns:a16="http://schemas.microsoft.com/office/drawing/2014/main" id="{31EDDA5C-3E9E-4B57-96F1-81A1685D793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5450" y="-95250"/>
            <a:ext cx="9259450" cy="6961698"/>
          </a:xfrm>
          <a:prstGeom prst="rect">
            <a:avLst/>
          </a:prstGeom>
        </p:spPr>
      </p:pic>
      <p:pic>
        <p:nvPicPr>
          <p:cNvPr id="6" name="Picture 5" descr="Text&#10;&#10;Description automatically generated with low confidence">
            <a:extLst>
              <a:ext uri="{FF2B5EF4-FFF2-40B4-BE49-F238E27FC236}">
                <a16:creationId xmlns:a16="http://schemas.microsoft.com/office/drawing/2014/main" id="{3BFE5B64-A67B-42A2-B103-B2BD94847CAC}"/>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85800" y="492695"/>
            <a:ext cx="2070312" cy="821755"/>
          </a:xfrm>
          <a:prstGeom prst="rect">
            <a:avLst/>
          </a:prstGeom>
        </p:spPr>
      </p:pic>
      <p:sp>
        <p:nvSpPr>
          <p:cNvPr id="2" name="Title 1"/>
          <p:cNvSpPr>
            <a:spLocks noGrp="1"/>
          </p:cNvSpPr>
          <p:nvPr>
            <p:ph type="ctrTitle"/>
          </p:nvPr>
        </p:nvSpPr>
        <p:spPr/>
        <p:txBody>
          <a:bodyPr/>
          <a:lstStyle/>
          <a:p>
            <a:r>
              <a:rPr lang="en-US" dirty="0">
                <a:latin typeface="Calibri" panose="020F0502020204030204" pitchFamily="34" charset="0"/>
                <a:cs typeface="Calibri" panose="020F0502020204030204" pitchFamily="34" charset="0"/>
              </a:rPr>
              <a:t>Priorities for Sexual and Reproductive Health and Gender in Emergencies</a:t>
            </a:r>
          </a:p>
        </p:txBody>
      </p:sp>
      <p:sp>
        <p:nvSpPr>
          <p:cNvPr id="4" name="Subtitle 2"/>
          <p:cNvSpPr>
            <a:spLocks noGrp="1"/>
          </p:cNvSpPr>
          <p:nvPr>
            <p:ph type="subTitle" idx="1"/>
          </p:nvPr>
        </p:nvSpPr>
        <p:spPr/>
        <p:txBody>
          <a:bodyPr>
            <a:normAutofit fontScale="85000" lnSpcReduction="10000"/>
          </a:bodyPr>
          <a:lstStyle/>
          <a:p>
            <a:r>
              <a:rPr lang="en-US" dirty="0">
                <a:solidFill>
                  <a:schemeClr val="bg1"/>
                </a:solidFill>
                <a:latin typeface="Calibri" panose="020F0502020204030204" pitchFamily="34" charset="0"/>
                <a:cs typeface="Calibri" panose="020F0502020204030204" pitchFamily="34" charset="0"/>
              </a:rPr>
              <a:t>Name</a:t>
            </a:r>
          </a:p>
          <a:p>
            <a:r>
              <a:rPr lang="en-US" dirty="0">
                <a:solidFill>
                  <a:schemeClr val="bg1"/>
                </a:solidFill>
                <a:latin typeface="Calibri" panose="020F0502020204030204" pitchFamily="34" charset="0"/>
                <a:cs typeface="Calibri" panose="020F0502020204030204" pitchFamily="34" charset="0"/>
              </a:rPr>
              <a:t>Organization</a:t>
            </a:r>
          </a:p>
          <a:p>
            <a:r>
              <a:rPr lang="en-US" dirty="0">
                <a:solidFill>
                  <a:schemeClr val="bg1"/>
                </a:solidFill>
                <a:latin typeface="Calibri" panose="020F0502020204030204" pitchFamily="34" charset="0"/>
                <a:cs typeface="Calibri" panose="020F0502020204030204" pitchFamily="34" charset="0"/>
              </a:rPr>
              <a:t>Date</a:t>
            </a:r>
          </a:p>
        </p:txBody>
      </p:sp>
    </p:spTree>
    <p:extLst>
      <p:ext uri="{BB962C8B-B14F-4D97-AF65-F5344CB8AC3E}">
        <p14:creationId xmlns:p14="http://schemas.microsoft.com/office/powerpoint/2010/main" val="270009793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Picture 3" descr="A picture containing text&#10;&#10;Description automatically generated">
            <a:extLst>
              <a:ext uri="{FF2B5EF4-FFF2-40B4-BE49-F238E27FC236}">
                <a16:creationId xmlns:a16="http://schemas.microsoft.com/office/drawing/2014/main" id="{E6BF7A5E-F1DE-48CF-B3CC-7CCA5F89ABB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8667" y="-67733"/>
            <a:ext cx="9310050" cy="6985000"/>
          </a:xfrm>
          <a:prstGeom prst="rect">
            <a:avLst/>
          </a:prstGeom>
        </p:spPr>
      </p:pic>
      <p:sp>
        <p:nvSpPr>
          <p:cNvPr id="11266" name="Title 1"/>
          <p:cNvSpPr>
            <a:spLocks noGrp="1"/>
          </p:cNvSpPr>
          <p:nvPr>
            <p:ph type="title"/>
          </p:nvPr>
        </p:nvSpPr>
        <p:spPr>
          <a:xfrm>
            <a:off x="380999" y="381001"/>
            <a:ext cx="6525827" cy="933450"/>
          </a:xfrm>
        </p:spPr>
        <p:txBody>
          <a:bodyPr/>
          <a:lstStyle/>
          <a:p>
            <a:r>
              <a:rPr lang="en-US" altLang="en-US" dirty="0">
                <a:latin typeface="Calibri" panose="020F0502020204030204" pitchFamily="34" charset="0"/>
                <a:cs typeface="Calibri" panose="020F0502020204030204" pitchFamily="34" charset="0"/>
              </a:rPr>
              <a:t>Challenges also increase…</a:t>
            </a:r>
          </a:p>
        </p:txBody>
      </p:sp>
      <p:sp>
        <p:nvSpPr>
          <p:cNvPr id="11267" name="Content Placeholder 2"/>
          <p:cNvSpPr>
            <a:spLocks noGrp="1"/>
          </p:cNvSpPr>
          <p:nvPr>
            <p:ph idx="1"/>
          </p:nvPr>
        </p:nvSpPr>
        <p:spPr>
          <a:xfrm>
            <a:off x="461246" y="1554383"/>
            <a:ext cx="8071805" cy="3749233"/>
          </a:xfrm>
        </p:spPr>
        <p:txBody>
          <a:bodyPr>
            <a:normAutofit lnSpcReduction="10000"/>
          </a:bodyPr>
          <a:lstStyle/>
          <a:p>
            <a:r>
              <a:rPr lang="en-US" altLang="en-US" sz="2800" dirty="0">
                <a:latin typeface="Calibri" panose="020F0502020204030204" pitchFamily="34" charset="0"/>
                <a:cs typeface="Calibri" panose="020F0502020204030204" pitchFamily="34" charset="0"/>
              </a:rPr>
              <a:t>Lack of access to health services.</a:t>
            </a:r>
          </a:p>
          <a:p>
            <a:r>
              <a:rPr lang="en-US" altLang="en-US" sz="2800" dirty="0">
                <a:latin typeface="Calibri" panose="020F0502020204030204" pitchFamily="34" charset="0"/>
                <a:cs typeface="Calibri" panose="020F0502020204030204" pitchFamily="34" charset="0"/>
              </a:rPr>
              <a:t>Lack of availability of health care providers.</a:t>
            </a:r>
          </a:p>
          <a:p>
            <a:r>
              <a:rPr lang="en-US" altLang="en-US" sz="2800" dirty="0">
                <a:latin typeface="Calibri" panose="020F0502020204030204" pitchFamily="34" charset="0"/>
                <a:cs typeface="Calibri" panose="020F0502020204030204" pitchFamily="34" charset="0"/>
              </a:rPr>
              <a:t>Disruptions in the supply chain.</a:t>
            </a:r>
          </a:p>
          <a:p>
            <a:r>
              <a:rPr lang="en-US" altLang="en-US" sz="2800" dirty="0">
                <a:latin typeface="Calibri" panose="020F0502020204030204" pitchFamily="34" charset="0"/>
                <a:cs typeface="Calibri" panose="020F0502020204030204" pitchFamily="34" charset="0"/>
              </a:rPr>
              <a:t>Communication and transportation challenges.</a:t>
            </a:r>
          </a:p>
          <a:p>
            <a:r>
              <a:rPr lang="en-US" altLang="en-US" sz="2800" dirty="0">
                <a:latin typeface="Calibri" panose="020F0502020204030204" pitchFamily="34" charset="0"/>
                <a:cs typeface="Calibri" panose="020F0502020204030204" pitchFamily="34" charset="0"/>
              </a:rPr>
              <a:t>Absence of routine health services.</a:t>
            </a:r>
          </a:p>
          <a:p>
            <a:r>
              <a:rPr lang="en-US" altLang="en-US" sz="2800" dirty="0">
                <a:latin typeface="Calibri" panose="020F0502020204030204" pitchFamily="34" charset="0"/>
                <a:cs typeface="Calibri" panose="020F0502020204030204" pitchFamily="34" charset="0"/>
              </a:rPr>
              <a:t>Lowest access to response systems for women, girls, persons with disabilities, LGBTQIA persons, and other vulnerable groups.</a:t>
            </a:r>
          </a:p>
        </p:txBody>
      </p:sp>
    </p:spTree>
    <p:extLst>
      <p:ext uri="{BB962C8B-B14F-4D97-AF65-F5344CB8AC3E}">
        <p14:creationId xmlns:p14="http://schemas.microsoft.com/office/powerpoint/2010/main" val="232324832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 name="Picture 4" descr="A picture containing text&#10;&#10;Description automatically generated">
            <a:extLst>
              <a:ext uri="{FF2B5EF4-FFF2-40B4-BE49-F238E27FC236}">
                <a16:creationId xmlns:a16="http://schemas.microsoft.com/office/drawing/2014/main" id="{97DDCE36-E957-4629-A686-2A804F95ADE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8667" y="-67733"/>
            <a:ext cx="9310050" cy="6985000"/>
          </a:xfrm>
          <a:prstGeom prst="rect">
            <a:avLst/>
          </a:prstGeom>
        </p:spPr>
      </p:pic>
      <p:sp>
        <p:nvSpPr>
          <p:cNvPr id="13314" name="Rectangle 2"/>
          <p:cNvSpPr>
            <a:spLocks noGrp="1" noChangeArrowheads="1"/>
          </p:cNvSpPr>
          <p:nvPr>
            <p:ph type="title"/>
          </p:nvPr>
        </p:nvSpPr>
        <p:spPr/>
        <p:txBody>
          <a:bodyPr>
            <a:normAutofit fontScale="90000"/>
          </a:bodyPr>
          <a:lstStyle/>
          <a:p>
            <a:pPr algn="l"/>
            <a:r>
              <a:rPr lang="en-US" altLang="en-US" sz="4000" dirty="0">
                <a:latin typeface="Calibri" panose="020F0502020204030204" pitchFamily="34" charset="0"/>
                <a:cs typeface="Calibri" panose="020F0502020204030204" pitchFamily="34" charset="0"/>
              </a:rPr>
              <a:t>It is critical to prioritize services in an emergency in order to save lives…</a:t>
            </a:r>
          </a:p>
        </p:txBody>
      </p:sp>
      <p:pic>
        <p:nvPicPr>
          <p:cNvPr id="2" name="Picture 1" descr="Illustration of the cover of the Inter-Agency Working Group &amp; women's refugee commission's minimum initial services package for sexual &amp; reproductive health in crisis situations: A distance learning module."/>
          <p:cNvPicPr>
            <a:picLocks noChangeAspect="1"/>
          </p:cNvPicPr>
          <p:nvPr/>
        </p:nvPicPr>
        <p:blipFill rotWithShape="1">
          <a:blip r:embed="rId4"/>
          <a:srcRect l="32148" t="15101" r="33346" b="5674"/>
          <a:stretch/>
        </p:blipFill>
        <p:spPr>
          <a:xfrm>
            <a:off x="4861368" y="1571681"/>
            <a:ext cx="3067290" cy="4401492"/>
          </a:xfrm>
          <a:prstGeom prst="rect">
            <a:avLst/>
          </a:prstGeom>
          <a:ln>
            <a:solidFill>
              <a:schemeClr val="tx1"/>
            </a:solidFill>
          </a:ln>
        </p:spPr>
      </p:pic>
      <p:pic>
        <p:nvPicPr>
          <p:cNvPr id="6" name="Picture 5" descr="Illustration of the cover of the Inter-Agency Field Manual of Reproductive Health in Humanitarian Settings, 2018.">
            <a:extLst>
              <a:ext uri="{FF2B5EF4-FFF2-40B4-BE49-F238E27FC236}">
                <a16:creationId xmlns:a16="http://schemas.microsoft.com/office/drawing/2014/main" id="{17B1C1BF-8A2C-46DC-9E56-A38C79377F44}"/>
              </a:ext>
            </a:extLst>
          </p:cNvPr>
          <p:cNvPicPr>
            <a:picLocks noChangeAspect="1"/>
          </p:cNvPicPr>
          <p:nvPr/>
        </p:nvPicPr>
        <p:blipFill>
          <a:blip r:embed="rId5"/>
          <a:stretch>
            <a:fillRect/>
          </a:stretch>
        </p:blipFill>
        <p:spPr>
          <a:xfrm>
            <a:off x="752354" y="1571681"/>
            <a:ext cx="3495555" cy="4360704"/>
          </a:xfrm>
          <a:prstGeom prst="rect">
            <a:avLst/>
          </a:prstGeom>
          <a:ln>
            <a:solidFill>
              <a:schemeClr val="tx1"/>
            </a:solidFill>
          </a:ln>
        </p:spPr>
      </p:pic>
    </p:spTree>
    <p:extLst>
      <p:ext uri="{BB962C8B-B14F-4D97-AF65-F5344CB8AC3E}">
        <p14:creationId xmlns:p14="http://schemas.microsoft.com/office/powerpoint/2010/main" val="964945443"/>
      </p:ext>
    </p:extLst>
  </p:cSld>
  <p:clrMapOvr>
    <a:masterClrMapping/>
  </p:clrMapOvr>
  <p:transition advClick="0"/>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6" name="Picture 5" descr="A picture containing text&#10;&#10;Description automatically generated">
            <a:extLst>
              <a:ext uri="{FF2B5EF4-FFF2-40B4-BE49-F238E27FC236}">
                <a16:creationId xmlns:a16="http://schemas.microsoft.com/office/drawing/2014/main" id="{E188EC54-B641-45CB-8A9C-62D9DDF91B1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8667" y="-67733"/>
            <a:ext cx="9310050" cy="6985000"/>
          </a:xfrm>
          <a:prstGeom prst="rect">
            <a:avLst/>
          </a:prstGeom>
        </p:spPr>
      </p:pic>
      <p:pic>
        <p:nvPicPr>
          <p:cNvPr id="14338" name="Picture 4" descr="MISP"/>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2819400" y="1295400"/>
            <a:ext cx="3505200" cy="4538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Content Placeholder 2"/>
          <p:cNvSpPr>
            <a:spLocks noGrp="1"/>
          </p:cNvSpPr>
          <p:nvPr>
            <p:ph idx="1"/>
          </p:nvPr>
        </p:nvSpPr>
        <p:spPr/>
        <p:txBody>
          <a:bodyPr/>
          <a:lstStyle/>
          <a:p>
            <a:endParaRPr lang="en-US"/>
          </a:p>
        </p:txBody>
      </p:sp>
      <p:pic>
        <p:nvPicPr>
          <p:cNvPr id="8" name="Picture 2" descr="Picture of truck with MISP on its side and a loudspeaker on top."/>
          <p:cNvPicPr>
            <a:picLocks noChangeAspect="1" noChangeArrowheads="1"/>
          </p:cNvPicPr>
          <p:nvPr/>
        </p:nvPicPr>
        <p:blipFill>
          <a:blip r:embed="rId5">
            <a:extLst>
              <a:ext uri="{28A0092B-C50C-407E-A947-70E740481C1C}">
                <a14:useLocalDpi xmlns:a14="http://schemas.microsoft.com/office/drawing/2010/main" val="0"/>
              </a:ext>
            </a:extLst>
          </a:blip>
          <a:stretch>
            <a:fillRect/>
          </a:stretch>
        </p:blipFill>
        <p:spPr bwMode="auto">
          <a:xfrm>
            <a:off x="381000" y="1219200"/>
            <a:ext cx="8382000" cy="502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itle 1"/>
          <p:cNvSpPr txBox="1">
            <a:spLocks/>
          </p:cNvSpPr>
          <p:nvPr/>
        </p:nvSpPr>
        <p:spPr bwMode="auto">
          <a:xfrm>
            <a:off x="457200" y="304800"/>
            <a:ext cx="8229600" cy="990600"/>
          </a:xfrm>
          <a:prstGeom prst="rect">
            <a:avLst/>
          </a:prstGeom>
          <a:noFill/>
          <a:ln w="9525">
            <a:noFill/>
            <a:miter lim="800000"/>
            <a:headEnd/>
            <a:tailEnd/>
          </a:ln>
        </p:spPr>
        <p:txBody>
          <a:bodyPr anchor="ctr"/>
          <a:lstStyle/>
          <a:p>
            <a:pPr>
              <a:defRPr/>
            </a:pPr>
            <a:r>
              <a:rPr lang="en-US" sz="3600" dirty="0">
                <a:solidFill>
                  <a:schemeClr val="bg1"/>
                </a:solidFill>
                <a:ea typeface="+mj-ea"/>
                <a:cs typeface="+mj-cs"/>
              </a:rPr>
              <a:t>So…WHAT is the MISP?</a:t>
            </a:r>
          </a:p>
        </p:txBody>
      </p:sp>
    </p:spTree>
    <p:extLst>
      <p:ext uri="{BB962C8B-B14F-4D97-AF65-F5344CB8AC3E}">
        <p14:creationId xmlns:p14="http://schemas.microsoft.com/office/powerpoint/2010/main" val="10013625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6" name="Picture 5" descr="A picture containing text&#10;&#10;Description automatically generated">
            <a:extLst>
              <a:ext uri="{FF2B5EF4-FFF2-40B4-BE49-F238E27FC236}">
                <a16:creationId xmlns:a16="http://schemas.microsoft.com/office/drawing/2014/main" id="{C00A3778-CBE8-4F50-918E-1D0B237F5D5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8667" y="-67733"/>
            <a:ext cx="9310050" cy="6985000"/>
          </a:xfrm>
          <a:prstGeom prst="rect">
            <a:avLst/>
          </a:prstGeom>
        </p:spPr>
      </p:pic>
      <p:sp>
        <p:nvSpPr>
          <p:cNvPr id="15362" name="Title 1"/>
          <p:cNvSpPr txBox="1">
            <a:spLocks/>
          </p:cNvSpPr>
          <p:nvPr/>
        </p:nvSpPr>
        <p:spPr bwMode="auto">
          <a:xfrm>
            <a:off x="1076325" y="228600"/>
            <a:ext cx="7839075" cy="1152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endParaRPr lang="en-US" altLang="en-US" sz="4400" dirty="0"/>
          </a:p>
        </p:txBody>
      </p:sp>
      <p:sp>
        <p:nvSpPr>
          <p:cNvPr id="15364" name="Rectangle 4"/>
          <p:cNvSpPr txBox="1">
            <a:spLocks noChangeArrowheads="1"/>
          </p:cNvSpPr>
          <p:nvPr/>
        </p:nvSpPr>
        <p:spPr bwMode="auto">
          <a:xfrm>
            <a:off x="304800" y="1575582"/>
            <a:ext cx="2209800" cy="47601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spcBef>
                <a:spcPct val="20000"/>
              </a:spcBef>
              <a:buFont typeface="Wingdings" panose="05000000000000000000" pitchFamily="2" charset="2"/>
              <a:buNone/>
            </a:pPr>
            <a:r>
              <a:rPr lang="de-DE" altLang="en-US" sz="3200" b="1" dirty="0">
                <a:solidFill>
                  <a:schemeClr val="accent5">
                    <a:lumMod val="50000"/>
                  </a:schemeClr>
                </a:solidFill>
              </a:rPr>
              <a:t>M</a:t>
            </a:r>
            <a:r>
              <a:rPr lang="de-DE" altLang="en-US" sz="3200" b="1" dirty="0">
                <a:solidFill>
                  <a:schemeClr val="bg1"/>
                </a:solidFill>
              </a:rPr>
              <a:t>imimum</a:t>
            </a:r>
          </a:p>
          <a:p>
            <a:pPr>
              <a:spcBef>
                <a:spcPct val="20000"/>
              </a:spcBef>
              <a:buFont typeface="Wingdings" panose="05000000000000000000" pitchFamily="2" charset="2"/>
              <a:buNone/>
            </a:pPr>
            <a:endParaRPr lang="de-DE" altLang="en-US" sz="3200" b="1" dirty="0">
              <a:solidFill>
                <a:schemeClr val="bg1"/>
              </a:solidFill>
            </a:endParaRPr>
          </a:p>
          <a:p>
            <a:pPr>
              <a:spcBef>
                <a:spcPct val="20000"/>
              </a:spcBef>
              <a:buFont typeface="Wingdings" panose="05000000000000000000" pitchFamily="2" charset="2"/>
              <a:buNone/>
            </a:pPr>
            <a:r>
              <a:rPr lang="de-DE" altLang="en-US" sz="3200" b="1" dirty="0">
                <a:solidFill>
                  <a:schemeClr val="accent5">
                    <a:lumMod val="50000"/>
                  </a:schemeClr>
                </a:solidFill>
              </a:rPr>
              <a:t>I</a:t>
            </a:r>
            <a:r>
              <a:rPr lang="de-DE" altLang="en-US" sz="3200" b="1" dirty="0">
                <a:solidFill>
                  <a:schemeClr val="bg1"/>
                </a:solidFill>
              </a:rPr>
              <a:t>nitial</a:t>
            </a:r>
          </a:p>
          <a:p>
            <a:pPr>
              <a:spcBef>
                <a:spcPct val="20000"/>
              </a:spcBef>
              <a:buFont typeface="Wingdings" panose="05000000000000000000" pitchFamily="2" charset="2"/>
              <a:buNone/>
            </a:pPr>
            <a:endParaRPr lang="de-DE" altLang="en-US" sz="3200" b="1" dirty="0">
              <a:solidFill>
                <a:schemeClr val="bg1"/>
              </a:solidFill>
            </a:endParaRPr>
          </a:p>
          <a:p>
            <a:pPr>
              <a:spcBef>
                <a:spcPct val="20000"/>
              </a:spcBef>
              <a:buFont typeface="Wingdings" panose="05000000000000000000" pitchFamily="2" charset="2"/>
              <a:buNone/>
            </a:pPr>
            <a:r>
              <a:rPr lang="de-DE" altLang="en-US" sz="3200" b="1" dirty="0">
                <a:solidFill>
                  <a:schemeClr val="accent5">
                    <a:lumMod val="50000"/>
                  </a:schemeClr>
                </a:solidFill>
              </a:rPr>
              <a:t>S</a:t>
            </a:r>
            <a:r>
              <a:rPr lang="de-DE" altLang="en-US" sz="3200" b="1" dirty="0">
                <a:solidFill>
                  <a:schemeClr val="bg1"/>
                </a:solidFill>
              </a:rPr>
              <a:t>ervice</a:t>
            </a:r>
          </a:p>
          <a:p>
            <a:pPr>
              <a:spcBef>
                <a:spcPct val="20000"/>
              </a:spcBef>
              <a:buFont typeface="Wingdings" panose="05000000000000000000" pitchFamily="2" charset="2"/>
              <a:buNone/>
            </a:pPr>
            <a:endParaRPr lang="de-DE" altLang="en-US" sz="3200" b="1" dirty="0">
              <a:solidFill>
                <a:schemeClr val="bg1"/>
              </a:solidFill>
            </a:endParaRPr>
          </a:p>
          <a:p>
            <a:pPr>
              <a:spcBef>
                <a:spcPct val="20000"/>
              </a:spcBef>
              <a:buFont typeface="Wingdings" panose="05000000000000000000" pitchFamily="2" charset="2"/>
              <a:buNone/>
            </a:pPr>
            <a:r>
              <a:rPr lang="de-DE" altLang="en-US" sz="3200" b="1" dirty="0">
                <a:solidFill>
                  <a:schemeClr val="accent5">
                    <a:lumMod val="50000"/>
                  </a:schemeClr>
                </a:solidFill>
              </a:rPr>
              <a:t>P</a:t>
            </a:r>
            <a:r>
              <a:rPr lang="de-DE" altLang="en-US" sz="3200" b="1" dirty="0">
                <a:solidFill>
                  <a:schemeClr val="bg1"/>
                </a:solidFill>
              </a:rPr>
              <a:t>ackage</a:t>
            </a:r>
            <a:endParaRPr lang="en-GB" altLang="en-US" sz="3200" b="1" dirty="0">
              <a:solidFill>
                <a:schemeClr val="bg1"/>
              </a:solidFill>
            </a:endParaRPr>
          </a:p>
        </p:txBody>
      </p:sp>
      <p:sp>
        <p:nvSpPr>
          <p:cNvPr id="15" name="Rectangle 3"/>
          <p:cNvSpPr txBox="1">
            <a:spLocks noChangeArrowheads="1"/>
          </p:cNvSpPr>
          <p:nvPr/>
        </p:nvSpPr>
        <p:spPr bwMode="auto">
          <a:xfrm>
            <a:off x="2555875" y="1575582"/>
            <a:ext cx="6264275" cy="45966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spcBef>
                <a:spcPct val="20000"/>
              </a:spcBef>
            </a:pPr>
            <a:r>
              <a:rPr lang="en-US" altLang="en-US" sz="2600" dirty="0">
                <a:solidFill>
                  <a:schemeClr val="bg1"/>
                </a:solidFill>
                <a:latin typeface="Calibri" panose="020F0502020204030204" pitchFamily="34" charset="0"/>
                <a:cs typeface="Calibri" panose="020F0502020204030204" pitchFamily="34" charset="0"/>
              </a:rPr>
              <a:t>basic, limited sexual and reproductive health</a:t>
            </a:r>
          </a:p>
          <a:p>
            <a:pPr>
              <a:spcBef>
                <a:spcPct val="20000"/>
              </a:spcBef>
              <a:buFont typeface="Arial" panose="020B0604020202020204" pitchFamily="34" charset="0"/>
              <a:buChar char="•"/>
            </a:pPr>
            <a:endParaRPr lang="en-US" altLang="en-US" sz="200" dirty="0">
              <a:solidFill>
                <a:schemeClr val="bg1"/>
              </a:solidFill>
              <a:latin typeface="Calibri" panose="020F0502020204030204" pitchFamily="34" charset="0"/>
              <a:cs typeface="Calibri" panose="020F0502020204030204" pitchFamily="34" charset="0"/>
            </a:endParaRPr>
          </a:p>
          <a:p>
            <a:pPr>
              <a:spcBef>
                <a:spcPct val="20000"/>
              </a:spcBef>
              <a:buFont typeface="Arial" panose="020B0604020202020204" pitchFamily="34" charset="0"/>
              <a:buChar char="•"/>
            </a:pPr>
            <a:endParaRPr lang="en-US" altLang="en-US" sz="200" dirty="0">
              <a:solidFill>
                <a:schemeClr val="bg1"/>
              </a:solidFill>
              <a:latin typeface="Calibri" panose="020F0502020204030204" pitchFamily="34" charset="0"/>
              <a:cs typeface="Calibri" panose="020F0502020204030204" pitchFamily="34" charset="0"/>
            </a:endParaRPr>
          </a:p>
          <a:p>
            <a:pPr>
              <a:spcBef>
                <a:spcPct val="20000"/>
              </a:spcBef>
            </a:pPr>
            <a:endParaRPr lang="en-US" altLang="en-US" sz="200" dirty="0">
              <a:solidFill>
                <a:schemeClr val="bg1"/>
              </a:solidFill>
              <a:latin typeface="Calibri" panose="020F0502020204030204" pitchFamily="34" charset="0"/>
              <a:cs typeface="Calibri" panose="020F0502020204030204" pitchFamily="34" charset="0"/>
            </a:endParaRPr>
          </a:p>
          <a:p>
            <a:pPr>
              <a:spcBef>
                <a:spcPct val="20000"/>
              </a:spcBef>
              <a:buFont typeface="Arial" panose="020B0604020202020204" pitchFamily="34" charset="0"/>
              <a:buChar char="•"/>
            </a:pPr>
            <a:endParaRPr lang="en-US" altLang="en-US" sz="200" dirty="0">
              <a:solidFill>
                <a:schemeClr val="bg1"/>
              </a:solidFill>
              <a:latin typeface="Calibri" panose="020F0502020204030204" pitchFamily="34" charset="0"/>
              <a:cs typeface="Calibri" panose="020F0502020204030204" pitchFamily="34" charset="0"/>
            </a:endParaRPr>
          </a:p>
          <a:p>
            <a:pPr>
              <a:spcBef>
                <a:spcPct val="20000"/>
              </a:spcBef>
              <a:buFont typeface="Arial" panose="020B0604020202020204" pitchFamily="34" charset="0"/>
              <a:buChar char="•"/>
            </a:pPr>
            <a:endParaRPr lang="en-US" altLang="en-US" sz="200" dirty="0">
              <a:solidFill>
                <a:schemeClr val="bg1"/>
              </a:solidFill>
              <a:latin typeface="Calibri" panose="020F0502020204030204" pitchFamily="34" charset="0"/>
              <a:cs typeface="Calibri" panose="020F0502020204030204" pitchFamily="34" charset="0"/>
            </a:endParaRPr>
          </a:p>
          <a:p>
            <a:pPr>
              <a:spcBef>
                <a:spcPct val="20000"/>
              </a:spcBef>
              <a:buFont typeface="Arial" panose="020B0604020202020204" pitchFamily="34" charset="0"/>
              <a:buChar char="•"/>
            </a:pPr>
            <a:endParaRPr lang="en-US" altLang="en-US" sz="200" dirty="0">
              <a:solidFill>
                <a:schemeClr val="bg1"/>
              </a:solidFill>
              <a:latin typeface="Calibri" panose="020F0502020204030204" pitchFamily="34" charset="0"/>
              <a:cs typeface="Calibri" panose="020F0502020204030204" pitchFamily="34" charset="0"/>
            </a:endParaRPr>
          </a:p>
          <a:p>
            <a:pPr>
              <a:spcBef>
                <a:spcPct val="20000"/>
              </a:spcBef>
              <a:buFont typeface="Arial" panose="020B0604020202020204" pitchFamily="34" charset="0"/>
              <a:buChar char="•"/>
            </a:pPr>
            <a:endParaRPr lang="en-US" altLang="en-US" sz="200" dirty="0">
              <a:solidFill>
                <a:schemeClr val="bg1"/>
              </a:solidFill>
              <a:latin typeface="Calibri" panose="020F0502020204030204" pitchFamily="34" charset="0"/>
              <a:cs typeface="Calibri" panose="020F0502020204030204" pitchFamily="34" charset="0"/>
            </a:endParaRPr>
          </a:p>
          <a:p>
            <a:pPr>
              <a:spcBef>
                <a:spcPct val="20000"/>
              </a:spcBef>
              <a:buFont typeface="Arial" panose="020B0604020202020204" pitchFamily="34" charset="0"/>
              <a:buChar char="•"/>
            </a:pPr>
            <a:endParaRPr lang="en-US" altLang="en-US" sz="200" dirty="0">
              <a:solidFill>
                <a:schemeClr val="bg1"/>
              </a:solidFill>
              <a:latin typeface="Calibri" panose="020F0502020204030204" pitchFamily="34" charset="0"/>
              <a:cs typeface="Calibri" panose="020F0502020204030204" pitchFamily="34" charset="0"/>
            </a:endParaRPr>
          </a:p>
          <a:p>
            <a:pPr>
              <a:spcBef>
                <a:spcPct val="20000"/>
              </a:spcBef>
            </a:pPr>
            <a:endParaRPr lang="en-US" altLang="en-US" sz="2600" dirty="0">
              <a:solidFill>
                <a:schemeClr val="bg1"/>
              </a:solidFill>
              <a:latin typeface="Calibri" panose="020F0502020204030204" pitchFamily="34" charset="0"/>
              <a:cs typeface="Calibri" panose="020F0502020204030204" pitchFamily="34" charset="0"/>
            </a:endParaRPr>
          </a:p>
          <a:p>
            <a:pPr>
              <a:spcBef>
                <a:spcPct val="20000"/>
              </a:spcBef>
            </a:pPr>
            <a:r>
              <a:rPr lang="en-US" altLang="en-US" sz="2600" dirty="0">
                <a:solidFill>
                  <a:schemeClr val="bg1"/>
                </a:solidFill>
                <a:latin typeface="Calibri" panose="020F0502020204030204" pitchFamily="34" charset="0"/>
                <a:cs typeface="Calibri" panose="020F0502020204030204" pitchFamily="34" charset="0"/>
              </a:rPr>
              <a:t>for use in emergency, </a:t>
            </a:r>
            <a:r>
              <a:rPr lang="en-US" altLang="en-US" sz="2600" i="1" dirty="0">
                <a:solidFill>
                  <a:schemeClr val="bg1"/>
                </a:solidFill>
                <a:latin typeface="Calibri" panose="020F0502020204030204" pitchFamily="34" charset="0"/>
                <a:cs typeface="Calibri" panose="020F0502020204030204" pitchFamily="34" charset="0"/>
              </a:rPr>
              <a:t>without site-specific needs assessment</a:t>
            </a:r>
          </a:p>
          <a:p>
            <a:pPr>
              <a:spcBef>
                <a:spcPct val="20000"/>
              </a:spcBef>
            </a:pPr>
            <a:endParaRPr lang="en-US" altLang="en-US" sz="1200" i="1" dirty="0">
              <a:solidFill>
                <a:schemeClr val="bg1"/>
              </a:solidFill>
              <a:latin typeface="Calibri" panose="020F0502020204030204" pitchFamily="34" charset="0"/>
              <a:cs typeface="Calibri" panose="020F0502020204030204" pitchFamily="34" charset="0"/>
            </a:endParaRPr>
          </a:p>
          <a:p>
            <a:pPr>
              <a:spcBef>
                <a:spcPct val="20000"/>
              </a:spcBef>
            </a:pPr>
            <a:r>
              <a:rPr lang="en-US" altLang="en-US" sz="2600" dirty="0">
                <a:solidFill>
                  <a:schemeClr val="bg1"/>
                </a:solidFill>
                <a:latin typeface="Calibri" panose="020F0502020204030204" pitchFamily="34" charset="0"/>
                <a:cs typeface="Calibri" panose="020F0502020204030204" pitchFamily="34" charset="0"/>
              </a:rPr>
              <a:t>services to be delivered to the population</a:t>
            </a:r>
            <a:br>
              <a:rPr lang="en-US" altLang="en-US" sz="2000" dirty="0">
                <a:solidFill>
                  <a:schemeClr val="bg1"/>
                </a:solidFill>
                <a:latin typeface="Calibri" panose="020F0502020204030204" pitchFamily="34" charset="0"/>
                <a:cs typeface="Calibri" panose="020F0502020204030204" pitchFamily="34" charset="0"/>
              </a:rPr>
            </a:br>
            <a:endParaRPr lang="en-US" altLang="en-US" sz="2000" dirty="0">
              <a:solidFill>
                <a:schemeClr val="bg1"/>
              </a:solidFill>
              <a:latin typeface="Calibri" panose="020F0502020204030204" pitchFamily="34" charset="0"/>
              <a:cs typeface="Calibri" panose="020F0502020204030204" pitchFamily="34" charset="0"/>
            </a:endParaRPr>
          </a:p>
          <a:p>
            <a:pPr>
              <a:spcBef>
                <a:spcPct val="20000"/>
              </a:spcBef>
            </a:pPr>
            <a:endParaRPr lang="en-US" altLang="en-US" sz="2000" dirty="0">
              <a:solidFill>
                <a:schemeClr val="bg1"/>
              </a:solidFill>
              <a:latin typeface="Calibri" panose="020F0502020204030204" pitchFamily="34" charset="0"/>
              <a:cs typeface="Calibri" panose="020F0502020204030204" pitchFamily="34" charset="0"/>
            </a:endParaRPr>
          </a:p>
          <a:p>
            <a:pPr>
              <a:spcBef>
                <a:spcPct val="20000"/>
              </a:spcBef>
              <a:buFont typeface="Arial" panose="020B0604020202020204" pitchFamily="34" charset="0"/>
              <a:buChar char="•"/>
            </a:pPr>
            <a:r>
              <a:rPr lang="en-US" altLang="en-US" sz="2600" dirty="0">
                <a:solidFill>
                  <a:schemeClr val="bg1"/>
                </a:solidFill>
                <a:latin typeface="Calibri" panose="020F0502020204030204" pitchFamily="34" charset="0"/>
                <a:cs typeface="Calibri" panose="020F0502020204030204" pitchFamily="34" charset="0"/>
              </a:rPr>
              <a:t> supplies (e.g. RH Kit) and activities</a:t>
            </a:r>
          </a:p>
          <a:p>
            <a:pPr>
              <a:spcBef>
                <a:spcPct val="20000"/>
              </a:spcBef>
              <a:buFont typeface="Arial" panose="020B0604020202020204" pitchFamily="34" charset="0"/>
              <a:buChar char="•"/>
            </a:pPr>
            <a:r>
              <a:rPr lang="en-US" altLang="en-US" sz="2600" dirty="0">
                <a:solidFill>
                  <a:schemeClr val="bg1"/>
                </a:solidFill>
                <a:latin typeface="Calibri" panose="020F0502020204030204" pitchFamily="34" charset="0"/>
                <a:cs typeface="Calibri" panose="020F0502020204030204" pitchFamily="34" charset="0"/>
              </a:rPr>
              <a:t> coordination and planning</a:t>
            </a:r>
            <a:endParaRPr lang="en-GB" altLang="en-US" sz="2600" dirty="0">
              <a:solidFill>
                <a:schemeClr val="bg1"/>
              </a:solidFill>
              <a:latin typeface="Calibri" panose="020F0502020204030204" pitchFamily="34" charset="0"/>
              <a:cs typeface="Calibri" panose="020F0502020204030204" pitchFamily="34" charset="0"/>
            </a:endParaRPr>
          </a:p>
        </p:txBody>
      </p:sp>
      <p:sp>
        <p:nvSpPr>
          <p:cNvPr id="2" name="Title 1"/>
          <p:cNvSpPr>
            <a:spLocks noGrp="1"/>
          </p:cNvSpPr>
          <p:nvPr>
            <p:ph type="title"/>
          </p:nvPr>
        </p:nvSpPr>
        <p:spPr>
          <a:xfrm>
            <a:off x="344656" y="148026"/>
            <a:ext cx="8229600" cy="1143000"/>
          </a:xfrm>
        </p:spPr>
        <p:txBody>
          <a:bodyPr>
            <a:normAutofit/>
          </a:bodyPr>
          <a:lstStyle/>
          <a:p>
            <a:r>
              <a:rPr lang="en-US" sz="4000" dirty="0">
                <a:latin typeface="Calibri" panose="020F0502020204030204" pitchFamily="34" charset="0"/>
                <a:cs typeface="Calibri" panose="020F0502020204030204" pitchFamily="34" charset="0"/>
              </a:rPr>
              <a:t>The </a:t>
            </a:r>
            <a:r>
              <a:rPr lang="en-US" sz="4000" dirty="0" err="1">
                <a:latin typeface="Calibri" panose="020F0502020204030204" pitchFamily="34" charset="0"/>
                <a:cs typeface="Calibri" panose="020F0502020204030204" pitchFamily="34" charset="0"/>
              </a:rPr>
              <a:t>MISP</a:t>
            </a:r>
            <a:r>
              <a:rPr lang="en-US" sz="4000" dirty="0">
                <a:latin typeface="Calibri" panose="020F0502020204030204" pitchFamily="34" charset="0"/>
                <a:cs typeface="Calibri" panose="020F0502020204030204" pitchFamily="34" charset="0"/>
              </a:rPr>
              <a:t> is…</a:t>
            </a:r>
          </a:p>
        </p:txBody>
      </p:sp>
    </p:spTree>
    <p:extLst>
      <p:ext uri="{BB962C8B-B14F-4D97-AF65-F5344CB8AC3E}">
        <p14:creationId xmlns:p14="http://schemas.microsoft.com/office/powerpoint/2010/main" val="177986881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Picture 3" descr="A picture containing text&#10;&#10;Description automatically generated">
            <a:extLst>
              <a:ext uri="{FF2B5EF4-FFF2-40B4-BE49-F238E27FC236}">
                <a16:creationId xmlns:a16="http://schemas.microsoft.com/office/drawing/2014/main" id="{2281726B-EB93-4E60-B698-2BC08E43E74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8667" y="-75897"/>
            <a:ext cx="9310050" cy="6985000"/>
          </a:xfrm>
          <a:prstGeom prst="rect">
            <a:avLst/>
          </a:prstGeom>
        </p:spPr>
      </p:pic>
      <p:sp>
        <p:nvSpPr>
          <p:cNvPr id="2" name="Title 1">
            <a:extLst>
              <a:ext uri="{FF2B5EF4-FFF2-40B4-BE49-F238E27FC236}">
                <a16:creationId xmlns:a16="http://schemas.microsoft.com/office/drawing/2014/main" id="{5955B971-D924-4073-804D-1EB170365B1E}"/>
              </a:ext>
            </a:extLst>
          </p:cNvPr>
          <p:cNvSpPr>
            <a:spLocks noGrp="1"/>
          </p:cNvSpPr>
          <p:nvPr>
            <p:ph type="title"/>
          </p:nvPr>
        </p:nvSpPr>
        <p:spPr>
          <a:xfrm>
            <a:off x="228599" y="408466"/>
            <a:ext cx="8686800" cy="973228"/>
          </a:xfrm>
        </p:spPr>
        <p:txBody>
          <a:bodyPr>
            <a:normAutofit fontScale="90000"/>
          </a:bodyPr>
          <a:lstStyle/>
          <a:p>
            <a:r>
              <a:rPr lang="en-US" dirty="0">
                <a:latin typeface="Calibri" panose="020F0502020204030204" pitchFamily="34" charset="0"/>
                <a:cs typeface="Calibri" panose="020F0502020204030204" pitchFamily="34" charset="0"/>
              </a:rPr>
              <a:t>Minimum Initial Service Package for </a:t>
            </a:r>
            <a:br>
              <a:rPr lang="en-US" dirty="0">
                <a:latin typeface="Calibri" panose="020F0502020204030204" pitchFamily="34" charset="0"/>
                <a:cs typeface="Calibri" panose="020F0502020204030204" pitchFamily="34" charset="0"/>
              </a:rPr>
            </a:br>
            <a:r>
              <a:rPr lang="en-US" dirty="0">
                <a:latin typeface="Calibri" panose="020F0502020204030204" pitchFamily="34" charset="0"/>
                <a:cs typeface="Calibri" panose="020F0502020204030204" pitchFamily="34" charset="0"/>
              </a:rPr>
              <a:t>Sexual and Reproductive Health</a:t>
            </a:r>
          </a:p>
        </p:txBody>
      </p:sp>
      <p:pic>
        <p:nvPicPr>
          <p:cNvPr id="6" name="Picture 5" descr="An illustration showing the objectives of the MISP">
            <a:extLst>
              <a:ext uri="{FF2B5EF4-FFF2-40B4-BE49-F238E27FC236}">
                <a16:creationId xmlns:a16="http://schemas.microsoft.com/office/drawing/2014/main" id="{6AE983F9-7E03-48D5-8530-D0D0BDD90161}"/>
              </a:ext>
            </a:extLst>
          </p:cNvPr>
          <p:cNvPicPr>
            <a:picLocks noChangeAspect="1"/>
          </p:cNvPicPr>
          <p:nvPr/>
        </p:nvPicPr>
        <p:blipFill rotWithShape="1">
          <a:blip r:embed="rId4"/>
          <a:srcRect l="13489" t="11191" r="14477" b="5174"/>
          <a:stretch/>
        </p:blipFill>
        <p:spPr>
          <a:xfrm>
            <a:off x="1099596" y="1485774"/>
            <a:ext cx="6752230" cy="5226302"/>
          </a:xfrm>
          <a:prstGeom prst="rect">
            <a:avLst/>
          </a:prstGeom>
        </p:spPr>
      </p:pic>
    </p:spTree>
    <p:extLst>
      <p:ext uri="{BB962C8B-B14F-4D97-AF65-F5344CB8AC3E}">
        <p14:creationId xmlns:p14="http://schemas.microsoft.com/office/powerpoint/2010/main" val="385031316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6" name="Picture 5" descr="A picture containing text&#10;&#10;Description automatically generated">
            <a:extLst>
              <a:ext uri="{FF2B5EF4-FFF2-40B4-BE49-F238E27FC236}">
                <a16:creationId xmlns:a16="http://schemas.microsoft.com/office/drawing/2014/main" id="{B90B9B86-3561-4EC8-B3AA-7A25D6638E2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8667" y="-67733"/>
            <a:ext cx="9310050" cy="6985000"/>
          </a:xfrm>
          <a:prstGeom prst="rect">
            <a:avLst/>
          </a:prstGeom>
        </p:spPr>
      </p:pic>
      <p:sp>
        <p:nvSpPr>
          <p:cNvPr id="2" name="Title 1">
            <a:extLst>
              <a:ext uri="{FF2B5EF4-FFF2-40B4-BE49-F238E27FC236}">
                <a16:creationId xmlns:a16="http://schemas.microsoft.com/office/drawing/2014/main" id="{C228496A-103A-4D01-9FAC-D74500990E97}"/>
              </a:ext>
            </a:extLst>
          </p:cNvPr>
          <p:cNvSpPr>
            <a:spLocks noGrp="1"/>
          </p:cNvSpPr>
          <p:nvPr>
            <p:ph type="title"/>
          </p:nvPr>
        </p:nvSpPr>
        <p:spPr>
          <a:xfrm>
            <a:off x="457200" y="-49396"/>
            <a:ext cx="8229600" cy="1143000"/>
          </a:xfrm>
        </p:spPr>
        <p:txBody>
          <a:bodyPr>
            <a:normAutofit/>
          </a:bodyPr>
          <a:lstStyle/>
          <a:p>
            <a:pPr algn="l"/>
            <a:r>
              <a:rPr lang="en-US" sz="4000" dirty="0">
                <a:latin typeface="Calibri" panose="020F0502020204030204" pitchFamily="34" charset="0"/>
                <a:cs typeface="Calibri" panose="020F0502020204030204" pitchFamily="34" charset="0"/>
              </a:rPr>
              <a:t>Inter-Agency RH Kits</a:t>
            </a:r>
          </a:p>
        </p:txBody>
      </p:sp>
      <p:sp>
        <p:nvSpPr>
          <p:cNvPr id="3" name="Content Placeholder 2">
            <a:extLst>
              <a:ext uri="{FF2B5EF4-FFF2-40B4-BE49-F238E27FC236}">
                <a16:creationId xmlns:a16="http://schemas.microsoft.com/office/drawing/2014/main" id="{3E85E401-1348-4F81-9E56-D93BB0274999}"/>
              </a:ext>
            </a:extLst>
          </p:cNvPr>
          <p:cNvSpPr>
            <a:spLocks noGrp="1"/>
          </p:cNvSpPr>
          <p:nvPr>
            <p:ph idx="1"/>
          </p:nvPr>
        </p:nvSpPr>
        <p:spPr>
          <a:xfrm>
            <a:off x="175907" y="1093604"/>
            <a:ext cx="5565135" cy="4105499"/>
          </a:xfrm>
        </p:spPr>
        <p:txBody>
          <a:bodyPr>
            <a:normAutofit/>
          </a:bodyPr>
          <a:lstStyle/>
          <a:p>
            <a:pPr lvl="1">
              <a:buFont typeface="Arial" charset="0"/>
              <a:buChar char="•"/>
            </a:pPr>
            <a:r>
              <a:rPr lang="en-US" sz="2400" b="1" dirty="0">
                <a:latin typeface="Calibri" panose="020F0502020204030204" pitchFamily="34" charset="0"/>
                <a:cs typeface="Calibri" panose="020F0502020204030204" pitchFamily="34" charset="0"/>
              </a:rPr>
              <a:t>Twelve pre-packaged health kits </a:t>
            </a:r>
            <a:r>
              <a:rPr lang="en-US" sz="2400" dirty="0">
                <a:latin typeface="Calibri" panose="020F0502020204030204" pitchFamily="34" charset="0"/>
                <a:cs typeface="Calibri" panose="020F0502020204030204" pitchFamily="34" charset="0"/>
              </a:rPr>
              <a:t>for community, primary health care, and referral hospital levels.</a:t>
            </a:r>
          </a:p>
          <a:p>
            <a:pPr lvl="1">
              <a:buFont typeface="Arial" charset="0"/>
              <a:buChar char="•"/>
            </a:pPr>
            <a:r>
              <a:rPr lang="en-US" sz="2400" dirty="0">
                <a:latin typeface="Calibri" panose="020F0502020204030204" pitchFamily="34" charset="0"/>
                <a:cs typeface="Calibri" panose="020F0502020204030204" pitchFamily="34" charset="0"/>
              </a:rPr>
              <a:t>Medicines, devices, and commodities to implement the MISP for SRH. </a:t>
            </a:r>
          </a:p>
          <a:p>
            <a:pPr lvl="1">
              <a:buFont typeface="Arial" charset="0"/>
              <a:buChar char="•"/>
            </a:pPr>
            <a:r>
              <a:rPr lang="en-US" sz="2400" dirty="0">
                <a:latin typeface="Calibri" panose="020F0502020204030204" pitchFamily="34" charset="0"/>
                <a:cs typeface="Calibri" panose="020F0502020204030204" pitchFamily="34" charset="0"/>
              </a:rPr>
              <a:t>May not be the only source of SRH products in an emergency.</a:t>
            </a:r>
          </a:p>
          <a:p>
            <a:pPr lvl="1">
              <a:buFont typeface="Arial" charset="0"/>
              <a:buChar char="•"/>
            </a:pPr>
            <a:endParaRPr lang="en-US" sz="1400" dirty="0"/>
          </a:p>
          <a:p>
            <a:pPr marL="0" indent="0">
              <a:buNone/>
            </a:pPr>
            <a:endParaRPr lang="en-US" sz="2400" dirty="0"/>
          </a:p>
        </p:txBody>
      </p:sp>
      <p:pic>
        <p:nvPicPr>
          <p:cNvPr id="4" name="Picture 3" descr="Photo showing the Inter-Agency RH kits in a cupboard.">
            <a:extLst>
              <a:ext uri="{FF2B5EF4-FFF2-40B4-BE49-F238E27FC236}">
                <a16:creationId xmlns:a16="http://schemas.microsoft.com/office/drawing/2014/main" id="{B1BF1536-D9A4-4F56-95CF-0A718DD0BF3C}"/>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127" t="4070" r="40226" b="8082"/>
          <a:stretch/>
        </p:blipFill>
        <p:spPr>
          <a:xfrm>
            <a:off x="5630558" y="1400536"/>
            <a:ext cx="3264586" cy="3531717"/>
          </a:xfrm>
          <a:prstGeom prst="rect">
            <a:avLst/>
          </a:prstGeom>
        </p:spPr>
      </p:pic>
      <p:pic>
        <p:nvPicPr>
          <p:cNvPr id="11" name="Picture 3">
            <a:extLst>
              <a:ext uri="{FF2B5EF4-FFF2-40B4-BE49-F238E27FC236}">
                <a16:creationId xmlns:a16="http://schemas.microsoft.com/office/drawing/2014/main" id="{8AB66245-4AB1-470D-BBC6-85CAB4BD4B34}"/>
              </a:ext>
              <a:ext uri="{C183D7F6-B498-43B3-948B-1728B52AA6E4}">
                <adec:decorative xmlns:adec="http://schemas.microsoft.com/office/drawing/2017/decorative" val="1"/>
              </a:ext>
            </a:extLst>
          </p:cNvPr>
          <p:cNvPicPr>
            <a:picLocks noChangeAspect="1" noChangeArrowheads="1"/>
          </p:cNvPicPr>
          <p:nvPr/>
        </p:nvPicPr>
        <p:blipFill>
          <a:blip r:embed="rId5" cstate="print">
            <a:extLst>
              <a:ext uri="{BEBA8EAE-BF5A-486C-A8C5-ECC9F3942E4B}">
                <a14:imgProps xmlns:a14="http://schemas.microsoft.com/office/drawing/2010/main">
                  <a14:imgLayer r:embed="rId6">
                    <a14:imgEffect>
                      <a14:sharpenSoften amount="50000"/>
                    </a14:imgEffect>
                  </a14:imgLayer>
                </a14:imgProps>
              </a:ext>
            </a:extLst>
          </a:blip>
          <a:srcRect/>
          <a:stretch>
            <a:fillRect/>
          </a:stretch>
        </p:blipFill>
        <p:spPr bwMode="auto">
          <a:xfrm>
            <a:off x="1308904" y="3994435"/>
            <a:ext cx="3274670" cy="2409335"/>
          </a:xfrm>
          <a:prstGeom prst="rect">
            <a:avLst/>
          </a:prstGeom>
          <a:noFill/>
          <a:ln w="25400">
            <a:solidFill>
              <a:schemeClr val="tx1"/>
            </a:solidFill>
            <a:miter lim="800000"/>
            <a:headEnd/>
            <a:tailEnd/>
          </a:ln>
        </p:spPr>
      </p:pic>
    </p:spTree>
    <p:extLst>
      <p:ext uri="{BB962C8B-B14F-4D97-AF65-F5344CB8AC3E}">
        <p14:creationId xmlns:p14="http://schemas.microsoft.com/office/powerpoint/2010/main" val="41083738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 name="Picture 4" descr="A picture containing text&#10;&#10;Description automatically generated">
            <a:extLst>
              <a:ext uri="{FF2B5EF4-FFF2-40B4-BE49-F238E27FC236}">
                <a16:creationId xmlns:a16="http://schemas.microsoft.com/office/drawing/2014/main" id="{B57F1797-BCB1-47C4-8965-11E10DF4455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8667" y="-67733"/>
            <a:ext cx="9310050" cy="6985000"/>
          </a:xfrm>
          <a:prstGeom prst="rect">
            <a:avLst/>
          </a:prstGeom>
        </p:spPr>
      </p:pic>
      <p:sp>
        <p:nvSpPr>
          <p:cNvPr id="2" name="Title 1">
            <a:extLst>
              <a:ext uri="{FF2B5EF4-FFF2-40B4-BE49-F238E27FC236}">
                <a16:creationId xmlns:a16="http://schemas.microsoft.com/office/drawing/2014/main" id="{DD7EABC4-021A-40F8-BF4F-0E0C9AB4F3E9}"/>
              </a:ext>
            </a:extLst>
          </p:cNvPr>
          <p:cNvSpPr>
            <a:spLocks noGrp="1"/>
          </p:cNvSpPr>
          <p:nvPr>
            <p:ph type="title"/>
          </p:nvPr>
        </p:nvSpPr>
        <p:spPr>
          <a:xfrm>
            <a:off x="457199" y="362167"/>
            <a:ext cx="7468565" cy="1115684"/>
          </a:xfrm>
        </p:spPr>
        <p:txBody>
          <a:bodyPr>
            <a:normAutofit fontScale="90000"/>
          </a:bodyPr>
          <a:lstStyle/>
          <a:p>
            <a:r>
              <a:rPr lang="en-US" dirty="0">
                <a:latin typeface="Calibri" panose="020F0502020204030204" pitchFamily="34" charset="0"/>
                <a:cs typeface="Calibri" panose="020F0502020204030204" pitchFamily="34" charset="0"/>
              </a:rPr>
              <a:t>Special considerations for specific populations</a:t>
            </a:r>
          </a:p>
        </p:txBody>
      </p:sp>
      <p:sp>
        <p:nvSpPr>
          <p:cNvPr id="3" name="Content Placeholder 2">
            <a:extLst>
              <a:ext uri="{FF2B5EF4-FFF2-40B4-BE49-F238E27FC236}">
                <a16:creationId xmlns:a16="http://schemas.microsoft.com/office/drawing/2014/main" id="{8A594242-5BE4-49F4-A323-DA587122F9F6}"/>
              </a:ext>
            </a:extLst>
          </p:cNvPr>
          <p:cNvSpPr txBox="1">
            <a:spLocks/>
          </p:cNvSpPr>
          <p:nvPr/>
        </p:nvSpPr>
        <p:spPr>
          <a:xfrm>
            <a:off x="457198" y="1686757"/>
            <a:ext cx="7243895" cy="4076090"/>
          </a:xfrm>
          <a:prstGeom prst="rect">
            <a:avLst/>
          </a:prstGeom>
        </p:spPr>
        <p:txBody>
          <a:bodyPr/>
          <a:lstStyle>
            <a:lvl1pPr marL="457200" indent="-457200" algn="l" rtl="0" eaLnBrk="1" fontAlgn="base" hangingPunct="1">
              <a:spcBef>
                <a:spcPct val="20000"/>
              </a:spcBef>
              <a:spcAft>
                <a:spcPts val="300"/>
              </a:spcAft>
              <a:buFont typeface="Arial"/>
              <a:buChar char="•"/>
              <a:defRPr sz="2800">
                <a:solidFill>
                  <a:schemeClr val="tx1"/>
                </a:solidFill>
                <a:latin typeface="+mn-lt"/>
                <a:ea typeface="ＭＳ Ｐゴシック" pitchFamily="-107" charset="-128"/>
                <a:cs typeface="ＭＳ Ｐゴシック" pitchFamily="-107" charset="-128"/>
              </a:defRPr>
            </a:lvl1pPr>
            <a:lvl2pPr marL="742950" indent="-285750" algn="l" rtl="0" eaLnBrk="1" fontAlgn="base" hangingPunct="1">
              <a:spcBef>
                <a:spcPct val="20000"/>
              </a:spcBef>
              <a:spcAft>
                <a:spcPts val="300"/>
              </a:spcAft>
              <a:buFont typeface="Lucida Grande"/>
              <a:buChar char="­"/>
              <a:defRPr sz="2400">
                <a:solidFill>
                  <a:schemeClr val="tx1"/>
                </a:solidFill>
                <a:latin typeface="+mn-lt"/>
                <a:ea typeface="ＭＳ Ｐゴシック" pitchFamily="-107" charset="-128"/>
                <a:cs typeface="+mn-cs"/>
              </a:defRPr>
            </a:lvl2pPr>
            <a:lvl3pPr marL="1143000" indent="-228600" algn="l" rtl="0" eaLnBrk="1" fontAlgn="base" hangingPunct="1">
              <a:spcBef>
                <a:spcPct val="20000"/>
              </a:spcBef>
              <a:spcAft>
                <a:spcPts val="300"/>
              </a:spcAft>
              <a:buFont typeface="Wingdings" charset="2"/>
              <a:buChar char="§"/>
              <a:defRPr sz="2000">
                <a:solidFill>
                  <a:schemeClr val="tx1"/>
                </a:solidFill>
                <a:latin typeface="+mn-lt"/>
                <a:ea typeface="ＭＳ Ｐゴシック" pitchFamily="-107" charset="-128"/>
                <a:cs typeface="+mn-cs"/>
              </a:defRPr>
            </a:lvl3pPr>
            <a:lvl4pPr marL="1600200" indent="-228600" algn="l" rtl="0" eaLnBrk="1" fontAlgn="base" hangingPunct="1">
              <a:spcBef>
                <a:spcPct val="20000"/>
              </a:spcBef>
              <a:spcAft>
                <a:spcPts val="300"/>
              </a:spcAft>
              <a:buFont typeface="Courier New"/>
              <a:buChar char="o"/>
              <a:defRPr sz="1800">
                <a:solidFill>
                  <a:schemeClr val="tx1"/>
                </a:solidFill>
                <a:latin typeface="+mn-lt"/>
                <a:ea typeface="ＭＳ Ｐゴシック" pitchFamily="-107" charset="-128"/>
                <a:cs typeface="+mn-cs"/>
              </a:defRPr>
            </a:lvl4pPr>
            <a:lvl5pPr marL="2057400" indent="-228600" algn="l" rtl="0" eaLnBrk="1" fontAlgn="base" hangingPunct="1">
              <a:spcBef>
                <a:spcPct val="20000"/>
              </a:spcBef>
              <a:spcAft>
                <a:spcPts val="300"/>
              </a:spcAft>
              <a:buChar char="»"/>
              <a:defRPr sz="1600">
                <a:solidFill>
                  <a:schemeClr val="tx1"/>
                </a:solidFill>
                <a:latin typeface="+mn-lt"/>
                <a:ea typeface="ＭＳ Ｐゴシック" pitchFamily="-107" charset="-128"/>
                <a:cs typeface="+mn-cs"/>
              </a:defRPr>
            </a:lvl5pPr>
            <a:lvl6pPr marL="2514600" indent="-228600" algn="l" rtl="0" eaLnBrk="1" fontAlgn="base" hangingPunct="1">
              <a:spcBef>
                <a:spcPct val="20000"/>
              </a:spcBef>
              <a:spcAft>
                <a:spcPct val="0"/>
              </a:spcAft>
              <a:buChar char="»"/>
              <a:defRPr sz="2000">
                <a:solidFill>
                  <a:schemeClr val="tx1"/>
                </a:solidFill>
                <a:latin typeface="+mn-lt"/>
                <a:ea typeface="+mn-ea"/>
                <a:cs typeface="+mn-cs"/>
              </a:defRPr>
            </a:lvl6pPr>
            <a:lvl7pPr marL="2971800" indent="-228600" algn="l" rtl="0" eaLnBrk="1" fontAlgn="base" hangingPunct="1">
              <a:spcBef>
                <a:spcPct val="20000"/>
              </a:spcBef>
              <a:spcAft>
                <a:spcPct val="0"/>
              </a:spcAft>
              <a:buChar char="»"/>
              <a:defRPr sz="2000">
                <a:solidFill>
                  <a:schemeClr val="tx1"/>
                </a:solidFill>
                <a:latin typeface="+mn-lt"/>
                <a:ea typeface="+mn-ea"/>
                <a:cs typeface="+mn-cs"/>
              </a:defRPr>
            </a:lvl7pPr>
            <a:lvl8pPr marL="3429000" indent="-228600" algn="l" rtl="0" eaLnBrk="1" fontAlgn="base" hangingPunct="1">
              <a:spcBef>
                <a:spcPct val="20000"/>
              </a:spcBef>
              <a:spcAft>
                <a:spcPct val="0"/>
              </a:spcAft>
              <a:buChar char="»"/>
              <a:defRPr sz="2000">
                <a:solidFill>
                  <a:schemeClr val="tx1"/>
                </a:solidFill>
                <a:latin typeface="+mn-lt"/>
                <a:ea typeface="+mn-ea"/>
                <a:cs typeface="+mn-cs"/>
              </a:defRPr>
            </a:lvl8pPr>
            <a:lvl9pPr marL="3886200" indent="-228600" algn="l" rtl="0" eaLnBrk="1" fontAlgn="base" hangingPunct="1">
              <a:spcBef>
                <a:spcPct val="20000"/>
              </a:spcBef>
              <a:spcAft>
                <a:spcPct val="0"/>
              </a:spcAft>
              <a:buChar char="»"/>
              <a:defRPr sz="2000">
                <a:solidFill>
                  <a:schemeClr val="tx1"/>
                </a:solidFill>
                <a:latin typeface="+mn-lt"/>
                <a:ea typeface="+mn-ea"/>
                <a:cs typeface="+mn-cs"/>
              </a:defRPr>
            </a:lvl9pPr>
          </a:lstStyle>
          <a:p>
            <a:r>
              <a:rPr lang="en-US" dirty="0">
                <a:solidFill>
                  <a:schemeClr val="bg1"/>
                </a:solidFill>
                <a:latin typeface="Calibri" panose="020F0502020204030204" pitchFamily="34" charset="0"/>
                <a:cs typeface="Calibri" panose="020F0502020204030204" pitchFamily="34" charset="0"/>
              </a:rPr>
              <a:t>Adolescents</a:t>
            </a:r>
          </a:p>
          <a:p>
            <a:r>
              <a:rPr lang="en-US" dirty="0">
                <a:solidFill>
                  <a:schemeClr val="bg1"/>
                </a:solidFill>
                <a:latin typeface="Calibri" panose="020F0502020204030204" pitchFamily="34" charset="0"/>
                <a:cs typeface="Calibri" panose="020F0502020204030204" pitchFamily="34" charset="0"/>
              </a:rPr>
              <a:t>Male survivors</a:t>
            </a:r>
          </a:p>
          <a:p>
            <a:r>
              <a:rPr lang="en-US" dirty="0">
                <a:solidFill>
                  <a:schemeClr val="bg1"/>
                </a:solidFill>
                <a:latin typeface="Calibri" panose="020F0502020204030204" pitchFamily="34" charset="0"/>
                <a:cs typeface="Calibri" panose="020F0502020204030204" pitchFamily="34" charset="0"/>
              </a:rPr>
              <a:t>Persons with disabilities</a:t>
            </a:r>
          </a:p>
          <a:p>
            <a:r>
              <a:rPr lang="en-US" dirty="0">
                <a:solidFill>
                  <a:schemeClr val="bg1"/>
                </a:solidFill>
                <a:latin typeface="Calibri" panose="020F0502020204030204" pitchFamily="34" charset="0"/>
                <a:cs typeface="Calibri" panose="020F0502020204030204" pitchFamily="34" charset="0"/>
              </a:rPr>
              <a:t>Lesbian, gay, bisexual, transgender, queer, intersex, and asexual (LGBTQIA) individuals</a:t>
            </a:r>
          </a:p>
          <a:p>
            <a:r>
              <a:rPr lang="en-US" dirty="0">
                <a:solidFill>
                  <a:schemeClr val="bg1"/>
                </a:solidFill>
                <a:latin typeface="Calibri" panose="020F0502020204030204" pitchFamily="34" charset="0"/>
                <a:cs typeface="Calibri" panose="020F0502020204030204" pitchFamily="34" charset="0"/>
              </a:rPr>
              <a:t>Persons who engage in sex work</a:t>
            </a:r>
          </a:p>
          <a:p>
            <a:r>
              <a:rPr lang="en-US" dirty="0">
                <a:solidFill>
                  <a:schemeClr val="bg1"/>
                </a:solidFill>
                <a:latin typeface="Calibri" panose="020F0502020204030204" pitchFamily="34" charset="0"/>
                <a:cs typeface="Calibri" panose="020F0502020204030204" pitchFamily="34" charset="0"/>
              </a:rPr>
              <a:t>Persons living with HIV/AIDS</a:t>
            </a:r>
          </a:p>
          <a:p>
            <a:r>
              <a:rPr lang="en-US" dirty="0">
                <a:solidFill>
                  <a:schemeClr val="bg1"/>
                </a:solidFill>
                <a:latin typeface="Calibri" panose="020F0502020204030204" pitchFamily="34" charset="0"/>
                <a:cs typeface="Calibri" panose="020F0502020204030204" pitchFamily="34" charset="0"/>
              </a:rPr>
              <a:t>Persons using drugs</a:t>
            </a:r>
          </a:p>
          <a:p>
            <a:r>
              <a:rPr lang="en-US" dirty="0">
                <a:solidFill>
                  <a:schemeClr val="bg1"/>
                </a:solidFill>
                <a:latin typeface="Calibri" panose="020F0502020204030204" pitchFamily="34" charset="0"/>
                <a:cs typeface="Calibri" panose="020F0502020204030204" pitchFamily="34" charset="0"/>
              </a:rPr>
              <a:t>Ethnic and religious minorities</a:t>
            </a:r>
          </a:p>
        </p:txBody>
      </p:sp>
      <p:pic>
        <p:nvPicPr>
          <p:cNvPr id="4" name="Picture 3">
            <a:extLst>
              <a:ext uri="{FF2B5EF4-FFF2-40B4-BE49-F238E27FC236}">
                <a16:creationId xmlns:a16="http://schemas.microsoft.com/office/drawing/2014/main" id="{919EE8D7-7950-442F-82A3-0E7C8BE0998E}"/>
              </a:ext>
              <a:ext uri="{C183D7F6-B498-43B3-948B-1728B52AA6E4}">
                <adec:decorative xmlns:adec="http://schemas.microsoft.com/office/drawing/2017/decorative" val="1"/>
              </a:ext>
            </a:extLst>
          </p:cNvPr>
          <p:cNvPicPr/>
          <p:nvPr/>
        </p:nvPicPr>
        <p:blipFill>
          <a:blip r:embed="rId4" cstate="print"/>
          <a:srcRect l="5826" t="15544" r="10507" b="7772"/>
          <a:stretch>
            <a:fillRect/>
          </a:stretch>
        </p:blipFill>
        <p:spPr bwMode="auto">
          <a:xfrm>
            <a:off x="5059684" y="1216129"/>
            <a:ext cx="3195308" cy="1971687"/>
          </a:xfrm>
          <a:prstGeom prst="rect">
            <a:avLst/>
          </a:prstGeom>
        </p:spPr>
      </p:pic>
    </p:spTree>
    <p:extLst>
      <p:ext uri="{BB962C8B-B14F-4D97-AF65-F5344CB8AC3E}">
        <p14:creationId xmlns:p14="http://schemas.microsoft.com/office/powerpoint/2010/main" val="249302018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 name="Picture 9" descr="A picture containing text&#10;&#10;Description automatically generated">
            <a:extLst>
              <a:ext uri="{FF2B5EF4-FFF2-40B4-BE49-F238E27FC236}">
                <a16:creationId xmlns:a16="http://schemas.microsoft.com/office/drawing/2014/main" id="{9A2D43CB-4071-4C32-ACED-0F1A82C746E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8667" y="-67733"/>
            <a:ext cx="9310050" cy="6985000"/>
          </a:xfrm>
          <a:prstGeom prst="rect">
            <a:avLst/>
          </a:prstGeom>
        </p:spPr>
      </p:pic>
      <p:pic>
        <p:nvPicPr>
          <p:cNvPr id="17412" name="Content Placeholder 5">
            <a:extLst>
              <a:ext uri="{C183D7F6-B498-43B3-948B-1728B52AA6E4}">
                <adec:decorative xmlns:adec="http://schemas.microsoft.com/office/drawing/2017/decorative" val="1"/>
              </a:ext>
            </a:extLst>
          </p:cNvPr>
          <p:cNvPicPr>
            <a:picLocks noChangeAspect="1"/>
          </p:cNvPicPr>
          <p:nvPr/>
        </p:nvPicPr>
        <p:blipFill rotWithShape="1">
          <a:blip r:embed="rId4">
            <a:extLst>
              <a:ext uri="{28A0092B-C50C-407E-A947-70E740481C1C}">
                <a14:useLocalDpi xmlns:a14="http://schemas.microsoft.com/office/drawing/2010/main" val="0"/>
              </a:ext>
            </a:extLst>
          </a:blip>
          <a:srcRect t="5316" b="19506"/>
          <a:stretch/>
        </p:blipFill>
        <p:spPr bwMode="auto">
          <a:xfrm>
            <a:off x="4572000" y="606056"/>
            <a:ext cx="3733800" cy="2105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14" name="Picture 5">
            <a:extLst>
              <a:ext uri="{C183D7F6-B498-43B3-948B-1728B52AA6E4}">
                <adec:decorative xmlns:adec="http://schemas.microsoft.com/office/drawing/2017/decorative" val="1"/>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t="4005" b="25629"/>
          <a:stretch/>
        </p:blipFill>
        <p:spPr bwMode="auto">
          <a:xfrm>
            <a:off x="4619624" y="3530912"/>
            <a:ext cx="3865563" cy="26262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15" name="TextBox 4"/>
          <p:cNvSpPr txBox="1">
            <a:spLocks noChangeArrowheads="1"/>
          </p:cNvSpPr>
          <p:nvPr/>
        </p:nvSpPr>
        <p:spPr bwMode="auto">
          <a:xfrm>
            <a:off x="4572000" y="6157155"/>
            <a:ext cx="4067176"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2000" b="1" dirty="0">
                <a:solidFill>
                  <a:schemeClr val="bg1"/>
                </a:solidFill>
                <a:latin typeface="Calibri" panose="020F0502020204030204" pitchFamily="34" charset="0"/>
                <a:cs typeface="Calibri" panose="020F0502020204030204" pitchFamily="34" charset="0"/>
              </a:rPr>
              <a:t>Reducing STIs and HIV</a:t>
            </a:r>
          </a:p>
        </p:txBody>
      </p:sp>
      <p:pic>
        <p:nvPicPr>
          <p:cNvPr id="17416" name="Content Placeholder 4" descr="4 photos showing smiling mothers with healthy babies."/>
          <p:cNvPicPr>
            <a:picLocks noChangeAspect="1" noChangeArrowheads="1"/>
          </p:cNvPicPr>
          <p:nvPr/>
        </p:nvPicPr>
        <p:blipFill rotWithShape="1">
          <a:blip r:embed="rId6">
            <a:extLst>
              <a:ext uri="{28A0092B-C50C-407E-A947-70E740481C1C}">
                <a14:useLocalDpi xmlns:a14="http://schemas.microsoft.com/office/drawing/2010/main" val="0"/>
              </a:ext>
            </a:extLst>
          </a:blip>
          <a:srcRect r="1741"/>
          <a:stretch/>
        </p:blipFill>
        <p:spPr bwMode="auto">
          <a:xfrm>
            <a:off x="520715" y="924145"/>
            <a:ext cx="3715619" cy="2514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17" name="TextBox 4"/>
          <p:cNvSpPr txBox="1">
            <a:spLocks noChangeArrowheads="1"/>
          </p:cNvSpPr>
          <p:nvPr/>
        </p:nvSpPr>
        <p:spPr bwMode="auto">
          <a:xfrm>
            <a:off x="407940" y="277814"/>
            <a:ext cx="3742529"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2000" b="1" dirty="0">
                <a:solidFill>
                  <a:schemeClr val="bg1"/>
                </a:solidFill>
                <a:latin typeface="Calibri" panose="020F0502020204030204" pitchFamily="34" charset="0"/>
                <a:cs typeface="Calibri" panose="020F0502020204030204" pitchFamily="34" charset="0"/>
              </a:rPr>
              <a:t>Reducing maternal and newborn morbidity and mortality</a:t>
            </a:r>
          </a:p>
        </p:txBody>
      </p:sp>
      <p:pic>
        <p:nvPicPr>
          <p:cNvPr id="17418" name="Picture 5">
            <a:extLst>
              <a:ext uri="{C183D7F6-B498-43B3-948B-1728B52AA6E4}">
                <adec:decorative xmlns:adec="http://schemas.microsoft.com/office/drawing/2017/decorative" val="1"/>
              </a:ext>
            </a:extLst>
          </p:cNvPr>
          <p:cNvPicPr>
            <a:picLocks noChangeAspect="1" noChangeArrowheads="1"/>
          </p:cNvPicPr>
          <p:nvPr/>
        </p:nvPicPr>
        <p:blipFill rotWithShape="1">
          <a:blip r:embed="rId7">
            <a:extLst>
              <a:ext uri="{28A0092B-C50C-407E-A947-70E740481C1C}">
                <a14:useLocalDpi xmlns:a14="http://schemas.microsoft.com/office/drawing/2010/main" val="0"/>
              </a:ext>
            </a:extLst>
          </a:blip>
          <a:srcRect t="11986" b="8791"/>
          <a:stretch/>
        </p:blipFill>
        <p:spPr bwMode="auto">
          <a:xfrm>
            <a:off x="530438" y="4293650"/>
            <a:ext cx="3404954" cy="2232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TextBox 4"/>
          <p:cNvSpPr txBox="1">
            <a:spLocks noChangeArrowheads="1"/>
          </p:cNvSpPr>
          <p:nvPr/>
        </p:nvSpPr>
        <p:spPr bwMode="auto">
          <a:xfrm>
            <a:off x="407939" y="3900410"/>
            <a:ext cx="405769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2000" b="1" dirty="0">
                <a:solidFill>
                  <a:schemeClr val="bg1"/>
                </a:solidFill>
                <a:latin typeface="Calibri" panose="020F0502020204030204" pitchFamily="34" charset="0"/>
                <a:cs typeface="Calibri" panose="020F0502020204030204" pitchFamily="34" charset="0"/>
              </a:rPr>
              <a:t>Preventing unintended pregnancies</a:t>
            </a:r>
          </a:p>
        </p:txBody>
      </p:sp>
      <p:sp>
        <p:nvSpPr>
          <p:cNvPr id="15" name="TextBox 4"/>
          <p:cNvSpPr txBox="1">
            <a:spLocks noChangeArrowheads="1"/>
          </p:cNvSpPr>
          <p:nvPr/>
        </p:nvSpPr>
        <p:spPr bwMode="auto">
          <a:xfrm>
            <a:off x="4498551" y="2711302"/>
            <a:ext cx="4107707"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2000" b="1" dirty="0">
                <a:solidFill>
                  <a:schemeClr val="bg1"/>
                </a:solidFill>
                <a:latin typeface="Calibri" panose="020F0502020204030204" pitchFamily="34" charset="0"/>
                <a:cs typeface="Calibri" panose="020F0502020204030204" pitchFamily="34" charset="0"/>
              </a:rPr>
              <a:t>Preventing and managing the consequences of sexual violence</a:t>
            </a:r>
          </a:p>
        </p:txBody>
      </p:sp>
    </p:spTree>
    <p:extLst>
      <p:ext uri="{BB962C8B-B14F-4D97-AF65-F5344CB8AC3E}">
        <p14:creationId xmlns:p14="http://schemas.microsoft.com/office/powerpoint/2010/main" val="80723023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Picture 3" descr="A picture containing text&#10;&#10;Description automatically generated">
            <a:extLst>
              <a:ext uri="{FF2B5EF4-FFF2-40B4-BE49-F238E27FC236}">
                <a16:creationId xmlns:a16="http://schemas.microsoft.com/office/drawing/2014/main" id="{8C42E5CF-CBBC-4C13-ABA3-5F4D737C4F6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8667" y="-67733"/>
            <a:ext cx="9310050" cy="6985000"/>
          </a:xfrm>
          <a:prstGeom prst="rect">
            <a:avLst/>
          </a:prstGeom>
        </p:spPr>
      </p:pic>
      <p:sp>
        <p:nvSpPr>
          <p:cNvPr id="4098" name="Rectangle 2"/>
          <p:cNvSpPr>
            <a:spLocks noGrp="1" noChangeArrowheads="1"/>
          </p:cNvSpPr>
          <p:nvPr>
            <p:ph type="title"/>
          </p:nvPr>
        </p:nvSpPr>
        <p:spPr>
          <a:xfrm>
            <a:off x="374650" y="460395"/>
            <a:ext cx="7772400" cy="838200"/>
          </a:xfrm>
        </p:spPr>
        <p:txBody>
          <a:bodyPr>
            <a:normAutofit/>
          </a:bodyPr>
          <a:lstStyle/>
          <a:p>
            <a:r>
              <a:rPr lang="en-GB" altLang="en-US" sz="4000" dirty="0">
                <a:latin typeface="Calibri" panose="020F0502020204030204" pitchFamily="34" charset="0"/>
                <a:cs typeface="Calibri" panose="020F0502020204030204" pitchFamily="34" charset="0"/>
              </a:rPr>
              <a:t> Learning outcomes</a:t>
            </a:r>
          </a:p>
        </p:txBody>
      </p:sp>
      <p:sp>
        <p:nvSpPr>
          <p:cNvPr id="4099" name="Rectangle 3"/>
          <p:cNvSpPr>
            <a:spLocks noGrp="1" noChangeArrowheads="1"/>
          </p:cNvSpPr>
          <p:nvPr>
            <p:ph idx="1"/>
          </p:nvPr>
        </p:nvSpPr>
        <p:spPr>
          <a:xfrm>
            <a:off x="374650" y="2179638"/>
            <a:ext cx="8518525" cy="4221162"/>
          </a:xfrm>
        </p:spPr>
        <p:txBody>
          <a:bodyPr/>
          <a:lstStyle/>
          <a:p>
            <a:pPr>
              <a:spcBef>
                <a:spcPct val="30000"/>
              </a:spcBef>
              <a:buFont typeface="Wingdings" panose="05000000000000000000" pitchFamily="2" charset="2"/>
              <a:buNone/>
            </a:pPr>
            <a:r>
              <a:rPr lang="de-DE" altLang="en-US" sz="3000" dirty="0">
                <a:latin typeface="Calibri" panose="020F0502020204030204" pitchFamily="34" charset="0"/>
                <a:cs typeface="Calibri" panose="020F0502020204030204" pitchFamily="34" charset="0"/>
              </a:rPr>
              <a:t>By the end of the session, you should be able to:</a:t>
            </a:r>
          </a:p>
          <a:p>
            <a:pPr>
              <a:spcBef>
                <a:spcPct val="30000"/>
              </a:spcBef>
              <a:buSzPct val="140000"/>
              <a:buFont typeface="Wingdings" panose="05000000000000000000" pitchFamily="2" charset="2"/>
              <a:buChar char="§"/>
            </a:pPr>
            <a:r>
              <a:rPr lang="de-DE" altLang="en-US" sz="2800" dirty="0">
                <a:latin typeface="Calibri" panose="020F0502020204030204" pitchFamily="34" charset="0"/>
                <a:cs typeface="Calibri" panose="020F0502020204030204" pitchFamily="34" charset="0"/>
              </a:rPr>
              <a:t>Define sexual and reproductive health (SRH).</a:t>
            </a:r>
          </a:p>
          <a:p>
            <a:pPr>
              <a:spcBef>
                <a:spcPct val="30000"/>
              </a:spcBef>
              <a:buSzPct val="140000"/>
              <a:buFont typeface="Wingdings" panose="05000000000000000000" pitchFamily="2" charset="2"/>
              <a:buChar char="§"/>
            </a:pPr>
            <a:r>
              <a:rPr lang="de-DE" altLang="en-US" sz="2800" dirty="0">
                <a:latin typeface="Calibri" panose="020F0502020204030204" pitchFamily="34" charset="0"/>
                <a:cs typeface="Calibri" panose="020F0502020204030204" pitchFamily="34" charset="0"/>
              </a:rPr>
              <a:t>Know what services are included in SRH.</a:t>
            </a:r>
          </a:p>
          <a:p>
            <a:pPr>
              <a:spcBef>
                <a:spcPct val="30000"/>
              </a:spcBef>
              <a:buSzPct val="140000"/>
              <a:buFont typeface="Wingdings" panose="05000000000000000000" pitchFamily="2" charset="2"/>
              <a:buChar char="§"/>
            </a:pPr>
            <a:r>
              <a:rPr lang="de-DE" altLang="en-US" sz="2800" dirty="0">
                <a:latin typeface="Calibri" panose="020F0502020204030204" pitchFamily="34" charset="0"/>
                <a:cs typeface="Calibri" panose="020F0502020204030204" pitchFamily="34" charset="0"/>
              </a:rPr>
              <a:t>Define an emergency and explain why prioritizing specific SRH services is important.</a:t>
            </a:r>
          </a:p>
        </p:txBody>
      </p:sp>
    </p:spTree>
    <p:extLst>
      <p:ext uri="{BB962C8B-B14F-4D97-AF65-F5344CB8AC3E}">
        <p14:creationId xmlns:p14="http://schemas.microsoft.com/office/powerpoint/2010/main" val="3398644370"/>
      </p:ext>
    </p:extLst>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showMasterPhAnim="0">
  <p:cSld>
    <p:bg>
      <p:bgPr>
        <a:solidFill>
          <a:schemeClr val="bg1"/>
        </a:solidFill>
        <a:effectLst/>
      </p:bgPr>
    </p:bg>
    <p:spTree>
      <p:nvGrpSpPr>
        <p:cNvPr id="1" name=""/>
        <p:cNvGrpSpPr/>
        <p:nvPr/>
      </p:nvGrpSpPr>
      <p:grpSpPr>
        <a:xfrm>
          <a:off x="0" y="0"/>
          <a:ext cx="0" cy="0"/>
          <a:chOff x="0" y="0"/>
          <a:chExt cx="0" cy="0"/>
        </a:xfrm>
      </p:grpSpPr>
      <p:pic>
        <p:nvPicPr>
          <p:cNvPr id="5" name="Picture 4" descr="A picture containing text&#10;&#10;Description automatically generated">
            <a:extLst>
              <a:ext uri="{FF2B5EF4-FFF2-40B4-BE49-F238E27FC236}">
                <a16:creationId xmlns:a16="http://schemas.microsoft.com/office/drawing/2014/main" id="{C9FA9902-5798-4287-9751-122EAB85579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8667" y="-67733"/>
            <a:ext cx="9310050" cy="6985000"/>
          </a:xfrm>
          <a:prstGeom prst="rect">
            <a:avLst/>
          </a:prstGeom>
        </p:spPr>
      </p:pic>
      <p:sp>
        <p:nvSpPr>
          <p:cNvPr id="260098" name="Rectangle 2"/>
          <p:cNvSpPr>
            <a:spLocks noGrp="1" noChangeArrowheads="1"/>
          </p:cNvSpPr>
          <p:nvPr>
            <p:ph type="title"/>
          </p:nvPr>
        </p:nvSpPr>
        <p:spPr>
          <a:xfrm>
            <a:off x="381000" y="603250"/>
            <a:ext cx="8367713" cy="615950"/>
          </a:xfrm>
        </p:spPr>
        <p:txBody>
          <a:bodyPr>
            <a:noAutofit/>
          </a:bodyPr>
          <a:lstStyle/>
          <a:p>
            <a:pPr>
              <a:defRPr/>
            </a:pPr>
            <a:r>
              <a:rPr lang="en-GB" sz="4000" dirty="0">
                <a:latin typeface="Calibri" panose="020F0502020204030204" pitchFamily="34" charset="0"/>
                <a:cs typeface="Calibri" panose="020F0502020204030204" pitchFamily="34" charset="0"/>
              </a:rPr>
              <a:t>Integrated definition of sexual and reproductive health</a:t>
            </a:r>
          </a:p>
        </p:txBody>
      </p:sp>
      <p:sp>
        <p:nvSpPr>
          <p:cNvPr id="260099" name="Rectangle 3"/>
          <p:cNvSpPr>
            <a:spLocks noGrp="1" noChangeArrowheads="1"/>
          </p:cNvSpPr>
          <p:nvPr>
            <p:ph idx="1"/>
          </p:nvPr>
        </p:nvSpPr>
        <p:spPr>
          <a:xfrm>
            <a:off x="304800" y="1738745"/>
            <a:ext cx="8206154" cy="4738254"/>
          </a:xfrm>
        </p:spPr>
        <p:txBody>
          <a:bodyPr>
            <a:normAutofit fontScale="85000" lnSpcReduction="20000"/>
          </a:bodyPr>
          <a:lstStyle/>
          <a:p>
            <a:pPr>
              <a:lnSpc>
                <a:spcPct val="120000"/>
              </a:lnSpc>
              <a:spcBef>
                <a:spcPts val="1000"/>
              </a:spcBef>
              <a:buFont typeface="Wingdings" pitchFamily="2" charset="2"/>
              <a:buNone/>
              <a:defRPr/>
            </a:pPr>
            <a:r>
              <a:rPr lang="en-GB" sz="3100" b="1" i="1" dirty="0">
                <a:latin typeface="Calibri" panose="020F0502020204030204" pitchFamily="34" charset="0"/>
                <a:cs typeface="Calibri" panose="020F0502020204030204" pitchFamily="34" charset="0"/>
              </a:rPr>
              <a:t>  	</a:t>
            </a:r>
            <a:r>
              <a:rPr lang="en-US" sz="3100" i="1" dirty="0">
                <a:latin typeface="Calibri" panose="020F0502020204030204" pitchFamily="34" charset="0"/>
                <a:cs typeface="Calibri" panose="020F0502020204030204" pitchFamily="34" charset="0"/>
              </a:rPr>
              <a:t>Sexual and reproductive health is a state of physical, emotional, mental, and social wellbeing in relation to all aspects of sexuality and reproduction, not merely the absence of disease, dysfunction, or infirmity. Therefore, a positive approach to sexuality and reproduction should recognize the part played by pleasurable sexual relationships, trust, and communication in the promotion of self-esteem and overall wellbeing.</a:t>
            </a:r>
          </a:p>
          <a:p>
            <a:pPr>
              <a:lnSpc>
                <a:spcPct val="120000"/>
              </a:lnSpc>
              <a:spcBef>
                <a:spcPts val="1000"/>
              </a:spcBef>
              <a:buFont typeface="Wingdings" pitchFamily="2" charset="2"/>
              <a:buNone/>
              <a:defRPr/>
            </a:pPr>
            <a:r>
              <a:rPr lang="en-US" sz="3100" i="1" dirty="0">
                <a:latin typeface="Calibri" panose="020F0502020204030204" pitchFamily="34" charset="0"/>
                <a:cs typeface="Calibri" panose="020F0502020204030204" pitchFamily="34" charset="0"/>
              </a:rPr>
              <a:t>	All individuals have a right to make decisions governing their bodies and to access services that support that right</a:t>
            </a:r>
            <a:r>
              <a:rPr lang="en-GB" sz="3100" i="1" dirty="0">
                <a:latin typeface="Calibri" panose="020F0502020204030204" pitchFamily="34" charset="0"/>
                <a:cs typeface="Calibri" panose="020F0502020204030204" pitchFamily="34" charset="0"/>
              </a:rPr>
              <a:t>. </a:t>
            </a:r>
          </a:p>
          <a:p>
            <a:pPr algn="just">
              <a:lnSpc>
                <a:spcPct val="120000"/>
              </a:lnSpc>
              <a:buFont typeface="Wingdings" pitchFamily="2" charset="2"/>
              <a:buNone/>
              <a:defRPr/>
            </a:pPr>
            <a:endParaRPr lang="en-GB" sz="1300" dirty="0">
              <a:latin typeface="Calibri" panose="020F0502020204030204" pitchFamily="34" charset="0"/>
              <a:cs typeface="Calibri" panose="020F0502020204030204" pitchFamily="34" charset="0"/>
            </a:endParaRPr>
          </a:p>
        </p:txBody>
      </p:sp>
      <p:sp>
        <p:nvSpPr>
          <p:cNvPr id="4" name="Rectangle 3">
            <a:extLst>
              <a:ext uri="{FF2B5EF4-FFF2-40B4-BE49-F238E27FC236}">
                <a16:creationId xmlns:a16="http://schemas.microsoft.com/office/drawing/2014/main" id="{795917C0-4293-4E78-BA8A-0D1A14ED1B95}"/>
              </a:ext>
            </a:extLst>
          </p:cNvPr>
          <p:cNvSpPr/>
          <p:nvPr/>
        </p:nvSpPr>
        <p:spPr>
          <a:xfrm>
            <a:off x="4572000" y="6308725"/>
            <a:ext cx="4464876" cy="402546"/>
          </a:xfrm>
          <a:prstGeom prst="rect">
            <a:avLst/>
          </a:prstGeom>
        </p:spPr>
        <p:txBody>
          <a:bodyPr wrap="none">
            <a:spAutoFit/>
          </a:bodyPr>
          <a:lstStyle/>
          <a:p>
            <a:pPr algn="r">
              <a:lnSpc>
                <a:spcPct val="120000"/>
              </a:lnSpc>
              <a:buFont typeface="Wingdings" pitchFamily="2" charset="2"/>
              <a:buNone/>
              <a:defRPr/>
            </a:pPr>
            <a:r>
              <a:rPr lang="en-GB" i="1" dirty="0">
                <a:solidFill>
                  <a:schemeClr val="bg1"/>
                </a:solidFill>
                <a:latin typeface="Calibri" panose="020F0502020204030204" pitchFamily="34" charset="0"/>
                <a:cs typeface="Calibri" panose="020F0502020204030204" pitchFamily="34" charset="0"/>
              </a:rPr>
              <a:t>(Guttmacher–Lancet Commission, June 2018)</a:t>
            </a:r>
            <a:r>
              <a:rPr lang="en-GB" dirty="0">
                <a:solidFill>
                  <a:schemeClr val="bg1"/>
                </a:solidFill>
                <a:latin typeface="Calibri" panose="020F0502020204030204" pitchFamily="34" charset="0"/>
                <a:cs typeface="Calibri" panose="020F0502020204030204" pitchFamily="34" charset="0"/>
              </a:rPr>
              <a:t> </a:t>
            </a:r>
          </a:p>
        </p:txBody>
      </p:sp>
    </p:spTree>
    <p:extLst>
      <p:ext uri="{BB962C8B-B14F-4D97-AF65-F5344CB8AC3E}">
        <p14:creationId xmlns:p14="http://schemas.microsoft.com/office/powerpoint/2010/main" val="2244892786"/>
      </p:ext>
    </p:extLst>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showMasterPhAnim="0">
  <p:cSld>
    <p:bg>
      <p:bgPr>
        <a:solidFill>
          <a:schemeClr val="bg1"/>
        </a:solidFill>
        <a:effectLst/>
      </p:bgPr>
    </p:bg>
    <p:spTree>
      <p:nvGrpSpPr>
        <p:cNvPr id="1" name=""/>
        <p:cNvGrpSpPr/>
        <p:nvPr/>
      </p:nvGrpSpPr>
      <p:grpSpPr>
        <a:xfrm>
          <a:off x="0" y="0"/>
          <a:ext cx="0" cy="0"/>
          <a:chOff x="0" y="0"/>
          <a:chExt cx="0" cy="0"/>
        </a:xfrm>
      </p:grpSpPr>
      <p:pic>
        <p:nvPicPr>
          <p:cNvPr id="5" name="Picture 4" descr="A picture containing text&#10;&#10;Description automatically generated">
            <a:extLst>
              <a:ext uri="{FF2B5EF4-FFF2-40B4-BE49-F238E27FC236}">
                <a16:creationId xmlns:a16="http://schemas.microsoft.com/office/drawing/2014/main" id="{C7CF244B-83BE-465E-82A1-67CCAF4B909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8667" y="-67733"/>
            <a:ext cx="9310050" cy="6985000"/>
          </a:xfrm>
          <a:prstGeom prst="rect">
            <a:avLst/>
          </a:prstGeom>
        </p:spPr>
      </p:pic>
      <p:sp>
        <p:nvSpPr>
          <p:cNvPr id="7170" name="Rectangle 2"/>
          <p:cNvSpPr>
            <a:spLocks noGrp="1" noChangeArrowheads="1"/>
          </p:cNvSpPr>
          <p:nvPr>
            <p:ph type="title"/>
          </p:nvPr>
        </p:nvSpPr>
        <p:spPr>
          <a:xfrm>
            <a:off x="388143" y="362238"/>
            <a:ext cx="8367713" cy="863600"/>
          </a:xfrm>
        </p:spPr>
        <p:txBody>
          <a:bodyPr>
            <a:normAutofit fontScale="90000"/>
          </a:bodyPr>
          <a:lstStyle/>
          <a:p>
            <a:r>
              <a:rPr lang="en-GB" altLang="en-US" sz="4000" dirty="0">
                <a:latin typeface="Calibri" panose="020F0502020204030204" pitchFamily="34" charset="0"/>
                <a:cs typeface="Calibri" panose="020F0502020204030204" pitchFamily="34" charset="0"/>
              </a:rPr>
              <a:t>Full continuum of essential S</a:t>
            </a:r>
            <a:r>
              <a:rPr lang="de-DE" altLang="en-US" sz="4000" dirty="0">
                <a:latin typeface="Calibri" panose="020F0502020204030204" pitchFamily="34" charset="0"/>
                <a:cs typeface="Calibri" panose="020F0502020204030204" pitchFamily="34" charset="0"/>
              </a:rPr>
              <a:t>RH services</a:t>
            </a:r>
            <a:r>
              <a:rPr lang="en-GB" altLang="en-US" sz="4000" dirty="0">
                <a:latin typeface="Calibri" panose="020F0502020204030204" pitchFamily="34" charset="0"/>
                <a:cs typeface="Calibri" panose="020F0502020204030204" pitchFamily="34" charset="0"/>
              </a:rPr>
              <a:t> </a:t>
            </a:r>
          </a:p>
        </p:txBody>
      </p:sp>
      <p:sp>
        <p:nvSpPr>
          <p:cNvPr id="262147" name="Rectangle 3"/>
          <p:cNvSpPr>
            <a:spLocks noGrp="1" noChangeArrowheads="1"/>
          </p:cNvSpPr>
          <p:nvPr>
            <p:ph idx="1"/>
          </p:nvPr>
        </p:nvSpPr>
        <p:spPr>
          <a:xfrm>
            <a:off x="533400" y="1274618"/>
            <a:ext cx="7999413" cy="5327073"/>
          </a:xfrm>
        </p:spPr>
        <p:txBody>
          <a:bodyPr>
            <a:normAutofit/>
          </a:bodyPr>
          <a:lstStyle/>
          <a:p>
            <a:r>
              <a:rPr lang="en-US" altLang="en-US" sz="2800" dirty="0">
                <a:latin typeface="Calibri" panose="020F0502020204030204" pitchFamily="34" charset="0"/>
                <a:cs typeface="Calibri" panose="020F0502020204030204" pitchFamily="34" charset="0"/>
              </a:rPr>
              <a:t>Comprehensive </a:t>
            </a:r>
            <a:r>
              <a:rPr lang="en-US" altLang="en-US" sz="2800" b="1" dirty="0">
                <a:latin typeface="Calibri" panose="020F0502020204030204" pitchFamily="34" charset="0"/>
                <a:cs typeface="Calibri" panose="020F0502020204030204" pitchFamily="34" charset="0"/>
              </a:rPr>
              <a:t>sexuality education</a:t>
            </a:r>
            <a:r>
              <a:rPr lang="en-US" altLang="en-US" sz="2800" dirty="0">
                <a:latin typeface="Calibri" panose="020F0502020204030204" pitchFamily="34" charset="0"/>
                <a:cs typeface="Calibri" panose="020F0502020204030204" pitchFamily="34" charset="0"/>
              </a:rPr>
              <a:t>.</a:t>
            </a:r>
          </a:p>
          <a:p>
            <a:r>
              <a:rPr lang="en-US" altLang="en-US" sz="2800" dirty="0">
                <a:latin typeface="Calibri" panose="020F0502020204030204" pitchFamily="34" charset="0"/>
                <a:cs typeface="Calibri" panose="020F0502020204030204" pitchFamily="34" charset="0"/>
              </a:rPr>
              <a:t>Counselling and services for a range of </a:t>
            </a:r>
            <a:r>
              <a:rPr lang="en-US" altLang="en-US" sz="2800" b="1" dirty="0">
                <a:latin typeface="Calibri" panose="020F0502020204030204" pitchFamily="34" charset="0"/>
                <a:cs typeface="Calibri" panose="020F0502020204030204" pitchFamily="34" charset="0"/>
              </a:rPr>
              <a:t>modern contraceptives</a:t>
            </a:r>
            <a:r>
              <a:rPr lang="en-US" altLang="en-US" sz="2800" dirty="0">
                <a:latin typeface="Calibri" panose="020F0502020204030204" pitchFamily="34" charset="0"/>
                <a:cs typeface="Calibri" panose="020F0502020204030204" pitchFamily="34" charset="0"/>
              </a:rPr>
              <a:t>, with a defined minimum number and types of methods.</a:t>
            </a:r>
          </a:p>
          <a:p>
            <a:r>
              <a:rPr lang="en-US" altLang="en-US" sz="2800" b="1" dirty="0">
                <a:latin typeface="Calibri" panose="020F0502020204030204" pitchFamily="34" charset="0"/>
                <a:cs typeface="Calibri" panose="020F0502020204030204" pitchFamily="34" charset="0"/>
              </a:rPr>
              <a:t>Antenatal, childbirth, and postnatal care</a:t>
            </a:r>
            <a:r>
              <a:rPr lang="en-US" altLang="en-US" sz="2800" dirty="0">
                <a:latin typeface="Calibri" panose="020F0502020204030204" pitchFamily="34" charset="0"/>
                <a:cs typeface="Calibri" panose="020F0502020204030204" pitchFamily="34" charset="0"/>
              </a:rPr>
              <a:t>, including emergency obstetric and newborn care.</a:t>
            </a:r>
          </a:p>
          <a:p>
            <a:r>
              <a:rPr lang="en-US" altLang="en-US" sz="2800" b="1" dirty="0">
                <a:latin typeface="Calibri" panose="020F0502020204030204" pitchFamily="34" charset="0"/>
                <a:cs typeface="Calibri" panose="020F0502020204030204" pitchFamily="34" charset="0"/>
              </a:rPr>
              <a:t>Safe abortion services</a:t>
            </a:r>
            <a:r>
              <a:rPr lang="en-US" altLang="en-US" sz="2800" dirty="0">
                <a:latin typeface="Calibri" panose="020F0502020204030204" pitchFamily="34" charset="0"/>
                <a:cs typeface="Calibri" panose="020F0502020204030204" pitchFamily="34" charset="0"/>
              </a:rPr>
              <a:t> and </a:t>
            </a:r>
            <a:r>
              <a:rPr lang="en-US" altLang="en-US" sz="2800" b="1" dirty="0">
                <a:latin typeface="Calibri" panose="020F0502020204030204" pitchFamily="34" charset="0"/>
                <a:cs typeface="Calibri" panose="020F0502020204030204" pitchFamily="34" charset="0"/>
              </a:rPr>
              <a:t>treatment of complications of unsafe abortion</a:t>
            </a:r>
            <a:r>
              <a:rPr lang="en-US" altLang="en-US" sz="2800" dirty="0">
                <a:latin typeface="Calibri" panose="020F0502020204030204" pitchFamily="34" charset="0"/>
                <a:cs typeface="Calibri" panose="020F0502020204030204" pitchFamily="34" charset="0"/>
              </a:rPr>
              <a:t>.</a:t>
            </a:r>
          </a:p>
          <a:p>
            <a:r>
              <a:rPr lang="en-US" altLang="en-US" sz="2800" dirty="0">
                <a:latin typeface="Calibri" panose="020F0502020204030204" pitchFamily="34" charset="0"/>
                <a:cs typeface="Calibri" panose="020F0502020204030204" pitchFamily="34" charset="0"/>
              </a:rPr>
              <a:t>Prevention and treatment of </a:t>
            </a:r>
            <a:r>
              <a:rPr lang="en-US" altLang="en-US" sz="2800" b="1" dirty="0">
                <a:latin typeface="Calibri" panose="020F0502020204030204" pitchFamily="34" charset="0"/>
                <a:cs typeface="Calibri" panose="020F0502020204030204" pitchFamily="34" charset="0"/>
              </a:rPr>
              <a:t>HIV and other sexually transmitted infections</a:t>
            </a:r>
            <a:r>
              <a:rPr lang="en-US" altLang="en-US" sz="2800" dirty="0">
                <a:latin typeface="Calibri" panose="020F0502020204030204" pitchFamily="34" charset="0"/>
                <a:cs typeface="Calibri" panose="020F0502020204030204" pitchFamily="34" charset="0"/>
              </a:rPr>
              <a:t>.</a:t>
            </a:r>
          </a:p>
        </p:txBody>
      </p:sp>
      <p:sp>
        <p:nvSpPr>
          <p:cNvPr id="6" name="Rectangle 5">
            <a:extLst>
              <a:ext uri="{FF2B5EF4-FFF2-40B4-BE49-F238E27FC236}">
                <a16:creationId xmlns:a16="http://schemas.microsoft.com/office/drawing/2014/main" id="{585A02D6-E0D5-4C94-B685-AEC369181494}"/>
              </a:ext>
            </a:extLst>
          </p:cNvPr>
          <p:cNvSpPr/>
          <p:nvPr/>
        </p:nvSpPr>
        <p:spPr>
          <a:xfrm>
            <a:off x="3967842" y="5957661"/>
            <a:ext cx="4464876" cy="402546"/>
          </a:xfrm>
          <a:prstGeom prst="rect">
            <a:avLst/>
          </a:prstGeom>
        </p:spPr>
        <p:txBody>
          <a:bodyPr wrap="none">
            <a:spAutoFit/>
          </a:bodyPr>
          <a:lstStyle/>
          <a:p>
            <a:pPr algn="r">
              <a:lnSpc>
                <a:spcPct val="120000"/>
              </a:lnSpc>
              <a:buFont typeface="Wingdings" pitchFamily="2" charset="2"/>
              <a:buNone/>
              <a:defRPr/>
            </a:pPr>
            <a:r>
              <a:rPr lang="en-GB" i="1" dirty="0">
                <a:solidFill>
                  <a:schemeClr val="bg1"/>
                </a:solidFill>
                <a:latin typeface="Calibri" panose="020F0502020204030204" pitchFamily="34" charset="0"/>
                <a:cs typeface="Calibri" panose="020F0502020204030204" pitchFamily="34" charset="0"/>
              </a:rPr>
              <a:t>(Guttmacher–Lancet Commission, June 2018)</a:t>
            </a:r>
            <a:r>
              <a:rPr lang="en-GB" dirty="0">
                <a:solidFill>
                  <a:schemeClr val="bg1"/>
                </a:solidFill>
                <a:latin typeface="Calibri" panose="020F0502020204030204" pitchFamily="34" charset="0"/>
                <a:cs typeface="Calibri" panose="020F0502020204030204" pitchFamily="34" charset="0"/>
              </a:rPr>
              <a:t> </a:t>
            </a:r>
          </a:p>
        </p:txBody>
      </p:sp>
    </p:spTree>
    <p:extLst>
      <p:ext uri="{BB962C8B-B14F-4D97-AF65-F5344CB8AC3E}">
        <p14:creationId xmlns:p14="http://schemas.microsoft.com/office/powerpoint/2010/main" val="2013737705"/>
      </p:ext>
    </p:extLst>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showMasterPhAnim="0">
  <p:cSld>
    <p:bg>
      <p:bgPr>
        <a:solidFill>
          <a:schemeClr val="bg1"/>
        </a:solidFill>
        <a:effectLst/>
      </p:bgPr>
    </p:bg>
    <p:spTree>
      <p:nvGrpSpPr>
        <p:cNvPr id="1" name=""/>
        <p:cNvGrpSpPr/>
        <p:nvPr/>
      </p:nvGrpSpPr>
      <p:grpSpPr>
        <a:xfrm>
          <a:off x="0" y="0"/>
          <a:ext cx="0" cy="0"/>
          <a:chOff x="0" y="0"/>
          <a:chExt cx="0" cy="0"/>
        </a:xfrm>
      </p:grpSpPr>
      <p:pic>
        <p:nvPicPr>
          <p:cNvPr id="5" name="Picture 4" descr="A picture containing text&#10;&#10;Description automatically generated">
            <a:extLst>
              <a:ext uri="{FF2B5EF4-FFF2-40B4-BE49-F238E27FC236}">
                <a16:creationId xmlns:a16="http://schemas.microsoft.com/office/drawing/2014/main" id="{D1C3AC90-7E9D-4E6A-B2E4-476F443E4E0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8667" y="-67733"/>
            <a:ext cx="9310050" cy="6985000"/>
          </a:xfrm>
          <a:prstGeom prst="rect">
            <a:avLst/>
          </a:prstGeom>
        </p:spPr>
      </p:pic>
      <p:sp>
        <p:nvSpPr>
          <p:cNvPr id="7170" name="Rectangle 2"/>
          <p:cNvSpPr>
            <a:spLocks noGrp="1" noChangeArrowheads="1"/>
          </p:cNvSpPr>
          <p:nvPr>
            <p:ph type="title"/>
          </p:nvPr>
        </p:nvSpPr>
        <p:spPr>
          <a:xfrm>
            <a:off x="388143" y="575302"/>
            <a:ext cx="8367713" cy="863600"/>
          </a:xfrm>
        </p:spPr>
        <p:txBody>
          <a:bodyPr>
            <a:normAutofit fontScale="90000"/>
          </a:bodyPr>
          <a:lstStyle/>
          <a:p>
            <a:r>
              <a:rPr lang="en-GB" altLang="en-US" sz="4000" dirty="0">
                <a:latin typeface="Calibri" panose="020F0502020204030204" pitchFamily="34" charset="0"/>
                <a:cs typeface="Calibri" panose="020F0502020204030204" pitchFamily="34" charset="0"/>
              </a:rPr>
              <a:t>Full continuum of essential S</a:t>
            </a:r>
            <a:r>
              <a:rPr lang="de-DE" altLang="en-US" sz="4000" dirty="0">
                <a:latin typeface="Calibri" panose="020F0502020204030204" pitchFamily="34" charset="0"/>
                <a:cs typeface="Calibri" panose="020F0502020204030204" pitchFamily="34" charset="0"/>
              </a:rPr>
              <a:t>RH services </a:t>
            </a:r>
            <a:r>
              <a:rPr lang="de-DE" altLang="en-US" sz="4000" i="1" dirty="0">
                <a:latin typeface="Calibri" panose="020F0502020204030204" pitchFamily="34" charset="0"/>
                <a:cs typeface="Calibri" panose="020F0502020204030204" pitchFamily="34" charset="0"/>
              </a:rPr>
              <a:t>continued</a:t>
            </a:r>
            <a:r>
              <a:rPr lang="en-GB" altLang="en-US" sz="4000" dirty="0">
                <a:latin typeface="Calibri" panose="020F0502020204030204" pitchFamily="34" charset="0"/>
                <a:cs typeface="Calibri" panose="020F0502020204030204" pitchFamily="34" charset="0"/>
              </a:rPr>
              <a:t> </a:t>
            </a:r>
          </a:p>
        </p:txBody>
      </p:sp>
      <p:sp>
        <p:nvSpPr>
          <p:cNvPr id="262147" name="Rectangle 3"/>
          <p:cNvSpPr>
            <a:spLocks noGrp="1" noChangeArrowheads="1"/>
          </p:cNvSpPr>
          <p:nvPr>
            <p:ph idx="1"/>
          </p:nvPr>
        </p:nvSpPr>
        <p:spPr>
          <a:xfrm>
            <a:off x="533400" y="1731146"/>
            <a:ext cx="7999413" cy="4870545"/>
          </a:xfrm>
        </p:spPr>
        <p:txBody>
          <a:bodyPr>
            <a:normAutofit/>
          </a:bodyPr>
          <a:lstStyle/>
          <a:p>
            <a:r>
              <a:rPr lang="en-US" altLang="en-US" sz="2800" dirty="0">
                <a:latin typeface="Calibri" panose="020F0502020204030204" pitchFamily="34" charset="0"/>
                <a:cs typeface="Calibri" panose="020F0502020204030204" pitchFamily="34" charset="0"/>
              </a:rPr>
              <a:t>Prevention, detection, immediate services, and referrals for cases of </a:t>
            </a:r>
            <a:r>
              <a:rPr lang="en-US" altLang="en-US" sz="2800" b="1" dirty="0">
                <a:latin typeface="Calibri" panose="020F0502020204030204" pitchFamily="34" charset="0"/>
                <a:cs typeface="Calibri" panose="020F0502020204030204" pitchFamily="34" charset="0"/>
              </a:rPr>
              <a:t>sexual and gender-based violence</a:t>
            </a:r>
            <a:r>
              <a:rPr lang="en-US" altLang="en-US" sz="2800" dirty="0">
                <a:latin typeface="Calibri" panose="020F0502020204030204" pitchFamily="34" charset="0"/>
                <a:cs typeface="Calibri" panose="020F0502020204030204" pitchFamily="34" charset="0"/>
              </a:rPr>
              <a:t>.</a:t>
            </a:r>
          </a:p>
          <a:p>
            <a:r>
              <a:rPr lang="en-US" altLang="en-US" sz="2800" dirty="0">
                <a:latin typeface="Calibri" panose="020F0502020204030204" pitchFamily="34" charset="0"/>
                <a:cs typeface="Calibri" panose="020F0502020204030204" pitchFamily="34" charset="0"/>
              </a:rPr>
              <a:t>Prevention, detection, and management of </a:t>
            </a:r>
            <a:r>
              <a:rPr lang="en-US" altLang="en-US" sz="2800" b="1" dirty="0">
                <a:latin typeface="Calibri" panose="020F0502020204030204" pitchFamily="34" charset="0"/>
                <a:cs typeface="Calibri" panose="020F0502020204030204" pitchFamily="34" charset="0"/>
              </a:rPr>
              <a:t>reproductive cancers</a:t>
            </a:r>
            <a:r>
              <a:rPr lang="en-US" altLang="en-US" sz="2800" dirty="0">
                <a:latin typeface="Calibri" panose="020F0502020204030204" pitchFamily="34" charset="0"/>
                <a:cs typeface="Calibri" panose="020F0502020204030204" pitchFamily="34" charset="0"/>
              </a:rPr>
              <a:t>, especially cervical cancer.</a:t>
            </a:r>
          </a:p>
          <a:p>
            <a:r>
              <a:rPr lang="en-US" altLang="en-US" sz="2800" dirty="0">
                <a:latin typeface="Calibri" panose="020F0502020204030204" pitchFamily="34" charset="0"/>
                <a:cs typeface="Calibri" panose="020F0502020204030204" pitchFamily="34" charset="0"/>
              </a:rPr>
              <a:t>Information, counselling, and services for </a:t>
            </a:r>
            <a:r>
              <a:rPr lang="en-US" altLang="en-US" sz="2800" b="1" dirty="0">
                <a:latin typeface="Calibri" panose="020F0502020204030204" pitchFamily="34" charset="0"/>
                <a:cs typeface="Calibri" panose="020F0502020204030204" pitchFamily="34" charset="0"/>
              </a:rPr>
              <a:t>subfertility and infertility</a:t>
            </a:r>
            <a:r>
              <a:rPr lang="en-US" altLang="en-US" sz="2800" dirty="0">
                <a:latin typeface="Calibri" panose="020F0502020204030204" pitchFamily="34" charset="0"/>
                <a:cs typeface="Calibri" panose="020F0502020204030204" pitchFamily="34" charset="0"/>
              </a:rPr>
              <a:t>.</a:t>
            </a:r>
          </a:p>
          <a:p>
            <a:r>
              <a:rPr lang="en-US" altLang="en-US" sz="2800" dirty="0">
                <a:latin typeface="Calibri" panose="020F0502020204030204" pitchFamily="34" charset="0"/>
                <a:cs typeface="Calibri" panose="020F0502020204030204" pitchFamily="34" charset="0"/>
              </a:rPr>
              <a:t>Information, counselling, and services for </a:t>
            </a:r>
            <a:r>
              <a:rPr lang="en-US" altLang="en-US" sz="2800" b="1" dirty="0">
                <a:latin typeface="Calibri" panose="020F0502020204030204" pitchFamily="34" charset="0"/>
                <a:cs typeface="Calibri" panose="020F0502020204030204" pitchFamily="34" charset="0"/>
              </a:rPr>
              <a:t>sexual health and well-being</a:t>
            </a:r>
            <a:r>
              <a:rPr lang="en-US" altLang="en-US" sz="2800" dirty="0">
                <a:latin typeface="Calibri" panose="020F0502020204030204" pitchFamily="34" charset="0"/>
                <a:cs typeface="Calibri" panose="020F0502020204030204" pitchFamily="34" charset="0"/>
              </a:rPr>
              <a:t>.</a:t>
            </a:r>
          </a:p>
        </p:txBody>
      </p:sp>
      <p:sp>
        <p:nvSpPr>
          <p:cNvPr id="2" name="Rectangle 1">
            <a:extLst>
              <a:ext uri="{FF2B5EF4-FFF2-40B4-BE49-F238E27FC236}">
                <a16:creationId xmlns:a16="http://schemas.microsoft.com/office/drawing/2014/main" id="{2FB5D0E4-795C-48EB-84E1-4ACF30BEA09B}"/>
              </a:ext>
            </a:extLst>
          </p:cNvPr>
          <p:cNvSpPr/>
          <p:nvPr/>
        </p:nvSpPr>
        <p:spPr>
          <a:xfrm>
            <a:off x="3967842" y="5957661"/>
            <a:ext cx="4464876" cy="402546"/>
          </a:xfrm>
          <a:prstGeom prst="rect">
            <a:avLst/>
          </a:prstGeom>
        </p:spPr>
        <p:txBody>
          <a:bodyPr wrap="none">
            <a:spAutoFit/>
          </a:bodyPr>
          <a:lstStyle/>
          <a:p>
            <a:pPr algn="r">
              <a:lnSpc>
                <a:spcPct val="120000"/>
              </a:lnSpc>
              <a:buFont typeface="Wingdings" pitchFamily="2" charset="2"/>
              <a:buNone/>
              <a:defRPr/>
            </a:pPr>
            <a:r>
              <a:rPr lang="en-GB" i="1" dirty="0">
                <a:solidFill>
                  <a:schemeClr val="bg1"/>
                </a:solidFill>
                <a:latin typeface="Calibri" panose="020F0502020204030204" pitchFamily="34" charset="0"/>
                <a:cs typeface="Calibri" panose="020F0502020204030204" pitchFamily="34" charset="0"/>
              </a:rPr>
              <a:t>(Guttmacher–Lancet Commission, June 2018)</a:t>
            </a:r>
            <a:r>
              <a:rPr lang="en-GB" dirty="0">
                <a:solidFill>
                  <a:schemeClr val="bg1"/>
                </a:solidFill>
                <a:latin typeface="Calibri" panose="020F0502020204030204" pitchFamily="34" charset="0"/>
                <a:cs typeface="Calibri" panose="020F0502020204030204" pitchFamily="34" charset="0"/>
              </a:rPr>
              <a:t> </a:t>
            </a:r>
          </a:p>
        </p:txBody>
      </p:sp>
    </p:spTree>
    <p:extLst>
      <p:ext uri="{BB962C8B-B14F-4D97-AF65-F5344CB8AC3E}">
        <p14:creationId xmlns:p14="http://schemas.microsoft.com/office/powerpoint/2010/main" val="548252862"/>
      </p:ext>
    </p:extLst>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7" name="Picture 6" descr="A picture containing text&#10;&#10;Description automatically generated">
            <a:extLst>
              <a:ext uri="{FF2B5EF4-FFF2-40B4-BE49-F238E27FC236}">
                <a16:creationId xmlns:a16="http://schemas.microsoft.com/office/drawing/2014/main" id="{11B52391-F16F-43DF-BCCB-BCED99FC453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8667" y="-67733"/>
            <a:ext cx="9310050" cy="6985000"/>
          </a:xfrm>
          <a:prstGeom prst="rect">
            <a:avLst/>
          </a:prstGeom>
        </p:spPr>
      </p:pic>
      <p:sp>
        <p:nvSpPr>
          <p:cNvPr id="1028" name="TextBox 4"/>
          <p:cNvSpPr txBox="1">
            <a:spLocks noChangeArrowheads="1"/>
          </p:cNvSpPr>
          <p:nvPr/>
        </p:nvSpPr>
        <p:spPr bwMode="auto">
          <a:xfrm>
            <a:off x="153434" y="3938534"/>
            <a:ext cx="22860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3200" dirty="0">
                <a:solidFill>
                  <a:schemeClr val="bg1"/>
                </a:solidFill>
                <a:latin typeface="Calibri" panose="020F0502020204030204" pitchFamily="34" charset="0"/>
                <a:cs typeface="Calibri" panose="020F0502020204030204" pitchFamily="34" charset="0"/>
              </a:rPr>
              <a:t>Conflicts</a:t>
            </a:r>
          </a:p>
        </p:txBody>
      </p:sp>
      <p:sp>
        <p:nvSpPr>
          <p:cNvPr id="1029" name="TextBox 5"/>
          <p:cNvSpPr txBox="1">
            <a:spLocks noChangeArrowheads="1"/>
          </p:cNvSpPr>
          <p:nvPr/>
        </p:nvSpPr>
        <p:spPr bwMode="auto">
          <a:xfrm>
            <a:off x="5029200" y="6411913"/>
            <a:ext cx="40386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solidFill>
                  <a:schemeClr val="bg1"/>
                </a:solidFill>
              </a:rPr>
              <a:t>Women’s Refugee Commission, 2008</a:t>
            </a:r>
          </a:p>
        </p:txBody>
      </p:sp>
      <p:sp>
        <p:nvSpPr>
          <p:cNvPr id="1031" name="TextBox 8"/>
          <p:cNvSpPr txBox="1">
            <a:spLocks noChangeArrowheads="1"/>
          </p:cNvSpPr>
          <p:nvPr/>
        </p:nvSpPr>
        <p:spPr bwMode="auto">
          <a:xfrm>
            <a:off x="6536803" y="1181840"/>
            <a:ext cx="2438400" cy="1077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r" eaLnBrk="1" hangingPunct="1"/>
            <a:r>
              <a:rPr lang="en-US" altLang="en-US" sz="3200" dirty="0">
                <a:solidFill>
                  <a:schemeClr val="bg1"/>
                </a:solidFill>
                <a:latin typeface="Calibri" panose="020F0502020204030204" pitchFamily="34" charset="0"/>
                <a:cs typeface="Calibri" panose="020F0502020204030204" pitchFamily="34" charset="0"/>
              </a:rPr>
              <a:t>Natural Disasters</a:t>
            </a:r>
          </a:p>
        </p:txBody>
      </p:sp>
      <p:pic>
        <p:nvPicPr>
          <p:cNvPr id="4" name="Content Placeholder 3" descr="Buildings destroyed by a tsunami."/>
          <p:cNvPicPr>
            <a:picLocks noGrp="1" noChangeAspect="1"/>
          </p:cNvPicPr>
          <p:nvPr>
            <p:ph idx="1"/>
          </p:nvPr>
        </p:nvPicPr>
        <p:blipFill>
          <a:blip r:embed="rId4">
            <a:extLst>
              <a:ext uri="{28A0092B-C50C-407E-A947-70E740481C1C}">
                <a14:useLocalDpi xmlns:a14="http://schemas.microsoft.com/office/drawing/2010/main" val="0"/>
              </a:ext>
            </a:extLst>
          </a:blip>
          <a:stretch>
            <a:fillRect/>
          </a:stretch>
        </p:blipFill>
        <p:spPr>
          <a:xfrm>
            <a:off x="3026117" y="2259753"/>
            <a:ext cx="6041683" cy="4525963"/>
          </a:xfrm>
        </p:spPr>
      </p:pic>
      <p:pic>
        <p:nvPicPr>
          <p:cNvPr id="5" name="Picture 4" descr="A large number of refugee women and men walking through a field by woods."/>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53434" y="122135"/>
            <a:ext cx="5501933" cy="3665172"/>
          </a:xfrm>
          <a:prstGeom prst="rect">
            <a:avLst/>
          </a:prstGeom>
        </p:spPr>
      </p:pic>
    </p:spTree>
    <p:extLst>
      <p:ext uri="{BB962C8B-B14F-4D97-AF65-F5344CB8AC3E}">
        <p14:creationId xmlns:p14="http://schemas.microsoft.com/office/powerpoint/2010/main" val="52355752"/>
      </p:ext>
    </p:extLst>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Picture 3" descr="A picture containing text&#10;&#10;Description automatically generated">
            <a:extLst>
              <a:ext uri="{FF2B5EF4-FFF2-40B4-BE49-F238E27FC236}">
                <a16:creationId xmlns:a16="http://schemas.microsoft.com/office/drawing/2014/main" id="{9C651A02-D17C-464F-80C4-11071A81F64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8667" y="-67733"/>
            <a:ext cx="9310050" cy="6985000"/>
          </a:xfrm>
          <a:prstGeom prst="rect">
            <a:avLst/>
          </a:prstGeom>
        </p:spPr>
      </p:pic>
      <p:sp>
        <p:nvSpPr>
          <p:cNvPr id="8194" name="Rectangle 2"/>
          <p:cNvSpPr>
            <a:spLocks noGrp="1" noChangeArrowheads="1"/>
          </p:cNvSpPr>
          <p:nvPr>
            <p:ph type="title"/>
          </p:nvPr>
        </p:nvSpPr>
        <p:spPr>
          <a:xfrm>
            <a:off x="381000" y="533400"/>
            <a:ext cx="8367713" cy="863600"/>
          </a:xfrm>
        </p:spPr>
        <p:txBody>
          <a:bodyPr>
            <a:normAutofit/>
          </a:bodyPr>
          <a:lstStyle/>
          <a:p>
            <a:r>
              <a:rPr lang="en-GB" altLang="en-US" sz="4000" dirty="0">
                <a:latin typeface="Calibri" panose="020F0502020204030204" pitchFamily="34" charset="0"/>
                <a:cs typeface="Calibri" panose="020F0502020204030204" pitchFamily="34" charset="0"/>
              </a:rPr>
              <a:t>What is an “Emergency”?</a:t>
            </a:r>
          </a:p>
        </p:txBody>
      </p:sp>
      <p:sp>
        <p:nvSpPr>
          <p:cNvPr id="8195" name="Rectangle 3"/>
          <p:cNvSpPr>
            <a:spLocks noGrp="1" noChangeArrowheads="1"/>
          </p:cNvSpPr>
          <p:nvPr>
            <p:ph idx="1"/>
          </p:nvPr>
        </p:nvSpPr>
        <p:spPr>
          <a:xfrm>
            <a:off x="609600" y="2122488"/>
            <a:ext cx="8001000" cy="4114800"/>
          </a:xfrm>
        </p:spPr>
        <p:txBody>
          <a:bodyPr/>
          <a:lstStyle/>
          <a:p>
            <a:pPr>
              <a:buFont typeface="Arial" panose="020B0604020202020204" pitchFamily="34" charset="0"/>
              <a:buNone/>
            </a:pPr>
            <a:r>
              <a:rPr lang="en-GB" altLang="en-US" dirty="0">
                <a:latin typeface="Calibri" panose="020F0502020204030204" pitchFamily="34" charset="0"/>
                <a:cs typeface="Calibri" panose="020F0502020204030204" pitchFamily="34" charset="0"/>
              </a:rPr>
              <a:t> 	A serious disruption of the functioning of a society, causing widespread human, material or environmental losses that </a:t>
            </a:r>
            <a:r>
              <a:rPr lang="en-GB" altLang="en-US" u="sng" dirty="0">
                <a:latin typeface="Calibri" panose="020F0502020204030204" pitchFamily="34" charset="0"/>
                <a:cs typeface="Calibri" panose="020F0502020204030204" pitchFamily="34" charset="0"/>
              </a:rPr>
              <a:t>exceed the ability of the affected society to cope using its own resources</a:t>
            </a:r>
            <a:r>
              <a:rPr lang="en-GB" altLang="en-US" dirty="0">
                <a:latin typeface="Calibri" panose="020F0502020204030204" pitchFamily="34" charset="0"/>
                <a:cs typeface="Calibri" panose="020F0502020204030204" pitchFamily="34" charset="0"/>
              </a:rPr>
              <a:t>. </a:t>
            </a:r>
            <a:r>
              <a:rPr lang="en-GB" altLang="en-US" sz="2000" i="1" dirty="0">
                <a:latin typeface="Calibri" panose="020F0502020204030204" pitchFamily="34" charset="0"/>
                <a:cs typeface="Calibri" panose="020F0502020204030204" pitchFamily="34" charset="0"/>
              </a:rPr>
              <a:t>(UNDRO)</a:t>
            </a:r>
            <a:endParaRPr lang="en-GB" altLang="en-US" dirty="0">
              <a:latin typeface="Calibri" panose="020F0502020204030204" pitchFamily="34" charset="0"/>
              <a:cs typeface="Calibri" panose="020F0502020204030204" pitchFamily="34" charset="0"/>
            </a:endParaRPr>
          </a:p>
          <a:p>
            <a:pPr>
              <a:buFont typeface="Arial" panose="020B0604020202020204" pitchFamily="34" charset="0"/>
              <a:buNone/>
            </a:pPr>
            <a:endParaRPr lang="en-GB" altLang="en-US"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545361647"/>
      </p:ext>
    </p:extLst>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Picture 3" descr="A picture containing text&#10;&#10;Description automatically generated">
            <a:extLst>
              <a:ext uri="{FF2B5EF4-FFF2-40B4-BE49-F238E27FC236}">
                <a16:creationId xmlns:a16="http://schemas.microsoft.com/office/drawing/2014/main" id="{6D64EE1B-FE9A-4982-952F-A7D3862B2D4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8667" y="-67733"/>
            <a:ext cx="9310050" cy="6985000"/>
          </a:xfrm>
          <a:prstGeom prst="rect">
            <a:avLst/>
          </a:prstGeom>
        </p:spPr>
      </p:pic>
      <p:pic>
        <p:nvPicPr>
          <p:cNvPr id="9218" name="Picture 3" descr="A group of 5 girls walking to school, carrying books."/>
          <p:cNvPicPr>
            <a:picLocks noChangeAspect="1"/>
          </p:cNvPicPr>
          <p:nvPr/>
        </p:nvPicPr>
        <p:blipFill>
          <a:blip r:embed="rId4">
            <a:extLst>
              <a:ext uri="{28A0092B-C50C-407E-A947-70E740481C1C}">
                <a14:useLocalDpi xmlns:a14="http://schemas.microsoft.com/office/drawing/2010/main" val="0"/>
              </a:ext>
            </a:extLst>
          </a:blip>
          <a:stretch>
            <a:fillRect/>
          </a:stretch>
        </p:blipFill>
        <p:spPr bwMode="auto">
          <a:xfrm>
            <a:off x="7144" y="1905000"/>
            <a:ext cx="9134475" cy="6553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itle 1"/>
          <p:cNvSpPr txBox="1">
            <a:spLocks/>
          </p:cNvSpPr>
          <p:nvPr/>
        </p:nvSpPr>
        <p:spPr>
          <a:xfrm>
            <a:off x="459581" y="115747"/>
            <a:ext cx="8229600" cy="1143000"/>
          </a:xfrm>
          <a:prstGeom prst="rect">
            <a:avLst/>
          </a:prstGeom>
        </p:spPr>
        <p:txBody>
          <a:bodyPr/>
          <a:lstStyle/>
          <a:p>
            <a:pPr algn="ctr">
              <a:defRPr/>
            </a:pPr>
            <a:r>
              <a:rPr lang="en-US" sz="3600" dirty="0">
                <a:solidFill>
                  <a:schemeClr val="bg1"/>
                </a:solidFill>
                <a:latin typeface="Calibri" panose="020F0502020204030204" pitchFamily="34" charset="0"/>
                <a:ea typeface="+mj-ea"/>
                <a:cs typeface="Calibri" panose="020F0502020204030204" pitchFamily="34" charset="0"/>
              </a:rPr>
              <a:t>Women and girls are at increased risk if SRH needs are not prioritized in </a:t>
            </a:r>
          </a:p>
          <a:p>
            <a:pPr algn="ctr">
              <a:defRPr/>
            </a:pPr>
            <a:r>
              <a:rPr lang="en-US" sz="3600" dirty="0">
                <a:solidFill>
                  <a:schemeClr val="bg1"/>
                </a:solidFill>
                <a:latin typeface="Calibri" panose="020F0502020204030204" pitchFamily="34" charset="0"/>
                <a:ea typeface="+mj-ea"/>
                <a:cs typeface="Calibri" panose="020F0502020204030204" pitchFamily="34" charset="0"/>
              </a:rPr>
              <a:t>disaster response </a:t>
            </a:r>
          </a:p>
        </p:txBody>
      </p:sp>
    </p:spTree>
    <p:extLst>
      <p:ext uri="{BB962C8B-B14F-4D97-AF65-F5344CB8AC3E}">
        <p14:creationId xmlns:p14="http://schemas.microsoft.com/office/powerpoint/2010/main" val="253961842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Picture 3" descr="A picture containing text&#10;&#10;Description automatically generated">
            <a:extLst>
              <a:ext uri="{FF2B5EF4-FFF2-40B4-BE49-F238E27FC236}">
                <a16:creationId xmlns:a16="http://schemas.microsoft.com/office/drawing/2014/main" id="{E2806A4D-8830-46CC-95AC-2DFD9ED4BF9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8667" y="-67733"/>
            <a:ext cx="9310050" cy="6985000"/>
          </a:xfrm>
          <a:prstGeom prst="rect">
            <a:avLst/>
          </a:prstGeom>
        </p:spPr>
      </p:pic>
      <p:sp>
        <p:nvSpPr>
          <p:cNvPr id="10242" name="Rectangle 2"/>
          <p:cNvSpPr>
            <a:spLocks noGrp="1" noChangeArrowheads="1"/>
          </p:cNvSpPr>
          <p:nvPr>
            <p:ph type="title"/>
          </p:nvPr>
        </p:nvSpPr>
        <p:spPr>
          <a:xfrm>
            <a:off x="416689" y="341975"/>
            <a:ext cx="9144000" cy="1143000"/>
          </a:xfrm>
        </p:spPr>
        <p:txBody>
          <a:bodyPr>
            <a:normAutofit/>
          </a:bodyPr>
          <a:lstStyle/>
          <a:p>
            <a:r>
              <a:rPr lang="en-US" altLang="en-US" sz="4000" dirty="0">
                <a:latin typeface="Calibri" panose="020F0502020204030204" pitchFamily="34" charset="0"/>
                <a:cs typeface="Calibri" panose="020F0502020204030204" pitchFamily="34" charset="0"/>
              </a:rPr>
              <a:t>SRH needs increase during crises</a:t>
            </a:r>
            <a:r>
              <a:rPr lang="en-GB" altLang="en-US" sz="4000" dirty="0">
                <a:latin typeface="Calibri" panose="020F0502020204030204" pitchFamily="34" charset="0"/>
                <a:cs typeface="Calibri" panose="020F0502020204030204" pitchFamily="34" charset="0"/>
              </a:rPr>
              <a:t> </a:t>
            </a:r>
          </a:p>
        </p:txBody>
      </p:sp>
      <p:sp>
        <p:nvSpPr>
          <p:cNvPr id="10243" name="Rectangle 3"/>
          <p:cNvSpPr>
            <a:spLocks noGrp="1" noChangeArrowheads="1"/>
          </p:cNvSpPr>
          <p:nvPr>
            <p:ph idx="1"/>
          </p:nvPr>
        </p:nvSpPr>
        <p:spPr>
          <a:xfrm>
            <a:off x="566443" y="1634044"/>
            <a:ext cx="7467600" cy="4176712"/>
          </a:xfrm>
        </p:spPr>
        <p:txBody>
          <a:bodyPr>
            <a:normAutofit/>
          </a:bodyPr>
          <a:lstStyle/>
          <a:p>
            <a:r>
              <a:rPr lang="en-US" altLang="en-US" sz="2800" dirty="0">
                <a:latin typeface="Calibri" panose="020F0502020204030204" pitchFamily="34" charset="0"/>
                <a:cs typeface="Calibri" panose="020F0502020204030204" pitchFamily="34" charset="0"/>
              </a:rPr>
              <a:t>Gender-based violence</a:t>
            </a:r>
            <a:endParaRPr lang="en-GB" altLang="en-US" sz="2800" dirty="0">
              <a:latin typeface="Calibri" panose="020F0502020204030204" pitchFamily="34" charset="0"/>
              <a:cs typeface="Calibri" panose="020F0502020204030204" pitchFamily="34" charset="0"/>
            </a:endParaRPr>
          </a:p>
          <a:p>
            <a:r>
              <a:rPr lang="en-US" altLang="en-US" sz="2800" dirty="0">
                <a:latin typeface="Calibri" panose="020F0502020204030204" pitchFamily="34" charset="0"/>
                <a:cs typeface="Calibri" panose="020F0502020204030204" pitchFamily="34" charset="0"/>
              </a:rPr>
              <a:t>STIs/HIV transmission</a:t>
            </a:r>
          </a:p>
          <a:p>
            <a:r>
              <a:rPr lang="de-DE" altLang="en-US" sz="2800" dirty="0">
                <a:latin typeface="Calibri" panose="020F0502020204030204" pitchFamily="34" charset="0"/>
                <a:cs typeface="Calibri" panose="020F0502020204030204" pitchFamily="34" charset="0"/>
              </a:rPr>
              <a:t>Interruption in contraceptive services</a:t>
            </a:r>
          </a:p>
          <a:p>
            <a:r>
              <a:rPr lang="de-DE" altLang="en-US" sz="2800" dirty="0">
                <a:latin typeface="Calibri" panose="020F0502020204030204" pitchFamily="34" charset="0"/>
                <a:cs typeface="Calibri" panose="020F0502020204030204" pitchFamily="34" charset="0"/>
              </a:rPr>
              <a:t>Malnutrition and epidemics/pandemics</a:t>
            </a:r>
          </a:p>
          <a:p>
            <a:r>
              <a:rPr lang="en-US" altLang="en-US" sz="2800" dirty="0">
                <a:latin typeface="Calibri" panose="020F0502020204030204" pitchFamily="34" charset="0"/>
                <a:cs typeface="Calibri" panose="020F0502020204030204" pitchFamily="34" charset="0"/>
              </a:rPr>
              <a:t>Routine SRH needs (pregnancy, childbirth) continue</a:t>
            </a:r>
            <a:endParaRPr lang="de-DE" altLang="en-US" sz="28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07944398"/>
      </p:ext>
    </p:extLst>
  </p:cSld>
  <p:clrMapOvr>
    <a:masterClrMapping/>
  </p:clrMapOvr>
  <p:transition/>
</p:sld>
</file>

<file path=ppt/theme/theme1.xml><?xml version="1.0" encoding="utf-8"?>
<a:theme xmlns:a="http://schemas.openxmlformats.org/drawingml/2006/main" name="DRR Curriculum_Powerpoint Theme_Day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DRR Curriculum_Powerpoint Theme_Day1 (2)</Template>
  <TotalTime>615</TotalTime>
  <Words>2711</Words>
  <Application>Microsoft Office PowerPoint</Application>
  <PresentationFormat>On-screen Show (4:3)</PresentationFormat>
  <Paragraphs>214</Paragraphs>
  <Slides>17</Slides>
  <Notes>17</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17</vt:i4>
      </vt:variant>
    </vt:vector>
  </HeadingPairs>
  <TitlesOfParts>
    <vt:vector size="22" baseType="lpstr">
      <vt:lpstr>Arial</vt:lpstr>
      <vt:lpstr>Calibri</vt:lpstr>
      <vt:lpstr>Tahoma</vt:lpstr>
      <vt:lpstr>Wingdings</vt:lpstr>
      <vt:lpstr>DRR Curriculum_Powerpoint Theme_Day1</vt:lpstr>
      <vt:lpstr>Priorities for Sexual and Reproductive Health and Gender in Emergencies</vt:lpstr>
      <vt:lpstr> Learning outcomes</vt:lpstr>
      <vt:lpstr>Integrated definition of sexual and reproductive health</vt:lpstr>
      <vt:lpstr>Full continuum of essential SRH services </vt:lpstr>
      <vt:lpstr>Full continuum of essential SRH services continued </vt:lpstr>
      <vt:lpstr>PowerPoint Presentation</vt:lpstr>
      <vt:lpstr>What is an “Emergency”?</vt:lpstr>
      <vt:lpstr>PowerPoint Presentation</vt:lpstr>
      <vt:lpstr>SRH needs increase during crises </vt:lpstr>
      <vt:lpstr>Challenges also increase…</vt:lpstr>
      <vt:lpstr>It is critical to prioritize services in an emergency in order to save lives…</vt:lpstr>
      <vt:lpstr>PowerPoint Presentation</vt:lpstr>
      <vt:lpstr>The MISP is…</vt:lpstr>
      <vt:lpstr>Minimum Initial Service Package for  Sexual and Reproductive Health</vt:lpstr>
      <vt:lpstr>Inter-Agency RH Kits</vt:lpstr>
      <vt:lpstr>Special considerations for specific populations</vt:lpstr>
      <vt:lpstr>PowerPoint Presentation</vt:lpstr>
    </vt:vector>
  </TitlesOfParts>
  <Company>IRC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Priorities for Reproductive Health and Gender in Emergencies</dc:title>
  <dc:creator>Jennifer Schlecht</dc:creator>
  <cp:lastModifiedBy>Diana Quick</cp:lastModifiedBy>
  <cp:revision>42</cp:revision>
  <dcterms:created xsi:type="dcterms:W3CDTF">2014-08-11T16:09:22Z</dcterms:created>
  <dcterms:modified xsi:type="dcterms:W3CDTF">2021-03-11T18:59:43Z</dcterms:modified>
</cp:coreProperties>
</file>