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sldIdLst>
    <p:sldId id="302" r:id="rId2"/>
    <p:sldId id="259" r:id="rId3"/>
    <p:sldId id="303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  <a:srgbClr val="FF99FF"/>
    <a:srgbClr val="FFCC99"/>
    <a:srgbClr val="CCCCFF"/>
    <a:srgbClr val="66FF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8" autoAdjust="0"/>
    <p:restoredTop sz="75124" autoAdjust="0"/>
  </p:normalViewPr>
  <p:slideViewPr>
    <p:cSldViewPr>
      <p:cViewPr varScale="1">
        <p:scale>
          <a:sx n="123" d="100"/>
          <a:sy n="123" d="100"/>
        </p:scale>
        <p:origin x="320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441081-C2FA-42A9-93FB-1ACACEBFBA6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3DF56F-6BA7-40DF-83D2-780657FE425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94B90A-16A3-4A29-816E-9129FC05CA1D}" type="datetimeFigureOut">
              <a:rPr lang="en-US"/>
              <a:pPr>
                <a:defRPr/>
              </a:pPr>
              <a:t>3/25/2021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0C75C64-8A8D-4424-8267-299FF4F3E9C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FAE2724-85DE-4CC6-802F-8D09E31E8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85F575-F082-466C-B0FD-5B459A68E6F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D17A8-00E2-46E0-A563-FECC9382FB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B0C0CF1-20E0-4426-BE52-2139C43C2D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FB625DF1-CB62-4D44-9779-A313B9955F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208DDC67-00BD-4243-8B48-991A4BDBCB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buFontTx/>
              <a:buChar char="•"/>
            </a:pPr>
            <a:endParaRPr lang="en-US" altLang="en-US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348041E8-8548-43A3-AB59-FE97F82684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1309F04-F925-4ACD-97F2-40258E7317EF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F09FD781-3891-48CC-BF11-DA3B15C42D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D8578A9C-C6CE-4552-9BFD-596CDCB53B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AB95D233-90D9-45D9-883B-1F9146FFD5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4A69756-226A-40B3-94FA-B8B3FB157D78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F09FD781-3891-48CC-BF11-DA3B15C42D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D8578A9C-C6CE-4552-9BFD-596CDCB53B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AB95D233-90D9-45D9-883B-1F9146FFD5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4A69756-226A-40B3-94FA-B8B3FB157D78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0429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4C558-64E0-46AE-93D3-7FA9CFD99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30266-F1A4-4244-89CE-D914F9792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74EB8-9D7D-40C6-9A83-FFFC7CB66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61E9B-0A70-4E88-963B-0240E9C6AB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0229455"/>
      </p:ext>
    </p:extLst>
  </p:cSld>
  <p:clrMapOvr>
    <a:masterClrMapping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E19D4-269F-4659-99B5-EA9675D2B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F86C3-FE79-46D7-B219-34A993472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6222E-16A2-4638-8581-328104F97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3D7BE-1CE6-4ED0-AD29-591F8EF1E9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307345"/>
      </p:ext>
    </p:extLst>
  </p:cSld>
  <p:clrMapOvr>
    <a:masterClrMapping/>
  </p:clrMapOvr>
  <p:transition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2CC8F-2B19-402C-AE7F-73D92ED36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6193E-8FE0-49C3-803A-804AE16A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69BCD-0D1C-495F-A73D-20BFC867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11154-26E4-41DE-8E68-AF0ACBAC5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472204"/>
      </p:ext>
    </p:extLst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02C8C-BD64-4C0D-B1B2-CEA3FDE60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6F00D-F128-4785-A920-F76F816B3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B6EE2-28C2-497F-93A6-82C54D01A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D00CD-532D-453E-9983-E5FBDA98BA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777945"/>
      </p:ext>
    </p:extLst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1E815-4B02-414D-8616-B475A910B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A4C67-872E-466F-AC54-F80EFD7DB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8E5E5-B6C7-4E72-B35F-2E1A8444D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8C1C-AC92-45D4-81C7-9A8B0E32A1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431677"/>
      </p:ext>
    </p:extLst>
  </p:cSld>
  <p:clrMapOvr>
    <a:masterClrMapping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F219BF-5425-4230-8972-3A20C79F9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B7F89E-D11A-4B97-BEB6-133672D3F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3ED12F-7E80-4D23-9F00-9B7D4D49A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E1F07-FAAC-4ED3-95E7-9539F9D874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2426853"/>
      </p:ext>
    </p:extLst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988F1CD-74B3-4650-A8CA-3E880A52A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0602C2-6108-4218-8B94-EFA99BD2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DBDC573-9C31-46C6-99F9-6202B508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B4A67-C79E-40FC-8BA3-CF6A00B1B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8277195"/>
      </p:ext>
    </p:extLst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9D5078E-0938-4237-9C50-564064140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036A045-D6D9-4217-8C40-E6A6DCB2C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3FD285D-D9CF-4562-9247-2CB87E47E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F8156-9BC1-4AA7-BCD2-44D5DCC814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66433"/>
      </p:ext>
    </p:extLst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14CB04-67DC-464D-8AFC-14460F3BC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5E22171-D354-4B0B-B865-2642B0E3D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0FDCDF4-F7BF-42E3-AA70-2F4DFCEA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A8624-7D26-4B05-BB4B-C961A7BB60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851607"/>
      </p:ext>
    </p:extLst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8B9DC2-A0A4-4985-B89C-20CFEF1E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3CB2989-C8BB-49E9-929C-390FF63A7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13B4DC-B4DA-4185-B987-D67CB56AA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11A99-0177-4BDC-8AE1-D4C57A0DC1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5311234"/>
      </p:ext>
    </p:extLst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BAAD6C-EC2C-478F-9D41-456FD00E6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C462C21-79BE-42FA-9A07-0C6212C0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185E40-E202-472D-AA1C-76A1352D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A62A7-A60A-4B58-9C63-EF0F4235F0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385581"/>
      </p:ext>
    </p:extLst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0B703BE-6DC7-443A-9BDC-7102129E36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5CF22CE-D78E-428F-B941-86BC899E3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05FB3-B1CB-45F0-94BF-E82B0AB9E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25B64-5D3D-45FA-95D2-E901F30B2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FBB17-06D7-49D1-866D-2C8969E20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5B4F93E-8FD3-44B8-8113-F6C96B2BC0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pull dir="u"/>
  </p:transition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, green&#10;&#10;Description automatically generated">
            <a:extLst>
              <a:ext uri="{FF2B5EF4-FFF2-40B4-BE49-F238E27FC236}">
                <a16:creationId xmlns:a16="http://schemas.microsoft.com/office/drawing/2014/main" id="{95C47141-A48D-4CAF-94DA-5C91FB0A7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93" y="0"/>
            <a:ext cx="9397888" cy="7010399"/>
          </a:xfrm>
          <a:prstGeom prst="rect">
            <a:avLst/>
          </a:prstGeom>
        </p:spPr>
      </p:pic>
      <p:sp>
        <p:nvSpPr>
          <p:cNvPr id="3075" name="Title 6">
            <a:extLst>
              <a:ext uri="{FF2B5EF4-FFF2-40B4-BE49-F238E27FC236}">
                <a16:creationId xmlns:a16="http://schemas.microsoft.com/office/drawing/2014/main" id="{06A02172-3E4B-4778-AA8A-BA20FD1394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3888" y="2624138"/>
            <a:ext cx="6310312" cy="1338262"/>
          </a:xfrm>
        </p:spPr>
        <p:txBody>
          <a:bodyPr/>
          <a:lstStyle/>
          <a:p>
            <a:pPr eaLnBrk="1" hangingPunct="1"/>
            <a:r>
              <a:rPr lang="en-US" altLang="en-US" sz="4800" dirty="0">
                <a:solidFill>
                  <a:schemeClr val="bg1"/>
                </a:solidFill>
                <a:latin typeface="+mn-lt"/>
              </a:rPr>
              <a:t>Epidemic and Pandemic Preparedness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7D1131-5D38-4DF5-9719-8668CD203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92695"/>
            <a:ext cx="2070312" cy="821755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2ADF620-5DB1-482D-A016-4A836638F9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621" y="-152400"/>
            <a:ext cx="9342152" cy="7010400"/>
          </a:xfrm>
          <a:prstGeom prst="rect">
            <a:avLst/>
          </a:prstGeom>
        </p:spPr>
      </p:pic>
      <p:sp>
        <p:nvSpPr>
          <p:cNvPr id="8195" name="Rectangle 2">
            <a:extLst>
              <a:ext uri="{FF2B5EF4-FFF2-40B4-BE49-F238E27FC236}">
                <a16:creationId xmlns:a16="http://schemas.microsoft.com/office/drawing/2014/main" id="{4C55A3E7-BBF7-47A6-894C-1DB4471021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1538" y="381000"/>
            <a:ext cx="8162925" cy="762000"/>
          </a:xfrm>
        </p:spPr>
        <p:txBody>
          <a:bodyPr/>
          <a:lstStyle/>
          <a:p>
            <a:pPr eaLnBrk="1" hangingPunct="1"/>
            <a:r>
              <a:rPr lang="en-US" altLang="en-US" sz="4000" dirty="0">
                <a:solidFill>
                  <a:schemeClr val="bg1"/>
                </a:solidFill>
                <a:latin typeface="+mn-lt"/>
              </a:rPr>
              <a:t>Objectives</a:t>
            </a:r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9B4BFA60-DC7E-43CB-B233-24A468814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271587"/>
            <a:ext cx="75438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514350" indent="-514350" eaLnBrk="1" hangingPunct="1">
              <a:spcBef>
                <a:spcPts val="0"/>
              </a:spcBef>
              <a:buFont typeface="+mj-lt"/>
              <a:buAutoNum type="arabicPeriod"/>
            </a:pPr>
            <a:r>
              <a:rPr lang="en-US" altLang="en-US" sz="2400" dirty="0">
                <a:solidFill>
                  <a:schemeClr val="bg1"/>
                </a:solidFill>
              </a:rPr>
              <a:t>To </a:t>
            </a:r>
            <a:r>
              <a:rPr lang="en-US" altLang="en-US" sz="2400" b="1" dirty="0">
                <a:solidFill>
                  <a:schemeClr val="bg1"/>
                </a:solidFill>
              </a:rPr>
              <a:t>explore how SRH and gender inequalities are likely to be affected </a:t>
            </a:r>
            <a:r>
              <a:rPr lang="en-US" altLang="en-US" sz="2400" dirty="0">
                <a:solidFill>
                  <a:schemeClr val="bg1"/>
                </a:solidFill>
              </a:rPr>
              <a:t>by epidemics/pandemics.</a:t>
            </a:r>
          </a:p>
          <a:p>
            <a:pPr marL="514350" indent="-514350" eaLnBrk="1" hangingPunct="1">
              <a:spcBef>
                <a:spcPts val="0"/>
              </a:spcBef>
              <a:buFont typeface="+mj-lt"/>
              <a:buAutoNum type="arabicPeriod"/>
            </a:pPr>
            <a:r>
              <a:rPr lang="en-US" altLang="en-US" sz="2400" b="1" dirty="0">
                <a:solidFill>
                  <a:schemeClr val="bg1"/>
                </a:solidFill>
              </a:rPr>
              <a:t>To examine the considerations around preparedness activities for SRH and gender; </a:t>
            </a:r>
            <a:r>
              <a:rPr lang="en-US" altLang="en-US" sz="2400" dirty="0">
                <a:solidFill>
                  <a:schemeClr val="bg1"/>
                </a:solidFill>
              </a:rPr>
              <a:t>specifically, as they pertain to ensuring the availability of essential </a:t>
            </a:r>
            <a:r>
              <a:rPr lang="en-US" altLang="en-US" sz="2400" dirty="0" err="1">
                <a:solidFill>
                  <a:schemeClr val="bg1"/>
                </a:solidFill>
              </a:rPr>
              <a:t>MISP</a:t>
            </a:r>
            <a:r>
              <a:rPr lang="en-US" altLang="en-US" sz="2400" dirty="0">
                <a:solidFill>
                  <a:schemeClr val="bg1"/>
                </a:solidFill>
              </a:rPr>
              <a:t> for SRH services in epidemics/pandemics. </a:t>
            </a:r>
          </a:p>
          <a:p>
            <a:pPr marL="514350" indent="-514350" eaLnBrk="1" hangingPunct="1">
              <a:spcBef>
                <a:spcPts val="0"/>
              </a:spcBef>
              <a:buFont typeface="+mj-lt"/>
              <a:buAutoNum type="arabicPeriod"/>
            </a:pPr>
            <a:r>
              <a:rPr lang="en-US" altLang="en-US" sz="2400" b="1" dirty="0">
                <a:solidFill>
                  <a:schemeClr val="bg1"/>
                </a:solidFill>
              </a:rPr>
              <a:t>To explore how to improve access to SRH services </a:t>
            </a:r>
            <a:r>
              <a:rPr lang="en-US" altLang="en-US" sz="2400" dirty="0">
                <a:solidFill>
                  <a:schemeClr val="bg1"/>
                </a:solidFill>
              </a:rPr>
              <a:t>by challenging stigma and discrimination that arise due to epidemics/pandemics.</a:t>
            </a:r>
          </a:p>
          <a:p>
            <a:pPr marL="514350" indent="-514350" eaLnBrk="1" hangingPunct="1">
              <a:spcBef>
                <a:spcPts val="0"/>
              </a:spcBef>
              <a:buFont typeface="+mj-lt"/>
              <a:buAutoNum type="arabicPeriod"/>
            </a:pPr>
            <a:r>
              <a:rPr lang="en-US" altLang="en-US" sz="2400" b="1" dirty="0">
                <a:solidFill>
                  <a:schemeClr val="bg1"/>
                </a:solidFill>
              </a:rPr>
              <a:t>To refine and tailor preparedness activities at the community level </a:t>
            </a:r>
            <a:r>
              <a:rPr lang="en-US" altLang="en-US" sz="2400" dirty="0">
                <a:solidFill>
                  <a:schemeClr val="bg1"/>
                </a:solidFill>
              </a:rPr>
              <a:t>to improve SRH access and gender protection for marginalized and underserved groups during epidemics/pandemics.</a:t>
            </a:r>
          </a:p>
        </p:txBody>
      </p:sp>
    </p:spTree>
  </p:cSld>
  <p:clrMapOvr>
    <a:masterClrMapping/>
  </p:clrMapOvr>
  <p:transition>
    <p:pull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2ADF620-5DB1-482D-A016-4A836638F9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621" y="-152400"/>
            <a:ext cx="9342152" cy="7010400"/>
          </a:xfrm>
          <a:prstGeom prst="rect">
            <a:avLst/>
          </a:prstGeom>
        </p:spPr>
      </p:pic>
      <p:sp>
        <p:nvSpPr>
          <p:cNvPr id="8195" name="Rectangle 2">
            <a:extLst>
              <a:ext uri="{FF2B5EF4-FFF2-40B4-BE49-F238E27FC236}">
                <a16:creationId xmlns:a16="http://schemas.microsoft.com/office/drawing/2014/main" id="{4C55A3E7-BBF7-47A6-894C-1DB4471021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424863" cy="762000"/>
          </a:xfrm>
        </p:spPr>
        <p:txBody>
          <a:bodyPr/>
          <a:lstStyle/>
          <a:p>
            <a:pPr eaLnBrk="1" hangingPunct="1"/>
            <a:r>
              <a:rPr lang="en-US" altLang="en-US" sz="4000" dirty="0">
                <a:solidFill>
                  <a:schemeClr val="bg1"/>
                </a:solidFill>
                <a:latin typeface="+mn-lt"/>
              </a:rPr>
              <a:t>Epidemic/pandemic preparedness modules</a:t>
            </a:r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9B4BFA60-DC7E-43CB-B233-24A468814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752600"/>
            <a:ext cx="75438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altLang="en-US" sz="2400" b="1" dirty="0">
                <a:solidFill>
                  <a:schemeClr val="bg1"/>
                </a:solidFill>
              </a:rPr>
              <a:t>Module 4.1: Introduction to Epidemics and Pandemics</a:t>
            </a:r>
          </a:p>
          <a:p>
            <a:pPr marL="342900" indent="-342900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</a:rPr>
              <a:t>Examine epidemics and pandemics, and implications for SRH and gender.</a:t>
            </a:r>
          </a:p>
          <a:p>
            <a:pPr eaLnBrk="1" hangingPunct="1">
              <a:spcBef>
                <a:spcPts val="0"/>
              </a:spcBef>
            </a:pPr>
            <a:r>
              <a:rPr lang="en-US" altLang="en-US" sz="2400" b="1" dirty="0">
                <a:solidFill>
                  <a:schemeClr val="bg1"/>
                </a:solidFill>
              </a:rPr>
              <a:t>Module 4.2: SRH and Gender Protection in Epidemics/Pandemics</a:t>
            </a:r>
          </a:p>
          <a:p>
            <a:pPr marL="342900" indent="-342900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</a:rPr>
              <a:t>Examine considerations around ensuring access to </a:t>
            </a:r>
            <a:r>
              <a:rPr lang="en-US" altLang="en-US" sz="2400" dirty="0" err="1">
                <a:solidFill>
                  <a:schemeClr val="bg1"/>
                </a:solidFill>
              </a:rPr>
              <a:t>MISP</a:t>
            </a:r>
            <a:r>
              <a:rPr lang="en-US" altLang="en-US" sz="2400" dirty="0">
                <a:solidFill>
                  <a:schemeClr val="bg1"/>
                </a:solidFill>
              </a:rPr>
              <a:t> services.</a:t>
            </a:r>
          </a:p>
          <a:p>
            <a:pPr marL="342900" indent="-342900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</a:rPr>
              <a:t>Examine challenges to ensuring </a:t>
            </a:r>
            <a:r>
              <a:rPr lang="en-US" altLang="en-US" sz="2400" dirty="0" err="1">
                <a:solidFill>
                  <a:schemeClr val="bg1"/>
                </a:solidFill>
              </a:rPr>
              <a:t>MISP</a:t>
            </a:r>
            <a:r>
              <a:rPr lang="en-US" altLang="en-US" sz="2400" dirty="0">
                <a:solidFill>
                  <a:schemeClr val="bg1"/>
                </a:solidFill>
              </a:rPr>
              <a:t> services at the community level.</a:t>
            </a:r>
          </a:p>
          <a:p>
            <a:pPr eaLnBrk="1" hangingPunct="1">
              <a:spcBef>
                <a:spcPts val="0"/>
              </a:spcBef>
            </a:pPr>
            <a:r>
              <a:rPr lang="en-US" altLang="en-US" sz="2400" b="1" dirty="0">
                <a:solidFill>
                  <a:schemeClr val="bg1"/>
                </a:solidFill>
              </a:rPr>
              <a:t>Module 4.3: Action Planning</a:t>
            </a:r>
          </a:p>
          <a:p>
            <a:pPr marL="342900" indent="-342900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bg1"/>
                </a:solidFill>
              </a:rPr>
              <a:t>Refine action plan to ensure SRH access and gender protection.</a:t>
            </a:r>
          </a:p>
        </p:txBody>
      </p:sp>
    </p:spTree>
    <p:extLst>
      <p:ext uri="{BB962C8B-B14F-4D97-AF65-F5344CB8AC3E}">
        <p14:creationId xmlns:p14="http://schemas.microsoft.com/office/powerpoint/2010/main" val="1387785406"/>
      </p:ext>
    </p:extLst>
  </p:cSld>
  <p:clrMapOvr>
    <a:masterClrMapping/>
  </p:clrMapOvr>
  <p:transition>
    <p:pull dir="u"/>
  </p:transition>
</p:sld>
</file>

<file path=ppt/theme/theme1.xml><?xml version="1.0" encoding="utf-8"?>
<a:theme xmlns:a="http://schemas.openxmlformats.org/drawingml/2006/main" name="Office Theme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2634</TotalTime>
  <Words>178</Words>
  <Application>Microsoft Office PowerPoint</Application>
  <PresentationFormat>On-screen Show (4:3)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Epidemic and Pandemic Preparedness</vt:lpstr>
      <vt:lpstr>Objectives</vt:lpstr>
      <vt:lpstr>Epidemic/pandemic preparedness modules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AccountingJeopardy1</dc:title>
  <dc:subject>&amp;lt;p&amp;gt;Accounting Jeopardy… Financial Todays Categories… Cash Merchandising Organizations Accounting Terminology Financial Ratios The Balance Sheet Which Statement?   Cash - $100 Cash - $200 Cash - $300 Cash - $400 Cash - $500 Merchandising - $100 Merchandising $200 Merchandising $300 Merchandising $400 Merchandising $500 Ter&amp;lt;/p&amp;gt;</dc:subject>
  <dc:creator>Mrs. Elaine Smith ejacobs</dc:creator>
  <cp:keywords/>
  <dc:description>&amp;lt;p&amp;gt;Accounting Jeopardy… Financial Todays Categories… Cash Merchandising Organizations Accounting Terminology Financial Ratios The Balance Sheet Which Statement?   Cash - $100 Cash - $200 Cash - $300 Cash - $400 Cash - $500 Merchandising - $100 Merchandising $200 Merchandising $300 Merchandising $400 Merchandising $500 Ter&amp;lt;/p&amp;gt;</dc:description>
  <cp:lastModifiedBy>Diana Quick</cp:lastModifiedBy>
  <cp:revision>207</cp:revision>
  <dcterms:created xsi:type="dcterms:W3CDTF">2001-11-16T17:23:15Z</dcterms:created>
  <dcterms:modified xsi:type="dcterms:W3CDTF">2021-03-25T18:30:01Z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ktContentID">
    <vt:i4>61491</vt:i4>
  </property>
  <property fmtid="{D5CDD505-2E9C-101B-9397-08002B2CF9AE}" pid="3" name="EktContentLanguage">
    <vt:i4>1033</vt:i4>
  </property>
  <property fmtid="{D5CDD505-2E9C-101B-9397-08002B2CF9AE}" pid="4" name="EktFolderId">
    <vt:i4>11795</vt:i4>
  </property>
  <property fmtid="{D5CDD505-2E9C-101B-9397-08002B2CF9AE}" pid="5" name="EktQuickLink">
    <vt:lpwstr>DownloadAsset.aspx?id=61491</vt:lpwstr>
  </property>
  <property fmtid="{D5CDD505-2E9C-101B-9397-08002B2CF9AE}" pid="6" name="EktContentType">
    <vt:i4>101</vt:i4>
  </property>
  <property fmtid="{D5CDD505-2E9C-101B-9397-08002B2CF9AE}" pid="7" name="EktFolderName">
    <vt:lpwstr/>
  </property>
  <property fmtid="{D5CDD505-2E9C-101B-9397-08002B2CF9AE}" pid="8" name="EktCmsPath">
    <vt:lpwstr>&amp;lt;p&amp;gt;Accounting Jeopardy… Financial Todays Categories… Cash Merchandising Organizations Accounting Terminology Financial Ratios The Balance Sheet Which Statement?   Cash - $100 Cash - $200 Cash - $300 Cash - $400 Cash - $500 Merchandising - $100 Merch</vt:lpwstr>
  </property>
  <property fmtid="{D5CDD505-2E9C-101B-9397-08002B2CF9AE}" pid="9" name="EktExpiryType">
    <vt:i4>1</vt:i4>
  </property>
  <property fmtid="{D5CDD505-2E9C-101B-9397-08002B2CF9AE}" pid="10" name="EktDateCreated">
    <vt:filetime>2008-12-19T18:29:38Z</vt:filetime>
  </property>
  <property fmtid="{D5CDD505-2E9C-101B-9397-08002B2CF9AE}" pid="11" name="EktDateModified">
    <vt:filetime>2009-02-24T20:01:47Z</vt:filetime>
  </property>
  <property fmtid="{D5CDD505-2E9C-101B-9397-08002B2CF9AE}" pid="12" name="EktTaxCategory">
    <vt:lpwstr>$$$$$$\$ \$ \$ \$ \$ \$ </vt:lpwstr>
  </property>
  <property fmtid="{D5CDD505-2E9C-101B-9397-08002B2CF9AE}" pid="13" name="EktCmsSize">
    <vt:i4>235008</vt:i4>
  </property>
  <property fmtid="{D5CDD505-2E9C-101B-9397-08002B2CF9AE}" pid="14" name="EktSearchable">
    <vt:i4>1</vt:i4>
  </property>
  <property fmtid="{D5CDD505-2E9C-101B-9397-08002B2CF9AE}" pid="15" name="EktEDescription">
    <vt:lpwstr>Summary &amp;lt;p&amp;gt;Accounting Jeopardy… Financial Todays Categories… Cash Merchandising Organizations Accounting Terminology Financial Ratios The Balance Sheet Which Statement?   Cash - $100 Cash - $200 Cash - $300 Cash - $400 Cash - $500 Merchandising - $1</vt:lpwstr>
  </property>
  <property fmtid="{D5CDD505-2E9C-101B-9397-08002B2CF9AE}" pid="16" name="EktShowEvents">
    <vt:bool>false</vt:bool>
  </property>
  <property fmtid="{D5CDD505-2E9C-101B-9397-08002B2CF9AE}" pid="17" name="ekttaxonomyenabled">
    <vt:i4>1</vt:i4>
  </property>
</Properties>
</file>