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84" r:id="rId2"/>
    <p:sldId id="270" r:id="rId3"/>
    <p:sldId id="271" r:id="rId4"/>
    <p:sldId id="272" r:id="rId5"/>
    <p:sldId id="273" r:id="rId6"/>
    <p:sldId id="279" r:id="rId7"/>
    <p:sldId id="280" r:id="rId8"/>
    <p:sldId id="281" r:id="rId9"/>
    <p:sldId id="282" r:id="rId10"/>
    <p:sldId id="283" r:id="rId11"/>
    <p:sldId id="285" r:id="rId12"/>
    <p:sldId id="275" r:id="rId13"/>
    <p:sldId id="27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49470" autoAdjust="0"/>
  </p:normalViewPr>
  <p:slideViewPr>
    <p:cSldViewPr snapToGrid="0">
      <p:cViewPr varScale="1">
        <p:scale>
          <a:sx n="81" d="100"/>
          <a:sy n="81" d="100"/>
        </p:scale>
        <p:origin x="3996" y="76"/>
      </p:cViewPr>
      <p:guideLst>
        <p:guide orient="horz" pos="2160"/>
        <p:guide pos="2880"/>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81FC36-8BD0-4345-8521-91916B3F18C8}" type="datetimeFigureOut">
              <a:rPr lang="en-US" smtClean="0"/>
              <a:pPr/>
              <a:t>3/25/2021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A2BE76-180D-41FD-8210-728A066B415E}" type="slidenum">
              <a:rPr lang="en-US" smtClean="0"/>
              <a:pPr/>
              <a:t>‹#›</a:t>
            </a:fld>
            <a:endParaRPr lang="en-US"/>
          </a:p>
        </p:txBody>
      </p:sp>
    </p:spTree>
    <p:extLst>
      <p:ext uri="{BB962C8B-B14F-4D97-AF65-F5344CB8AC3E}">
        <p14:creationId xmlns:p14="http://schemas.microsoft.com/office/powerpoint/2010/main" val="937373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Improving access to contraception for women in crises has a significant impact on multiple fronts. It safely and cost-effectively prevents unintended pregnancies and reduces maternal and newborn deaths, unsafe abortions, and pregnancy-related morbidities. The provision of comprehensive family planning information and services also leads to substantial improvements in women’s earnings and children’s schooling.</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Access to contraception will also increase the engagement of women and girls in education, protection, life skills, and livelihoods programming by allowing them control over their fertility. The inability to control fertility and access these critical programs during crises will impact their life trajectories long after the emergency has passed.</a:t>
            </a:r>
          </a:p>
          <a:p>
            <a:endParaRPr lang="en-US" sz="1200" b="0" i="0" kern="1200" dirty="0">
              <a:solidFill>
                <a:schemeClr val="tx1"/>
              </a:solidFill>
              <a:effectLst/>
              <a:latin typeface="+mn-lt"/>
              <a:ea typeface="+mn-ea"/>
              <a:cs typeface="+mn-cs"/>
            </a:endParaRPr>
          </a:p>
          <a:p>
            <a:r>
              <a:rPr lang="en-US" sz="1200" b="0" i="0" u="sng" kern="1200" dirty="0">
                <a:solidFill>
                  <a:schemeClr val="tx1"/>
                </a:solidFill>
                <a:effectLst/>
                <a:latin typeface="+mn-lt"/>
                <a:ea typeface="+mn-ea"/>
                <a:cs typeface="+mn-cs"/>
              </a:rPr>
              <a:t>References</a:t>
            </a:r>
            <a:r>
              <a:rPr lang="en-US" sz="1200" b="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Cited in </a:t>
            </a:r>
            <a:r>
              <a:rPr lang="en-GB" altLang="en-US" sz="1200" dirty="0"/>
              <a:t>Inter-Agency Working Group on Reproductive Health in Crises (2018). Voluntary Contraception. </a:t>
            </a:r>
            <a:r>
              <a:rPr lang="en-GB" altLang="en-US" sz="1200" i="1" dirty="0"/>
              <a:t>Inter-Agency Field Manual on Reproductive Health in Humanitarian Settings</a:t>
            </a:r>
            <a:r>
              <a:rPr lang="en-GB" altLang="en-US" sz="1200" dirty="0"/>
              <a:t>. </a:t>
            </a:r>
            <a:r>
              <a:rPr lang="en-US" dirty="0"/>
              <a:t>https://iawgfieldmanual.com/manual/contraception</a:t>
            </a:r>
            <a:r>
              <a:rPr lang="en-US" sz="1200" dirty="0"/>
              <a:t>.</a:t>
            </a:r>
            <a:endParaRPr lang="en-GB" altLang="en-US" sz="1200" dirty="0"/>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1EA2BE76-180D-41FD-8210-728A066B415E}" type="slidenum">
              <a:rPr lang="en-US" smtClean="0"/>
              <a:pPr/>
              <a:t>2</a:t>
            </a:fld>
            <a:endParaRPr lang="en-US"/>
          </a:p>
        </p:txBody>
      </p:sp>
    </p:spTree>
    <p:extLst>
      <p:ext uri="{BB962C8B-B14F-4D97-AF65-F5344CB8AC3E}">
        <p14:creationId xmlns:p14="http://schemas.microsoft.com/office/powerpoint/2010/main" val="17258271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 participants to think back to what they have learned about the importance of SRH during emergencies on Day 1. Why is providing voluntary contraception to prevent unintended pregnancies lifesaving during emergencies? Allow all participants who wish to speak to do so before moving to the next slide.</a:t>
            </a:r>
          </a:p>
          <a:p>
            <a:endParaRPr lang="en-US" dirty="0"/>
          </a:p>
        </p:txBody>
      </p:sp>
      <p:sp>
        <p:nvSpPr>
          <p:cNvPr id="4" name="Slide Number Placeholder 3"/>
          <p:cNvSpPr>
            <a:spLocks noGrp="1"/>
          </p:cNvSpPr>
          <p:nvPr>
            <p:ph type="sldNum" sz="quarter" idx="5"/>
          </p:nvPr>
        </p:nvSpPr>
        <p:spPr/>
        <p:txBody>
          <a:bodyPr/>
          <a:lstStyle/>
          <a:p>
            <a:fld id="{1EA2BE76-180D-41FD-8210-728A066B415E}" type="slidenum">
              <a:rPr lang="en-US" smtClean="0"/>
              <a:pPr/>
              <a:t>11</a:t>
            </a:fld>
            <a:endParaRPr lang="en-US"/>
          </a:p>
        </p:txBody>
      </p:sp>
    </p:spTree>
    <p:extLst>
      <p:ext uri="{BB962C8B-B14F-4D97-AF65-F5344CB8AC3E}">
        <p14:creationId xmlns:p14="http://schemas.microsoft.com/office/powerpoint/2010/main" val="2640764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35C34A4-A2E1-44D1-AFCA-610599029FD0}" type="slidenum">
              <a:rPr lang="en-US" altLang="en-US"/>
              <a:pPr eaLnBrk="1" hangingPunct="1"/>
              <a:t>12</a:t>
            </a:fld>
            <a:endParaRPr lang="en-US" altLang="en-US"/>
          </a:p>
        </p:txBody>
      </p:sp>
      <p:sp>
        <p:nvSpPr>
          <p:cNvPr id="28675"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xfrm>
            <a:off x="779463" y="4416425"/>
            <a:ext cx="5529262" cy="4416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MISP Objective 5: Prevent unintended pregnancy</a:t>
            </a:r>
          </a:p>
          <a:p>
            <a:pPr marL="171450" indent="-171450">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Ensure availability of a range of </a:t>
            </a:r>
            <a:r>
              <a:rPr lang="en-US" b="1" dirty="0">
                <a:solidFill>
                  <a:schemeClr val="tx1"/>
                </a:solidFill>
                <a:latin typeface="Calibri" panose="020F0502020204030204" pitchFamily="34" charset="0"/>
                <a:cs typeface="Calibri" panose="020F0502020204030204" pitchFamily="34" charset="0"/>
              </a:rPr>
              <a:t>long-acting reversible and short-acting contraceptive methods </a:t>
            </a:r>
            <a:r>
              <a:rPr lang="en-US" dirty="0">
                <a:solidFill>
                  <a:schemeClr val="tx1"/>
                </a:solidFill>
                <a:latin typeface="Calibri" panose="020F0502020204030204" pitchFamily="34" charset="0"/>
                <a:cs typeface="Calibri" panose="020F0502020204030204" pitchFamily="34" charset="0"/>
              </a:rPr>
              <a:t>(including male and female condoms and emergency contraception) at primary health care facilities to meet demand.</a:t>
            </a:r>
          </a:p>
          <a:p>
            <a:pPr marL="171450" indent="-171450">
              <a:buFont typeface="Arial" panose="020B0604020202020204" pitchFamily="34" charset="0"/>
              <a:buChar char="•"/>
            </a:pPr>
            <a:r>
              <a:rPr lang="en-US" b="1" dirty="0">
                <a:solidFill>
                  <a:schemeClr val="tx1"/>
                </a:solidFill>
                <a:latin typeface="Calibri" panose="020F0502020204030204" pitchFamily="34" charset="0"/>
                <a:cs typeface="Calibri" panose="020F0502020204030204" pitchFamily="34" charset="0"/>
              </a:rPr>
              <a:t>Provide information, including existing information, education, and communications (IEC) materials</a:t>
            </a:r>
            <a:r>
              <a:rPr lang="en-US" dirty="0">
                <a:solidFill>
                  <a:schemeClr val="tx1"/>
                </a:solidFill>
                <a:latin typeface="Calibri" panose="020F0502020204030204" pitchFamily="34" charset="0"/>
                <a:cs typeface="Calibri" panose="020F0502020204030204" pitchFamily="34" charset="0"/>
              </a:rPr>
              <a:t>, and contraceptive counseling that emphasizes informed choice and consent, effectiveness, client privacy and confidentiality, equity, and non-discrimination.</a:t>
            </a:r>
          </a:p>
          <a:p>
            <a:pPr marL="171450" indent="-171450">
              <a:buFont typeface="Arial" panose="020B0604020202020204" pitchFamily="34" charset="0"/>
              <a:buChar char="•"/>
            </a:pPr>
            <a:r>
              <a:rPr lang="en-US" dirty="0">
                <a:solidFill>
                  <a:schemeClr val="tx1"/>
                </a:solidFill>
                <a:latin typeface="Calibri" panose="020F0502020204030204" pitchFamily="34" charset="0"/>
                <a:cs typeface="Calibri" panose="020F0502020204030204" pitchFamily="34" charset="0"/>
              </a:rPr>
              <a:t>Ensure the </a:t>
            </a:r>
            <a:r>
              <a:rPr lang="en-US" b="1" dirty="0">
                <a:solidFill>
                  <a:schemeClr val="tx1"/>
                </a:solidFill>
                <a:latin typeface="Calibri" panose="020F0502020204030204" pitchFamily="34" charset="0"/>
                <a:cs typeface="Calibri" panose="020F0502020204030204" pitchFamily="34" charset="0"/>
              </a:rPr>
              <a:t>community is aware </a:t>
            </a:r>
            <a:r>
              <a:rPr lang="en-US" dirty="0">
                <a:solidFill>
                  <a:schemeClr val="tx1"/>
                </a:solidFill>
                <a:latin typeface="Calibri" panose="020F0502020204030204" pitchFamily="34" charset="0"/>
                <a:cs typeface="Calibri" panose="020F0502020204030204" pitchFamily="34" charset="0"/>
              </a:rPr>
              <a:t>of the availability of contraceptives for women, adolescents, and men</a:t>
            </a:r>
            <a:r>
              <a:rPr lang="en-GB" altLang="en-US" dirty="0">
                <a:solidFill>
                  <a:schemeClr val="tx1"/>
                </a:solidFill>
                <a:latin typeface="Calibri" panose="020F0502020204030204" pitchFamily="34" charset="0"/>
                <a:cs typeface="Calibri" panose="020F0502020204030204" pitchFamily="34" charset="0"/>
              </a:rPr>
              <a:t>.</a:t>
            </a:r>
          </a:p>
          <a:p>
            <a:endParaRPr lang="en-US" altLang="en-US" dirty="0"/>
          </a:p>
          <a:p>
            <a:r>
              <a:rPr lang="en-US" sz="1200" b="0" i="0" kern="1200" dirty="0">
                <a:solidFill>
                  <a:schemeClr val="tx1"/>
                </a:solidFill>
                <a:effectLst/>
                <a:latin typeface="+mn-lt"/>
                <a:ea typeface="+mn-ea"/>
                <a:cs typeface="+mn-cs"/>
              </a:rPr>
              <a:t>Due to personal preference and changing needs over the life course, it is important to ensure a broad range of contraceptive methods. Method mix, including long-acting reversible contraception and emergency contraception, is important to address informed and voluntary choice and changing client needs. This is true from the </a:t>
            </a:r>
            <a:r>
              <a:rPr lang="en-US" altLang="en-US" dirty="0"/>
              <a:t>earliest phases of the emergency. </a:t>
            </a:r>
          </a:p>
          <a:p>
            <a:endParaRPr lang="en-US" altLang="en-US" dirty="0"/>
          </a:p>
          <a:p>
            <a:r>
              <a:rPr lang="en-US" altLang="en-US" dirty="0"/>
              <a:t>In an epidemic/pandemic, or even situations of increased insecurity, providing continuity of contraceptive coverage may become a challenge with disruptions to the supply chain and access. In such situations, it will be important to consider self-management options or provide a longer-term supply. Long-acting methods will also be useful for this purpose.</a:t>
            </a:r>
          </a:p>
          <a:p>
            <a:endParaRPr lang="en-US" altLang="en-US" dirty="0"/>
          </a:p>
          <a:p>
            <a:r>
              <a:rPr lang="en-US" altLang="en-US" dirty="0"/>
              <a:t>As the situation stabilizes and program capacity improves, it becomes increasingly important to ensure that an appropriate method mix is available for the entire population and that family planning intentions are understood and met. Programs need to address the context of their operations, as the expectations of the affected population will be shaped by their previous exposure and use of a broader contraceptive method mix.</a:t>
            </a:r>
          </a:p>
          <a:p>
            <a:endParaRPr lang="en-US" altLang="en-US" dirty="0"/>
          </a:p>
          <a:p>
            <a:r>
              <a:rPr lang="en-US" altLang="en-US" u="sng" dirty="0"/>
              <a:t>References</a:t>
            </a:r>
            <a:r>
              <a:rPr lang="en-US" alt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dirty="0"/>
              <a:t>Inter-Agency Working Group on Reproductive Health in Crises (2018). MISP Chapter. </a:t>
            </a:r>
            <a:r>
              <a:rPr lang="en-GB" altLang="en-US" sz="1200" i="1" dirty="0"/>
              <a:t>Inter-Agency Field Manual on Reproductive Health in Humanitarian Settings</a:t>
            </a:r>
            <a:r>
              <a:rPr lang="en-GB" altLang="en-US" sz="1200" dirty="0"/>
              <a:t>. </a:t>
            </a:r>
            <a:r>
              <a:rPr lang="en-US" sz="1200" dirty="0"/>
              <a:t>https://iawg.wpengine.com/wp-content/uploads/2019/07/IAFM-3-MISP.pdf.</a:t>
            </a:r>
            <a:r>
              <a:rPr lang="en-GB" altLang="en-US"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200" dirty="0"/>
              <a:t>Inter-Agency Working Group on Reproductive Health in Crises (2018). Contraception Chapter. </a:t>
            </a:r>
            <a:r>
              <a:rPr lang="en-GB" altLang="en-US" sz="1200" i="1" dirty="0"/>
              <a:t>Inter-Agency Field Manual on Reproductive Health in Humanitarian Settings</a:t>
            </a:r>
            <a:r>
              <a:rPr lang="en-GB" altLang="en-US" sz="1200" dirty="0"/>
              <a:t>. </a:t>
            </a:r>
            <a:r>
              <a:rPr lang="en-US" dirty="0"/>
              <a:t>https://iawgfieldmanual.com/manual/contraception#service-availability</a:t>
            </a:r>
            <a:r>
              <a:rPr lang="en-US" sz="1200" dirty="0"/>
              <a:t>.</a:t>
            </a:r>
            <a:r>
              <a:rPr lang="en-GB" altLang="en-US" sz="1200" dirty="0"/>
              <a:t> </a:t>
            </a:r>
            <a:endParaRPr lang="en-GB" altLang="en-US" dirty="0">
              <a:solidFill>
                <a:schemeClr val="tx1"/>
              </a:solidFill>
              <a:latin typeface="Calibri" panose="020F0502020204030204" pitchFamily="34" charset="0"/>
              <a:cs typeface="Calibri" panose="020F0502020204030204" pitchFamily="34" charset="0"/>
            </a:endParaRPr>
          </a:p>
          <a:p>
            <a:r>
              <a:rPr lang="en-GB" altLang="en-US" sz="1400" dirty="0"/>
              <a:t>Inter-Agency Working Group on Reproductive Health in Crises, et al (2020). </a:t>
            </a:r>
            <a:r>
              <a:rPr lang="en-GB" altLang="en-US" sz="1400" i="1" dirty="0"/>
              <a:t>Programmatic Guidance Regarding Sexual and Reproductive Health Care in Face of COVID</a:t>
            </a:r>
            <a:r>
              <a:rPr lang="en-GB" altLang="en-US" sz="1400" dirty="0"/>
              <a:t>.</a:t>
            </a:r>
            <a:endParaRPr lang="en-GB" altLang="en-US" sz="1300" dirty="0"/>
          </a:p>
        </p:txBody>
      </p:sp>
    </p:spTree>
    <p:extLst>
      <p:ext uri="{BB962C8B-B14F-4D97-AF65-F5344CB8AC3E}">
        <p14:creationId xmlns:p14="http://schemas.microsoft.com/office/powerpoint/2010/main" val="101637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35C34A4-A2E1-44D1-AFCA-610599029FD0}" type="slidenum">
              <a:rPr lang="en-US" altLang="en-US"/>
              <a:pPr eaLnBrk="1" hangingPunct="1"/>
              <a:t>13</a:t>
            </a:fld>
            <a:endParaRPr lang="en-US" altLang="en-US"/>
          </a:p>
        </p:txBody>
      </p:sp>
      <p:sp>
        <p:nvSpPr>
          <p:cNvPr id="28675"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xfrm>
            <a:off x="779463" y="4416425"/>
            <a:ext cx="5529262" cy="4416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z="1400" dirty="0"/>
              <a:t>Inter-Agency Working Group on Reproductive Health in Crises (2018). MISP Chapter. </a:t>
            </a:r>
            <a:r>
              <a:rPr lang="en-GB" altLang="en-US" sz="1400" i="1" dirty="0"/>
              <a:t>Inter-Agency Field Manual on Reproductive Health in Humanitarian Settings</a:t>
            </a:r>
            <a:r>
              <a:rPr lang="en-GB" altLang="en-US" sz="1400" dirty="0"/>
              <a:t>. </a:t>
            </a:r>
            <a:r>
              <a:rPr lang="en-US" sz="1400" dirty="0"/>
              <a:t>https://iawg.wpengine.com/wp-content/uploads/2019/07/IAFM-3-MISP.pdf.</a:t>
            </a:r>
            <a:endParaRPr lang="en-GB" altLang="en-US" sz="1300" dirty="0"/>
          </a:p>
        </p:txBody>
      </p:sp>
    </p:spTree>
    <p:extLst>
      <p:ext uri="{BB962C8B-B14F-4D97-AF65-F5344CB8AC3E}">
        <p14:creationId xmlns:p14="http://schemas.microsoft.com/office/powerpoint/2010/main" val="3839226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2008, contraceptive use reduced maternal deaths around the world by 272,042 (44% reduction). Satisfying unmet need for contraception could prevent another 104,000 maternal deaths per year (29% reduction).</a:t>
            </a:r>
            <a:r>
              <a:rPr lang="en-US" baseline="30000" dirty="0"/>
              <a:t>1</a:t>
            </a:r>
          </a:p>
          <a:p>
            <a:endParaRPr lang="en-US" dirty="0"/>
          </a:p>
          <a:p>
            <a:r>
              <a:rPr lang="en-US" dirty="0"/>
              <a:t>Roughly 90% of unsafe abortion-related morbidity can be prevented by the use of contraception.</a:t>
            </a:r>
            <a:r>
              <a:rPr lang="en-US" baseline="30000" dirty="0"/>
              <a:t>2</a:t>
            </a:r>
            <a:endParaRPr lang="en-US" dirty="0"/>
          </a:p>
          <a:p>
            <a:endParaRPr lang="en-US" dirty="0"/>
          </a:p>
          <a:p>
            <a:r>
              <a:rPr lang="en-US" dirty="0"/>
              <a:t>Before moving to the next slide, ask participants to call out different contraceptive methods. Move to the next slide once the group cannot name any additional methods.</a:t>
            </a:r>
          </a:p>
          <a:p>
            <a:endParaRPr lang="en-US" dirty="0"/>
          </a:p>
          <a:p>
            <a:r>
              <a:rPr lang="en-US" u="sng" dirty="0"/>
              <a:t>References</a:t>
            </a:r>
            <a:r>
              <a:rPr lang="en-US" dirty="0"/>
              <a:t>:</a:t>
            </a:r>
          </a:p>
          <a:p>
            <a:pPr marL="228600" indent="-228600">
              <a:buAutoNum type="arabicPeriod"/>
            </a:pPr>
            <a:r>
              <a:rPr lang="en-US" dirty="0"/>
              <a:t>Saifuddin Ahmed, </a:t>
            </a:r>
            <a:r>
              <a:rPr lang="en-US" dirty="0" err="1"/>
              <a:t>Qingfeng</a:t>
            </a:r>
            <a:r>
              <a:rPr lang="en-US" dirty="0"/>
              <a:t> Li, Li Liu, Amy O </a:t>
            </a:r>
            <a:r>
              <a:rPr lang="en-US" dirty="0" err="1"/>
              <a:t>Tsui</a:t>
            </a:r>
            <a:r>
              <a:rPr lang="en-US" dirty="0"/>
              <a:t> . Maternal deaths averted by contraceptive use: an analysis of 172 countries. </a:t>
            </a:r>
            <a:r>
              <a:rPr lang="en-US" i="1" dirty="0"/>
              <a:t>Lancet</a:t>
            </a:r>
            <a:r>
              <a:rPr lang="en-US" dirty="0"/>
              <a:t> 2012; 380: 111–25. https://www.thelancet.com/journals/lancet/article/PIIS0140-6736(12)60478-4/fulltext. </a:t>
            </a:r>
            <a:r>
              <a:rPr lang="en-US" baseline="0" dirty="0"/>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Cited in </a:t>
            </a:r>
            <a:r>
              <a:rPr lang="en-GB" altLang="en-US" sz="1200" dirty="0"/>
              <a:t>Inter-Agency Working Group on Reproductive Health in Crises (2018). Voluntary Contraception. </a:t>
            </a:r>
            <a:r>
              <a:rPr lang="en-GB" altLang="en-US" sz="1200" i="1" dirty="0"/>
              <a:t>Inter-Agency Field Manual on Reproductive Health in Humanitarian Settings</a:t>
            </a:r>
            <a:r>
              <a:rPr lang="en-GB" altLang="en-US" sz="1200" dirty="0"/>
              <a:t>. </a:t>
            </a:r>
            <a:r>
              <a:rPr lang="en-US" dirty="0"/>
              <a:t>https://iawgfieldmanual.com/manual/contraception</a:t>
            </a:r>
            <a:r>
              <a:rPr lang="en-US" sz="1200" dirty="0"/>
              <a:t>.</a:t>
            </a:r>
            <a:endParaRPr lang="en-GB" altLang="en-US" sz="1200" dirty="0"/>
          </a:p>
          <a:p>
            <a:pPr marL="228600" indent="-228600">
              <a:buAutoNum type="arabicPeriod"/>
            </a:pPr>
            <a:endParaRPr lang="en-US" baseline="0" dirty="0"/>
          </a:p>
        </p:txBody>
      </p:sp>
      <p:sp>
        <p:nvSpPr>
          <p:cNvPr id="4" name="Slide Number Placeholder 3"/>
          <p:cNvSpPr>
            <a:spLocks noGrp="1"/>
          </p:cNvSpPr>
          <p:nvPr>
            <p:ph type="sldNum" sz="quarter" idx="10"/>
          </p:nvPr>
        </p:nvSpPr>
        <p:spPr/>
        <p:txBody>
          <a:bodyPr/>
          <a:lstStyle/>
          <a:p>
            <a:fld id="{1EA2BE76-180D-41FD-8210-728A066B415E}" type="slidenum">
              <a:rPr lang="en-US" smtClean="0"/>
              <a:pPr/>
              <a:t>3</a:t>
            </a:fld>
            <a:endParaRPr lang="en-US"/>
          </a:p>
        </p:txBody>
      </p:sp>
    </p:spTree>
    <p:extLst>
      <p:ext uri="{BB962C8B-B14F-4D97-AF65-F5344CB8AC3E}">
        <p14:creationId xmlns:p14="http://schemas.microsoft.com/office/powerpoint/2010/main" val="2526874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aseline="0" dirty="0"/>
              <a:t>Facilitator should describe each method of contraception:</a:t>
            </a:r>
          </a:p>
          <a:p>
            <a:endParaRPr lang="en-US" altLang="en-US" baseline="0" dirty="0"/>
          </a:p>
          <a:p>
            <a:r>
              <a:rPr lang="en-US" altLang="en-US" b="1" u="none" baseline="0" dirty="0"/>
              <a:t>LAM</a:t>
            </a:r>
            <a:r>
              <a:rPr lang="en-US" altLang="en-US" u="none" baseline="0" dirty="0"/>
              <a:t>: </a:t>
            </a:r>
            <a:r>
              <a:rPr lang="en-US" altLang="en-US" baseline="0" dirty="0"/>
              <a:t>A structured method of breastfeeding that suppresses ovulation. To be used as a family planning method, breastfeeding must be exclusive for up to 6 months; breast milk is the exclusive form of sustenance for the infant. Feedings should be regular, and no more than 4 hours apart during the day; no more than 6 hours between feedings at night. Once menstruation resumes, LAM is no longer effective.   </a:t>
            </a:r>
          </a:p>
          <a:p>
            <a:endParaRPr lang="en-US" altLang="en-US" baseline="0" dirty="0"/>
          </a:p>
          <a:p>
            <a:r>
              <a:rPr lang="en-US" altLang="en-US" b="1" u="none" baseline="0" dirty="0"/>
              <a:t>Fertility awareness-based methods</a:t>
            </a:r>
            <a:r>
              <a:rPr lang="en-US" altLang="en-US" u="none" baseline="0" dirty="0"/>
              <a:t>: </a:t>
            </a:r>
            <a:r>
              <a:rPr lang="en-US" sz="1200" b="0" i="0" u="none" strike="noStrike" kern="1200" baseline="0" dirty="0">
                <a:solidFill>
                  <a:schemeClr val="tx1"/>
                </a:solidFill>
                <a:latin typeface="+mn-lt"/>
                <a:ea typeface="+mn-ea"/>
                <a:cs typeface="+mn-cs"/>
              </a:rPr>
              <a:t>Abstain or use condoms on fertile days. Newest methods (Standard Days Method and Two-Day Method) may be the easiest to use and consequently more effective. </a:t>
            </a:r>
          </a:p>
          <a:p>
            <a:endParaRPr lang="en-US" altLang="en-US" sz="1200" b="1" i="0" u="none" strike="noStrike" kern="1200" baseline="0" dirty="0">
              <a:solidFill>
                <a:schemeClr val="tx1"/>
              </a:solidFill>
              <a:latin typeface="+mn-lt"/>
              <a:ea typeface="+mn-ea"/>
              <a:cs typeface="+mn-cs"/>
            </a:endParaRPr>
          </a:p>
          <a:p>
            <a:r>
              <a:rPr lang="en-US" altLang="en-US" sz="1200" b="1" i="0" u="none" strike="noStrike" kern="1200" baseline="0" dirty="0">
                <a:solidFill>
                  <a:schemeClr val="tx1"/>
                </a:solidFill>
                <a:latin typeface="+mn-lt"/>
                <a:ea typeface="+mn-ea"/>
                <a:cs typeface="+mn-cs"/>
              </a:rPr>
              <a:t>Pills</a:t>
            </a:r>
            <a:r>
              <a:rPr lang="en-US" altLang="en-US" sz="1200" b="0" i="0" u="none" strike="noStrike" kern="1200" baseline="0" dirty="0">
                <a:solidFill>
                  <a:schemeClr val="tx1"/>
                </a:solidFill>
                <a:latin typeface="+mn-lt"/>
                <a:ea typeface="+mn-ea"/>
                <a:cs typeface="+mn-cs"/>
              </a:rPr>
              <a:t>: Oral contraceptive pills are taken daily and are available in both progestin-only (mini-pills) and combination hormonal pills. Progestin-only pills must be taken at the exact same time every day in order to be most effective. </a:t>
            </a:r>
          </a:p>
          <a:p>
            <a:endParaRPr lang="en-US" altLang="en-US" sz="1200" b="1" i="0" u="none" strike="noStrike" kern="1200" baseline="0" dirty="0">
              <a:solidFill>
                <a:schemeClr val="tx1"/>
              </a:solidFill>
              <a:latin typeface="+mn-lt"/>
              <a:ea typeface="+mn-ea"/>
              <a:cs typeface="+mn-cs"/>
            </a:endParaRPr>
          </a:p>
          <a:p>
            <a:r>
              <a:rPr lang="en-US" altLang="en-US" sz="1200" b="1" i="0" u="none" strike="noStrike" kern="1200" baseline="0" dirty="0">
                <a:solidFill>
                  <a:schemeClr val="tx1"/>
                </a:solidFill>
                <a:latin typeface="+mn-lt"/>
                <a:ea typeface="+mn-ea"/>
                <a:cs typeface="+mn-cs"/>
              </a:rPr>
              <a:t>Injectable</a:t>
            </a:r>
            <a:r>
              <a:rPr lang="en-US" altLang="en-US" sz="1200" b="0" i="0" u="none" strike="noStrike" kern="1200" baseline="0" dirty="0">
                <a:solidFill>
                  <a:schemeClr val="tx1"/>
                </a:solidFill>
                <a:latin typeface="+mn-lt"/>
                <a:ea typeface="+mn-ea"/>
                <a:cs typeface="+mn-cs"/>
              </a:rPr>
              <a:t>: A progestin-only hormonal method of contraception (frequently Depo-Provera) that is administered through an injection every three months.</a:t>
            </a:r>
          </a:p>
          <a:p>
            <a:endParaRPr lang="en-US" altLang="en-US" sz="1200" b="1" i="0" u="none" strike="noStrike" kern="1200" baseline="0" dirty="0">
              <a:solidFill>
                <a:schemeClr val="tx1"/>
              </a:solidFill>
              <a:latin typeface="+mn-lt"/>
              <a:ea typeface="+mn-ea"/>
              <a:cs typeface="+mn-cs"/>
            </a:endParaRPr>
          </a:p>
          <a:p>
            <a:r>
              <a:rPr lang="en-US" altLang="en-US" sz="1200" b="1" i="0" u="none" strike="noStrike" kern="1200" baseline="0" dirty="0">
                <a:solidFill>
                  <a:schemeClr val="tx1"/>
                </a:solidFill>
                <a:latin typeface="+mn-lt"/>
                <a:ea typeface="+mn-ea"/>
                <a:cs typeface="+mn-cs"/>
              </a:rPr>
              <a:t>Patch</a:t>
            </a:r>
            <a:r>
              <a:rPr lang="en-US" altLang="en-US" sz="1200" b="0" i="0" u="none" strike="noStrike" kern="1200" baseline="0" dirty="0">
                <a:solidFill>
                  <a:schemeClr val="tx1"/>
                </a:solidFill>
                <a:latin typeface="+mn-lt"/>
                <a:ea typeface="+mn-ea"/>
                <a:cs typeface="+mn-cs"/>
              </a:rPr>
              <a:t>: Hormonal method of contraception that is delivered through an adhesive “patch” to the skin; must stay in place and be changed monthly.</a:t>
            </a:r>
          </a:p>
          <a:p>
            <a:endParaRPr lang="en-US" altLang="en-US" sz="1200" b="1" i="0" u="none" strike="noStrike" kern="1200" baseline="0" dirty="0">
              <a:solidFill>
                <a:schemeClr val="tx1"/>
              </a:solidFill>
              <a:latin typeface="+mn-lt"/>
              <a:ea typeface="+mn-ea"/>
              <a:cs typeface="+mn-cs"/>
            </a:endParaRPr>
          </a:p>
          <a:p>
            <a:r>
              <a:rPr lang="en-US" altLang="en-US" sz="1200" b="1" i="0" u="none" strike="noStrike" kern="1200" baseline="0" dirty="0">
                <a:solidFill>
                  <a:schemeClr val="tx1"/>
                </a:solidFill>
                <a:latin typeface="+mn-lt"/>
                <a:ea typeface="+mn-ea"/>
                <a:cs typeface="+mn-cs"/>
              </a:rPr>
              <a:t>Vaginal ring</a:t>
            </a:r>
            <a:r>
              <a:rPr lang="en-US" altLang="en-US" sz="1200" b="0" i="0" u="none" strike="noStrike" kern="1200" baseline="0" dirty="0">
                <a:solidFill>
                  <a:schemeClr val="tx1"/>
                </a:solidFill>
                <a:latin typeface="+mn-lt"/>
                <a:ea typeface="+mn-ea"/>
                <a:cs typeface="+mn-cs"/>
              </a:rPr>
              <a:t>: Hormonal method of contraception that is inserted as a small, flexible ring directly into the vagina; changed monthly.</a:t>
            </a:r>
            <a:endParaRPr lang="en-US" sz="1200" b="0" i="0" u="none" strike="noStrike" kern="1200" baseline="0" dirty="0">
              <a:solidFill>
                <a:schemeClr val="tx1"/>
              </a:solidFill>
              <a:latin typeface="+mn-lt"/>
              <a:ea typeface="+mn-ea"/>
              <a:cs typeface="+mn-cs"/>
            </a:endParaRPr>
          </a:p>
          <a:p>
            <a:endParaRPr lang="en-US" altLang="en-US" sz="1200" b="1" i="0" u="none" strike="noStrike" kern="1200" baseline="0" dirty="0">
              <a:solidFill>
                <a:schemeClr val="tx1"/>
              </a:solidFill>
              <a:latin typeface="+mn-lt"/>
              <a:ea typeface="+mn-ea"/>
              <a:cs typeface="+mn-cs"/>
            </a:endParaRPr>
          </a:p>
          <a:p>
            <a:r>
              <a:rPr lang="en-US" altLang="en-US" sz="1200" b="1" i="0" u="none" strike="noStrike" kern="1200" baseline="0" dirty="0">
                <a:solidFill>
                  <a:schemeClr val="tx1"/>
                </a:solidFill>
                <a:latin typeface="+mn-lt"/>
                <a:ea typeface="+mn-ea"/>
                <a:cs typeface="+mn-cs"/>
              </a:rPr>
              <a:t>IUD</a:t>
            </a:r>
            <a:r>
              <a:rPr lang="en-US" altLang="en-US" sz="1200" b="0" i="0" u="none" strike="noStrike" kern="1200" baseline="0" dirty="0">
                <a:solidFill>
                  <a:schemeClr val="tx1"/>
                </a:solidFill>
                <a:latin typeface="+mn-lt"/>
                <a:ea typeface="+mn-ea"/>
                <a:cs typeface="+mn-cs"/>
              </a:rPr>
              <a:t>: A small, T-shaped device that is inserted by a trained clinician into the uterus. There are hormonal and non-hormonal IUDs. The hormonal IUD (Morena or Skyla) releases levonorgestrel (progestin) which damages sperm and changes the cervical mucus and uterine lining. The copper-T is non-hormonal and damages/kills sperm. </a:t>
            </a:r>
          </a:p>
          <a:p>
            <a:endParaRPr lang="en-US" altLang="en-US" sz="1200" b="1" i="0" u="none" strike="noStrike" kern="1200" baseline="0" dirty="0">
              <a:solidFill>
                <a:schemeClr val="tx1"/>
              </a:solidFill>
              <a:latin typeface="+mn-lt"/>
              <a:ea typeface="+mn-ea"/>
              <a:cs typeface="+mn-cs"/>
            </a:endParaRPr>
          </a:p>
          <a:p>
            <a:r>
              <a:rPr lang="en-US" altLang="en-US" sz="1200" b="1" i="0" u="none" strike="noStrike" kern="1200" baseline="0" dirty="0">
                <a:solidFill>
                  <a:schemeClr val="tx1"/>
                </a:solidFill>
                <a:latin typeface="+mn-lt"/>
                <a:ea typeface="+mn-ea"/>
                <a:cs typeface="+mn-cs"/>
              </a:rPr>
              <a:t>Implant</a:t>
            </a:r>
            <a:r>
              <a:rPr lang="en-US" altLang="en-US" sz="1200" b="0" i="0" u="none" strike="noStrike" kern="1200" baseline="0" dirty="0">
                <a:solidFill>
                  <a:schemeClr val="tx1"/>
                </a:solidFill>
                <a:latin typeface="+mn-lt"/>
                <a:ea typeface="+mn-ea"/>
                <a:cs typeface="+mn-cs"/>
              </a:rPr>
              <a:t>: Progestin-only hormonal contraception that is surgically inserted into a woman’s upper arm. Depending on the brand used, implants may last for up to 5 years before needing replacement.</a:t>
            </a:r>
          </a:p>
          <a:p>
            <a:endParaRPr lang="en-US" altLang="en-US" sz="1200" b="1" i="0" u="none" strike="noStrike" kern="1200" baseline="0" dirty="0">
              <a:solidFill>
                <a:schemeClr val="tx1"/>
              </a:solidFill>
              <a:latin typeface="+mn-lt"/>
              <a:ea typeface="+mn-ea"/>
              <a:cs typeface="+mn-cs"/>
            </a:endParaRPr>
          </a:p>
          <a:p>
            <a:r>
              <a:rPr lang="en-US" altLang="en-US" sz="1200" b="1" i="0" u="none" strike="noStrike" kern="1200" baseline="0" dirty="0">
                <a:solidFill>
                  <a:schemeClr val="tx1"/>
                </a:solidFill>
                <a:latin typeface="+mn-lt"/>
                <a:ea typeface="+mn-ea"/>
                <a:cs typeface="+mn-cs"/>
              </a:rPr>
              <a:t>Vasectomy</a:t>
            </a:r>
            <a:r>
              <a:rPr lang="en-US" altLang="en-US" sz="1200" b="0" i="0" u="none" strike="noStrike" kern="1200" baseline="0" dirty="0">
                <a:solidFill>
                  <a:schemeClr val="tx1"/>
                </a:solidFill>
                <a:latin typeface="+mn-lt"/>
                <a:ea typeface="+mn-ea"/>
                <a:cs typeface="+mn-cs"/>
              </a:rPr>
              <a:t> and </a:t>
            </a:r>
            <a:r>
              <a:rPr lang="en-US" altLang="en-US" sz="1200" b="1" i="0" u="none" strike="noStrike" kern="1200" baseline="0" dirty="0">
                <a:solidFill>
                  <a:schemeClr val="tx1"/>
                </a:solidFill>
                <a:latin typeface="+mn-lt"/>
                <a:ea typeface="+mn-ea"/>
                <a:cs typeface="+mn-cs"/>
              </a:rPr>
              <a:t>tubal ligation</a:t>
            </a:r>
            <a:r>
              <a:rPr lang="en-US" altLang="en-US" sz="1200" b="0" i="0" u="none" strike="noStrike" kern="1200" baseline="0" dirty="0">
                <a:solidFill>
                  <a:schemeClr val="tx1"/>
                </a:solidFill>
                <a:latin typeface="+mn-lt"/>
                <a:ea typeface="+mn-ea"/>
                <a:cs typeface="+mn-cs"/>
              </a:rPr>
              <a:t> are permanent methods of contraception.</a:t>
            </a:r>
            <a:endParaRPr lang="en-US" altLang="en-US" baseline="0" dirty="0"/>
          </a:p>
          <a:p>
            <a:endParaRPr lang="en-US" altLang="en-US" b="1" u="none" baseline="0" dirty="0"/>
          </a:p>
          <a:p>
            <a:r>
              <a:rPr lang="en-US" altLang="en-US" b="1" u="none" baseline="0" dirty="0"/>
              <a:t>Emergency contraception</a:t>
            </a:r>
            <a:r>
              <a:rPr lang="en-US" altLang="en-US" u="none" baseline="0" dirty="0"/>
              <a:t>: </a:t>
            </a:r>
            <a:r>
              <a:rPr lang="en-US" altLang="en-US" baseline="0" dirty="0"/>
              <a:t>A “post-coital” method of family planning that is u</a:t>
            </a:r>
            <a:r>
              <a:rPr lang="en-US" dirty="0"/>
              <a:t>sed to prevent pregnancy in the first few days after intercourse. It is intended for emergency use following unprotected intercourse, contraceptive failure, misuse (such as forgotten pills or torn condoms), rape, or coerced sex. </a:t>
            </a:r>
            <a:r>
              <a:rPr lang="en-US" sz="1200" b="0" i="0" kern="1200" dirty="0">
                <a:solidFill>
                  <a:schemeClr val="tx1"/>
                </a:solidFill>
                <a:effectLst/>
                <a:latin typeface="+mn-lt"/>
                <a:ea typeface="+mn-ea"/>
                <a:cs typeface="+mn-cs"/>
              </a:rPr>
              <a:t>Emergency contraceptive pills prevent pregnancy by preventing or delaying ovulation</a:t>
            </a:r>
            <a:r>
              <a:rPr lang="en-US" dirty="0"/>
              <a:t>. Emergency contraceptive pills cannot interrupt an established pregnancy or harm a developing embryo. Emergency contraception can be used up to 120 hours (five days) after unprotected sex to prevent pregnancy. </a:t>
            </a:r>
          </a:p>
          <a:p>
            <a:pPr marL="0" indent="0">
              <a:buFont typeface="Arial" panose="020B0604020202020204" pitchFamily="34" charset="0"/>
              <a:buNone/>
            </a:pPr>
            <a:r>
              <a:rPr lang="en-US" dirty="0"/>
              <a:t>There are two main types of emergency contraception:</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Emergency contraceptive pills, which are more effective the sooner they are taken.</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copper-T IUD, which can be used to prevent pregnancy up to five days after unprotected sex. </a:t>
            </a:r>
            <a:r>
              <a:rPr lang="en-US" sz="1200" b="0" i="0" kern="1200" dirty="0">
                <a:solidFill>
                  <a:schemeClr val="tx1"/>
                </a:solidFill>
                <a:effectLst/>
                <a:latin typeface="+mn-lt"/>
                <a:ea typeface="+mn-ea"/>
                <a:cs typeface="+mn-cs"/>
              </a:rPr>
              <a:t>It prevents fertilization by causing a chemical change in sperm and egg before they meet. </a:t>
            </a:r>
            <a:endParaRPr lang="en-US" altLang="en-US" baseline="0" dirty="0"/>
          </a:p>
          <a:p>
            <a:endParaRPr lang="en-US" altLang="en-US" baseline="0" dirty="0"/>
          </a:p>
          <a:p>
            <a:r>
              <a:rPr lang="en-US" altLang="en-US" u="sng" baseline="0" dirty="0"/>
              <a:t>Reference</a:t>
            </a:r>
            <a:r>
              <a:rPr lang="en-US" altLang="en-US" u="none" baseline="0" dirty="0"/>
              <a:t>:</a:t>
            </a:r>
          </a:p>
          <a:p>
            <a:r>
              <a:rPr lang="en-US" altLang="en-US" baseline="0" dirty="0"/>
              <a:t>WHO. Emergency Contraception. Updated 2 February 2018. http://www.who.int/mediacentre/factsheets/fs244/en/.</a:t>
            </a:r>
          </a:p>
          <a:p>
            <a:endParaRPr lang="en-US" altLang="en-US" baseline="0" dirty="0"/>
          </a:p>
          <a:p>
            <a:r>
              <a:rPr lang="en-US" altLang="en-US" baseline="0" dirty="0"/>
              <a:t>Photo credit: IAWG on RH in Crises.</a:t>
            </a:r>
          </a:p>
        </p:txBody>
      </p:sp>
      <p:sp>
        <p:nvSpPr>
          <p:cNvPr id="4" name="Slide Number Placeholder 3"/>
          <p:cNvSpPr>
            <a:spLocks noGrp="1"/>
          </p:cNvSpPr>
          <p:nvPr>
            <p:ph type="sldNum" sz="quarter" idx="10"/>
          </p:nvPr>
        </p:nvSpPr>
        <p:spPr/>
        <p:txBody>
          <a:bodyPr/>
          <a:lstStyle/>
          <a:p>
            <a:fld id="{1EA2BE76-180D-41FD-8210-728A066B415E}" type="slidenum">
              <a:rPr lang="en-US" smtClean="0"/>
              <a:pPr/>
              <a:t>4</a:t>
            </a:fld>
            <a:endParaRPr lang="en-US"/>
          </a:p>
        </p:txBody>
      </p:sp>
    </p:spTree>
    <p:extLst>
      <p:ext uri="{BB962C8B-B14F-4D97-AF65-F5344CB8AC3E}">
        <p14:creationId xmlns:p14="http://schemas.microsoft.com/office/powerpoint/2010/main" val="893366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Facilitator</a:t>
            </a:r>
            <a:r>
              <a:rPr lang="en-US" altLang="en-US" baseline="0" dirty="0"/>
              <a:t> should draw attention to the CDC handout in their folders and/or review the methods in the subsequent slides.</a:t>
            </a:r>
          </a:p>
          <a:p>
            <a:endParaRPr lang="en-US" altLang="en-US" baseline="0" dirty="0"/>
          </a:p>
          <a:p>
            <a:r>
              <a:rPr lang="en-US" altLang="en-US" baseline="0" dirty="0"/>
              <a:t>Point to the decisions that many make between hormonal and non-hormonal methods, as well as temporary, long-acting, and permanent.</a:t>
            </a:r>
          </a:p>
          <a:p>
            <a:endParaRPr lang="en-US" altLang="en-US" baseline="0" dirty="0"/>
          </a:p>
          <a:p>
            <a:r>
              <a:rPr lang="en-US" dirty="0"/>
              <a:t>Figure: https://www.researchgate.net/figure/Effectiveness-of-family-planning-methods_fig1_315629787. </a:t>
            </a:r>
          </a:p>
          <a:p>
            <a:endParaRPr lang="en-US" altLang="en-US" dirty="0"/>
          </a:p>
          <a:p>
            <a:r>
              <a:rPr lang="en-US" altLang="en-US" dirty="0"/>
              <a:t>If the facilitator needs more information around the pros and cons of each method, please see this fact sheet: </a:t>
            </a:r>
            <a:r>
              <a:rPr lang="en-US" sz="1200" u="none" kern="1200" dirty="0">
                <a:solidFill>
                  <a:schemeClr val="tx1"/>
                </a:solidFill>
                <a:effectLst/>
                <a:latin typeface="+mn-lt"/>
                <a:ea typeface="+mn-ea"/>
                <a:cs typeface="+mn-cs"/>
              </a:rPr>
              <a:t>https://www.reproductiveaccess.org/wp-content/uploads/2014/06/contra_choices.pdf.</a:t>
            </a:r>
            <a:endParaRPr lang="en-US" altLang="en-US" u="none"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4DB2189-807F-466A-BC8B-4BEF5613ADCA}" type="slidenum">
              <a:rPr lang="en-US" altLang="en-US"/>
              <a:pPr eaLnBrk="1" hangingPunct="1"/>
              <a:t>5</a:t>
            </a:fld>
            <a:endParaRPr lang="en-US" altLang="en-US"/>
          </a:p>
        </p:txBody>
      </p:sp>
    </p:spTree>
    <p:extLst>
      <p:ext uri="{BB962C8B-B14F-4D97-AF65-F5344CB8AC3E}">
        <p14:creationId xmlns:p14="http://schemas.microsoft.com/office/powerpoint/2010/main" val="3987093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Template C from IAWG on RH in Crises. Universal &amp; Adaptable Information, Education &amp; Communication (IEC) Templates on Family Planning. </a:t>
            </a:r>
            <a:r>
              <a:rPr lang="en-US" dirty="0"/>
              <a:t>http://iawg.net/resource/template-c-explanation-family-planning-methods/.</a:t>
            </a:r>
            <a:endParaRPr lang="en-US" altLang="en-US"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4DB2189-807F-466A-BC8B-4BEF5613ADCA}" type="slidenum">
              <a:rPr lang="en-US" altLang="en-US"/>
              <a:pPr eaLnBrk="1" hangingPunct="1"/>
              <a:t>6</a:t>
            </a:fld>
            <a:endParaRPr lang="en-US" altLang="en-US"/>
          </a:p>
        </p:txBody>
      </p:sp>
    </p:spTree>
    <p:extLst>
      <p:ext uri="{BB962C8B-B14F-4D97-AF65-F5344CB8AC3E}">
        <p14:creationId xmlns:p14="http://schemas.microsoft.com/office/powerpoint/2010/main" val="2369394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Template C from IAWG on RH in Crises. Universal &amp; Adaptable Information, Education &amp; Communication (IEC) Templates on Family Planning. </a:t>
            </a:r>
            <a:r>
              <a:rPr lang="en-US" dirty="0"/>
              <a:t>http://iawg.net/resource/template-c-explanation-family-planning-methods/.</a:t>
            </a:r>
            <a:endParaRPr lang="en-US" altLang="en-US"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4DB2189-807F-466A-BC8B-4BEF5613ADCA}" type="slidenum">
              <a:rPr lang="en-US" altLang="en-US"/>
              <a:pPr eaLnBrk="1" hangingPunct="1"/>
              <a:t>7</a:t>
            </a:fld>
            <a:endParaRPr lang="en-US" altLang="en-US"/>
          </a:p>
        </p:txBody>
      </p:sp>
    </p:spTree>
    <p:extLst>
      <p:ext uri="{BB962C8B-B14F-4D97-AF65-F5344CB8AC3E}">
        <p14:creationId xmlns:p14="http://schemas.microsoft.com/office/powerpoint/2010/main" val="307906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Template C from IAWG on RH in Crises. Universal &amp; Adaptable Information, Education &amp; Communication (IEC) Templates on Family Planning. </a:t>
            </a:r>
            <a:r>
              <a:rPr lang="en-US" dirty="0"/>
              <a:t>http://iawg.net/resource/template-c-explanation-family-planning-methods/.</a:t>
            </a:r>
            <a:endParaRPr lang="en-US" altLang="en-US"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4DB2189-807F-466A-BC8B-4BEF5613ADCA}" type="slidenum">
              <a:rPr lang="en-US" altLang="en-US"/>
              <a:pPr eaLnBrk="1" hangingPunct="1"/>
              <a:t>8</a:t>
            </a:fld>
            <a:endParaRPr lang="en-US" altLang="en-US"/>
          </a:p>
        </p:txBody>
      </p:sp>
    </p:spTree>
    <p:extLst>
      <p:ext uri="{BB962C8B-B14F-4D97-AF65-F5344CB8AC3E}">
        <p14:creationId xmlns:p14="http://schemas.microsoft.com/office/powerpoint/2010/main" val="38780091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Template C from IAWG on RH in Crises. Universal &amp; Adaptable Information, Education &amp; Communication (IEC) Templates on Family Planning. </a:t>
            </a:r>
            <a:r>
              <a:rPr lang="en-US" dirty="0"/>
              <a:t>http://iawg.net/resource/template-c-explanation-family-planning-methods/.</a:t>
            </a:r>
            <a:endParaRPr lang="en-US" altLang="en-US"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4DB2189-807F-466A-BC8B-4BEF5613ADCA}" type="slidenum">
              <a:rPr lang="en-US" altLang="en-US"/>
              <a:pPr eaLnBrk="1" hangingPunct="1"/>
              <a:t>9</a:t>
            </a:fld>
            <a:endParaRPr lang="en-US" altLang="en-US"/>
          </a:p>
        </p:txBody>
      </p:sp>
    </p:spTree>
    <p:extLst>
      <p:ext uri="{BB962C8B-B14F-4D97-AF65-F5344CB8AC3E}">
        <p14:creationId xmlns:p14="http://schemas.microsoft.com/office/powerpoint/2010/main" val="2805078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fontAlgn="base"/>
            <a:r>
              <a:rPr lang="en-US" sz="1200" b="1" kern="1200" dirty="0">
                <a:solidFill>
                  <a:schemeClr val="tx1"/>
                </a:solidFill>
                <a:effectLst/>
                <a:latin typeface="+mn-lt"/>
                <a:ea typeface="+mn-ea"/>
                <a:cs typeface="+mn-cs"/>
              </a:rPr>
              <a:t>Emergency contraception pill regimens:</a:t>
            </a:r>
            <a:r>
              <a:rPr lang="en-US" sz="1200" b="0" kern="1200" dirty="0">
                <a:solidFill>
                  <a:schemeClr val="tx1"/>
                </a:solidFill>
                <a:effectLst/>
                <a:latin typeface="+mn-lt"/>
                <a:ea typeface="+mn-ea"/>
                <a:cs typeface="+mn-cs"/>
              </a:rPr>
              <a:t> </a:t>
            </a:r>
            <a:r>
              <a:rPr lang="en-US" dirty="0"/>
              <a:t>The two primary ECP regimens, packaged and labeled specifically for emergency contraception (EC), are: </a:t>
            </a:r>
          </a:p>
          <a:p>
            <a:pPr marL="171450" indent="-171450" fontAlgn="base">
              <a:buFontTx/>
              <a:buChar char="-"/>
            </a:pPr>
            <a:r>
              <a:rPr lang="en-US" dirty="0"/>
              <a:t>1 tablet of levonorgestrel (LNG) 1.5 mg (also presented as 2 tablets of LNG 0.75 mg each, which can safely be taken together) </a:t>
            </a:r>
          </a:p>
          <a:p>
            <a:pPr marL="171450" indent="-171450" fontAlgn="base">
              <a:buFontTx/>
              <a:buChar char="-"/>
            </a:pPr>
            <a:r>
              <a:rPr lang="en-US" dirty="0"/>
              <a:t>1 tablet of ulipristal acetate (UPA) 30 mg </a:t>
            </a:r>
          </a:p>
          <a:p>
            <a:pPr marL="171450" indent="-171450" fontAlgn="base">
              <a:buFontTx/>
              <a:buChar char="-"/>
            </a:pPr>
            <a:endParaRPr lang="en-US" dirty="0"/>
          </a:p>
          <a:p>
            <a:pPr marL="0" indent="0" fontAlgn="base">
              <a:buFontTx/>
              <a:buNone/>
            </a:pPr>
            <a:r>
              <a:rPr lang="en-US" b="1" dirty="0"/>
              <a:t>Other ECP regimens </a:t>
            </a:r>
            <a:r>
              <a:rPr lang="en-US" dirty="0"/>
              <a:t>are: </a:t>
            </a:r>
          </a:p>
          <a:p>
            <a:pPr marL="171450" indent="-171450" fontAlgn="base">
              <a:buFontTx/>
              <a:buChar char="-"/>
            </a:pPr>
            <a:r>
              <a:rPr lang="en-US" dirty="0"/>
              <a:t>1 tablet of mifepristone 10–25 mg (less widely available) </a:t>
            </a:r>
          </a:p>
          <a:p>
            <a:pPr marL="171450" indent="-171450" fontAlgn="base">
              <a:buFontTx/>
              <a:buChar char="-"/>
            </a:pPr>
            <a:r>
              <a:rPr lang="en-US" dirty="0"/>
              <a:t>The </a:t>
            </a:r>
            <a:r>
              <a:rPr lang="en-US" dirty="0" err="1"/>
              <a:t>Yuzpe</a:t>
            </a:r>
            <a:r>
              <a:rPr lang="en-US" dirty="0"/>
              <a:t> combined hormonal regimen: using certain types of regular birth control pills as EC. </a:t>
            </a:r>
          </a:p>
          <a:p>
            <a:pPr marL="0" indent="0" fontAlgn="base">
              <a:buFontTx/>
              <a:buNone/>
            </a:pPr>
            <a:endParaRPr lang="en-US" dirty="0"/>
          </a:p>
          <a:p>
            <a:pPr marL="0" indent="0" fontAlgn="base">
              <a:buFontTx/>
              <a:buNone/>
            </a:pPr>
            <a:r>
              <a:rPr lang="en-US" dirty="0"/>
              <a:t>Regardless of the regimen used, ECPs should be taken as soon as possible.</a:t>
            </a:r>
          </a:p>
          <a:p>
            <a:pPr fontAlgn="base"/>
            <a:endParaRPr lang="en-US" alt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Efficacy:</a:t>
            </a:r>
            <a:r>
              <a:rPr lang="en-US" sz="1200" b="0" i="0" kern="1200" dirty="0">
                <a:solidFill>
                  <a:schemeClr val="tx1"/>
                </a:solidFill>
                <a:effectLst/>
                <a:latin typeface="+mn-lt"/>
                <a:ea typeface="+mn-ea"/>
                <a:cs typeface="+mn-cs"/>
              </a:rPr>
              <a:t> The levonorgestrel regimen reduces pregnancy risk by at least half and possibly by as much as 80-90% for one act of unprotected intercourse. The ulipristal and mifepristone regimens are more effective than the levonorgestrel regimen. Regular oral contraceptives used as EC (the “</a:t>
            </a:r>
            <a:r>
              <a:rPr lang="en-US" sz="1200" b="0" i="0" kern="1200" dirty="0" err="1">
                <a:solidFill>
                  <a:schemeClr val="tx1"/>
                </a:solidFill>
                <a:effectLst/>
                <a:latin typeface="+mn-lt"/>
                <a:ea typeface="+mn-ea"/>
                <a:cs typeface="+mn-cs"/>
              </a:rPr>
              <a:t>Yuzpe</a:t>
            </a:r>
            <a:r>
              <a:rPr lang="en-US" sz="1200" b="0" i="0" kern="1200" dirty="0">
                <a:solidFill>
                  <a:schemeClr val="tx1"/>
                </a:solidFill>
                <a:effectLst/>
                <a:latin typeface="+mn-lt"/>
                <a:ea typeface="+mn-ea"/>
                <a:cs typeface="+mn-cs"/>
              </a:rPr>
              <a:t> regimen”) are less effective.</a:t>
            </a:r>
          </a:p>
          <a:p>
            <a:endParaRPr lang="en-US" altLang="en-US" dirty="0"/>
          </a:p>
          <a:p>
            <a:r>
              <a:rPr lang="en-US" altLang="en-US" u="sng" dirty="0"/>
              <a:t>References</a:t>
            </a:r>
            <a:r>
              <a:rPr lang="en-US" altLang="en-US" dirty="0"/>
              <a:t>:</a:t>
            </a:r>
          </a:p>
          <a:p>
            <a:r>
              <a:rPr lang="en-US" altLang="en-US" u="none" dirty="0"/>
              <a:t>International Consortium for Emergency Contraception (2018). Clinical Summary: Emergency Contraceptive Pills. </a:t>
            </a:r>
            <a:r>
              <a:rPr lang="en-US" dirty="0"/>
              <a:t>https://www.cecinfo.org/wp-content/uploads/2018/12/18-209_ICEC-Clinical-Summary_121918.pdf.</a:t>
            </a:r>
            <a:endParaRPr lang="en-US" altLang="en-US" u="none" dirty="0"/>
          </a:p>
          <a:p>
            <a:r>
              <a:rPr lang="en-US" altLang="en-US" dirty="0"/>
              <a:t>“Template F: When to use emergency contraception” from IAWG on RH in Crises. Universal &amp; Adaptable Information, Education &amp; Communication (IEC) Templates on Family Planning. </a:t>
            </a:r>
            <a:r>
              <a:rPr lang="en-US" dirty="0"/>
              <a:t>http://iawg.net/resource/template-f-use-emergency-contraception/.</a:t>
            </a:r>
            <a:endParaRPr lang="en-US" altLang="en-US"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4DB2189-807F-466A-BC8B-4BEF5613ADCA}" type="slidenum">
              <a:rPr lang="en-US" altLang="en-US"/>
              <a:pPr eaLnBrk="1" hangingPunct="1"/>
              <a:t>10</a:t>
            </a:fld>
            <a:endParaRPr lang="en-US" altLang="en-US"/>
          </a:p>
        </p:txBody>
      </p:sp>
    </p:spTree>
    <p:extLst>
      <p:ext uri="{BB962C8B-B14F-4D97-AF65-F5344CB8AC3E}">
        <p14:creationId xmlns:p14="http://schemas.microsoft.com/office/powerpoint/2010/main" val="18780112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6400800" cy="3581399"/>
          </a:xfrm>
        </p:spPr>
        <p:txBody>
          <a:bodyPr/>
          <a:lstStyle>
            <a:lvl1pPr algn="l">
              <a:defRPr b="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267200"/>
            <a:ext cx="6400800" cy="1371600"/>
          </a:xfrm>
        </p:spPr>
        <p:txBody>
          <a:bodyPr/>
          <a:lstStyle>
            <a:lvl1pPr marL="0" indent="0" algn="l">
              <a:buNone/>
              <a:defRPr>
                <a:solidFill>
                  <a:srgbClr val="FFFFC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10668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a:xfrm>
            <a:off x="685800" y="6492875"/>
            <a:ext cx="6705600" cy="365125"/>
          </a:xfrm>
          <a:prstGeom prst="rect">
            <a:avLst/>
          </a:prstGeom>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Tahoma" pitchFamily="34" charset="0"/>
          <a:ea typeface="Tahoma" pitchFamily="34" charset="0"/>
          <a:cs typeface="Tahoma"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Tahoma" pitchFamily="34" charset="0"/>
          <a:ea typeface="Tahoma" pitchFamily="34" charset="0"/>
          <a:cs typeface="Tahoma"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20.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3.pn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22.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outdoor, sign, painted&#10;&#10;Description automatically generated">
            <a:extLst>
              <a:ext uri="{FF2B5EF4-FFF2-40B4-BE49-F238E27FC236}">
                <a16:creationId xmlns:a16="http://schemas.microsoft.com/office/drawing/2014/main" id="{84BF2A27-CB40-42D8-8810-D5A113F10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 y="-75574"/>
            <a:ext cx="9353109" cy="7017393"/>
          </a:xfrm>
          <a:prstGeom prst="rect">
            <a:avLst/>
          </a:prstGeom>
        </p:spPr>
      </p:pic>
      <p:sp>
        <p:nvSpPr>
          <p:cNvPr id="5" name="Title 3">
            <a:extLst>
              <a:ext uri="{FF2B5EF4-FFF2-40B4-BE49-F238E27FC236}">
                <a16:creationId xmlns:a16="http://schemas.microsoft.com/office/drawing/2014/main" id="{5450C7A0-F2C4-41D1-95AD-EA314DCB4BF3}"/>
              </a:ext>
            </a:extLst>
          </p:cNvPr>
          <p:cNvSpPr txBox="1">
            <a:spLocks/>
          </p:cNvSpPr>
          <p:nvPr/>
        </p:nvSpPr>
        <p:spPr>
          <a:xfrm>
            <a:off x="839345" y="2320578"/>
            <a:ext cx="6858000" cy="1195156"/>
          </a:xfrm>
          <a:prstGeom prst="rect">
            <a:avLst/>
          </a:prstGeom>
          <a:noFill/>
        </p:spPr>
        <p:txBody>
          <a:bodyPr vert="horz" lIns="91440" tIns="45720" rIns="91440" bIns="45720" rtlCol="0" anchor="b">
            <a:normAutofit fontScale="85000" lnSpcReduction="10000"/>
          </a:bodyPr>
          <a:lstStyle>
            <a:lvl1pPr algn="ctr"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a:lstStyle>
          <a:p>
            <a:pPr algn="l">
              <a:lnSpc>
                <a:spcPct val="90000"/>
              </a:lnSpc>
            </a:pPr>
            <a:r>
              <a:rPr lang="en-US" sz="6000" dirty="0">
                <a:solidFill>
                  <a:srgbClr val="FFFFFF"/>
                </a:solidFill>
                <a:latin typeface="+mj-lt"/>
                <a:ea typeface="+mj-ea"/>
                <a:cs typeface="+mj-cs"/>
              </a:rPr>
              <a:t>Voluntary Contraception</a:t>
            </a:r>
          </a:p>
        </p:txBody>
      </p:sp>
      <p:pic>
        <p:nvPicPr>
          <p:cNvPr id="7" name="Picture 6">
            <a:extLst>
              <a:ext uri="{FF2B5EF4-FFF2-40B4-BE49-F238E27FC236}">
                <a16:creationId xmlns:a16="http://schemas.microsoft.com/office/drawing/2014/main" id="{F9847AAC-C48C-4999-8168-C29DF5844FC1}"/>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492695"/>
            <a:ext cx="2070312" cy="821755"/>
          </a:xfrm>
          <a:prstGeom prst="rect">
            <a:avLst/>
          </a:prstGeom>
        </p:spPr>
      </p:pic>
    </p:spTree>
    <p:extLst>
      <p:ext uri="{BB962C8B-B14F-4D97-AF65-F5344CB8AC3E}">
        <p14:creationId xmlns:p14="http://schemas.microsoft.com/office/powerpoint/2010/main" val="1647743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2225678-CCCB-4E65-808A-1530406E81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346229" y="284085"/>
            <a:ext cx="8105313" cy="871538"/>
          </a:xfrm>
        </p:spPr>
        <p:txBody>
          <a:bodyPr>
            <a:normAutofit/>
          </a:bodyPr>
          <a:lstStyle/>
          <a:p>
            <a:pPr algn="l"/>
            <a:r>
              <a:rPr lang="en-US" sz="4000" dirty="0">
                <a:latin typeface="Calibri" panose="020F0502020204030204" pitchFamily="34" charset="0"/>
                <a:cs typeface="Calibri" panose="020F0502020204030204" pitchFamily="34" charset="0"/>
              </a:rPr>
              <a:t>Post-coital methods</a:t>
            </a:r>
          </a:p>
        </p:txBody>
      </p:sp>
      <p:graphicFrame>
        <p:nvGraphicFramePr>
          <p:cNvPr id="3" name="Table 4" descr="Illustration of family planning methods&#10;Intrauterine device, 4-star (best) protection from pregnancy, no protection from STIs&#10;Emergency contraception (pills), 2-star (good) protection from pregnancy, no protection from STIs.">
            <a:extLst>
              <a:ext uri="{FF2B5EF4-FFF2-40B4-BE49-F238E27FC236}">
                <a16:creationId xmlns:a16="http://schemas.microsoft.com/office/drawing/2014/main" id="{856B1DB5-7107-44FF-B9DB-5ABD64E4C14B}"/>
              </a:ext>
            </a:extLst>
          </p:cNvPr>
          <p:cNvGraphicFramePr>
            <a:graphicFrameLocks noGrp="1"/>
          </p:cNvGraphicFramePr>
          <p:nvPr>
            <p:extLst>
              <p:ext uri="{D42A27DB-BD31-4B8C-83A1-F6EECF244321}">
                <p14:modId xmlns:p14="http://schemas.microsoft.com/office/powerpoint/2010/main" val="1737890341"/>
              </p:ext>
            </p:extLst>
          </p:nvPr>
        </p:nvGraphicFramePr>
        <p:xfrm>
          <a:off x="443883" y="1397000"/>
          <a:ext cx="8105313" cy="4389120"/>
        </p:xfrm>
        <a:graphic>
          <a:graphicData uri="http://schemas.openxmlformats.org/drawingml/2006/table">
            <a:tbl>
              <a:tblPr firstRow="1" bandRow="1">
                <a:tableStyleId>{7DF18680-E054-41AD-8BC1-D1AEF772440D}</a:tableStyleId>
              </a:tblPr>
              <a:tblGrid>
                <a:gridCol w="3720154">
                  <a:extLst>
                    <a:ext uri="{9D8B030D-6E8A-4147-A177-3AD203B41FA5}">
                      <a16:colId xmlns:a16="http://schemas.microsoft.com/office/drawing/2014/main" val="1749050031"/>
                    </a:ext>
                  </a:extLst>
                </a:gridCol>
                <a:gridCol w="2124221">
                  <a:extLst>
                    <a:ext uri="{9D8B030D-6E8A-4147-A177-3AD203B41FA5}">
                      <a16:colId xmlns:a16="http://schemas.microsoft.com/office/drawing/2014/main" val="2566739548"/>
                    </a:ext>
                  </a:extLst>
                </a:gridCol>
                <a:gridCol w="2260938">
                  <a:extLst>
                    <a:ext uri="{9D8B030D-6E8A-4147-A177-3AD203B41FA5}">
                      <a16:colId xmlns:a16="http://schemas.microsoft.com/office/drawing/2014/main" val="882247798"/>
                    </a:ext>
                  </a:extLst>
                </a:gridCol>
              </a:tblGrid>
              <a:tr h="370840">
                <a:tc>
                  <a:txBody>
                    <a:bodyPr/>
                    <a:lstStyle/>
                    <a:p>
                      <a:r>
                        <a:rPr lang="en-US" dirty="0"/>
                        <a:t>Family Planning Method</a:t>
                      </a:r>
                    </a:p>
                  </a:txBody>
                  <a:tcPr/>
                </a:tc>
                <a:tc>
                  <a:txBody>
                    <a:bodyPr/>
                    <a:lstStyle/>
                    <a:p>
                      <a:r>
                        <a:rPr lang="en-US" dirty="0"/>
                        <a:t>Protection from Pregnancy</a:t>
                      </a:r>
                    </a:p>
                  </a:txBody>
                  <a:tcPr/>
                </a:tc>
                <a:tc>
                  <a:txBody>
                    <a:bodyPr/>
                    <a:lstStyle/>
                    <a:p>
                      <a:r>
                        <a:rPr lang="en-US" dirty="0"/>
                        <a:t>Protection from Sexually Transmitted Infections</a:t>
                      </a:r>
                    </a:p>
                  </a:txBody>
                  <a:tcPr/>
                </a:tc>
                <a:extLst>
                  <a:ext uri="{0D108BD9-81ED-4DB2-BD59-A6C34878D82A}">
                    <a16:rowId xmlns:a16="http://schemas.microsoft.com/office/drawing/2014/main" val="27414405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Intrauterine device (copper)</a:t>
                      </a:r>
                      <a:endParaRPr lang="en-US" sz="1800" kern="1200" dirty="0">
                        <a:solidFill>
                          <a:schemeClr val="dk1"/>
                        </a:solidFill>
                        <a:effectLst/>
                        <a:latin typeface="+mn-lt"/>
                        <a:ea typeface="+mn-ea"/>
                        <a:cs typeface="+mn-cs"/>
                      </a:endParaRPr>
                    </a:p>
                    <a:p>
                      <a:endParaRPr lang="en-US" dirty="0"/>
                    </a:p>
                    <a:p>
                      <a:endParaRPr lang="en-US" dirty="0"/>
                    </a:p>
                    <a:p>
                      <a:endParaRPr lang="en-US" dirty="0"/>
                    </a:p>
                    <a:p>
                      <a:endParaRPr lang="en-US" dirty="0"/>
                    </a:p>
                  </a:txBody>
                  <a:tcPr/>
                </a:tc>
                <a:tc>
                  <a:txBody>
                    <a:bodyPr/>
                    <a:lstStyle/>
                    <a:p>
                      <a:r>
                        <a:rPr lang="en-US" dirty="0"/>
                        <a:t>Best</a:t>
                      </a:r>
                    </a:p>
                  </a:txBody>
                  <a:tcPr/>
                </a:tc>
                <a:tc>
                  <a:txBody>
                    <a:bodyPr/>
                    <a:lstStyle/>
                    <a:p>
                      <a:r>
                        <a:rPr lang="en-US" dirty="0"/>
                        <a:t>None</a:t>
                      </a:r>
                    </a:p>
                    <a:p>
                      <a:endParaRPr lang="en-US" dirty="0"/>
                    </a:p>
                    <a:p>
                      <a:endParaRPr lang="en-US" dirty="0"/>
                    </a:p>
                    <a:p>
                      <a:endParaRPr lang="en-US" dirty="0"/>
                    </a:p>
                    <a:p>
                      <a:endParaRPr lang="en-US" dirty="0"/>
                    </a:p>
                    <a:p>
                      <a:endParaRPr lang="en-US" dirty="0"/>
                    </a:p>
                  </a:txBody>
                  <a:tcPr/>
                </a:tc>
                <a:extLst>
                  <a:ext uri="{0D108BD9-81ED-4DB2-BD59-A6C34878D82A}">
                    <a16:rowId xmlns:a16="http://schemas.microsoft.com/office/drawing/2014/main" val="136500716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latin typeface="Calibri" panose="020F0502020204030204" pitchFamily="34" charset="0"/>
                          <a:cs typeface="Calibri" panose="020F0502020204030204" pitchFamily="34" charset="0"/>
                        </a:rPr>
                        <a:t>Emergency contraception (pills)</a:t>
                      </a:r>
                    </a:p>
                    <a:p>
                      <a:endParaRPr lang="en-US" dirty="0"/>
                    </a:p>
                  </a:txBody>
                  <a:tcPr/>
                </a:tc>
                <a:tc>
                  <a:txBody>
                    <a:bodyPr/>
                    <a:lstStyle/>
                    <a:p>
                      <a:r>
                        <a:rPr lang="en-US" dirty="0"/>
                        <a:t>Good</a:t>
                      </a:r>
                    </a:p>
                  </a:txBody>
                  <a:tcPr/>
                </a:tc>
                <a:tc>
                  <a:txBody>
                    <a:bodyPr/>
                    <a:lstStyle/>
                    <a:p>
                      <a:r>
                        <a:rPr lang="en-US" dirty="0"/>
                        <a:t>None</a:t>
                      </a:r>
                    </a:p>
                    <a:p>
                      <a:endParaRPr lang="en-US" dirty="0"/>
                    </a:p>
                    <a:p>
                      <a:endParaRPr lang="en-US" dirty="0"/>
                    </a:p>
                    <a:p>
                      <a:endParaRPr lang="en-US" dirty="0"/>
                    </a:p>
                    <a:p>
                      <a:endParaRPr lang="en-US" dirty="0"/>
                    </a:p>
                    <a:p>
                      <a:endParaRPr lang="en-US" dirty="0"/>
                    </a:p>
                  </a:txBody>
                  <a:tcPr/>
                </a:tc>
                <a:extLst>
                  <a:ext uri="{0D108BD9-81ED-4DB2-BD59-A6C34878D82A}">
                    <a16:rowId xmlns:a16="http://schemas.microsoft.com/office/drawing/2014/main" val="2262805706"/>
                  </a:ext>
                </a:extLst>
              </a:tr>
            </a:tbl>
          </a:graphicData>
        </a:graphic>
      </p:graphicFrame>
      <p:pic>
        <p:nvPicPr>
          <p:cNvPr id="14" name="Picture 13">
            <a:extLst>
              <a:ext uri="{FF2B5EF4-FFF2-40B4-BE49-F238E27FC236}">
                <a16:creationId xmlns:a16="http://schemas.microsoft.com/office/drawing/2014/main" id="{30EEB185-A989-42CB-9D68-FBF6E362823E}"/>
              </a:ext>
            </a:extLst>
          </p:cNvPr>
          <p:cNvPicPr/>
          <p:nvPr/>
        </p:nvPicPr>
        <p:blipFill>
          <a:blip r:embed="rId4"/>
          <a:stretch>
            <a:fillRect/>
          </a:stretch>
        </p:blipFill>
        <p:spPr>
          <a:xfrm>
            <a:off x="6907662" y="2515479"/>
            <a:ext cx="923925" cy="1403106"/>
          </a:xfrm>
          <a:prstGeom prst="rect">
            <a:avLst/>
          </a:prstGeom>
        </p:spPr>
      </p:pic>
      <p:pic>
        <p:nvPicPr>
          <p:cNvPr id="17" name="Picture 16">
            <a:extLst>
              <a:ext uri="{FF2B5EF4-FFF2-40B4-BE49-F238E27FC236}">
                <a16:creationId xmlns:a16="http://schemas.microsoft.com/office/drawing/2014/main" id="{91B955C2-CFA3-4995-A01A-FEB4317563E4}"/>
              </a:ext>
            </a:extLst>
          </p:cNvPr>
          <p:cNvPicPr/>
          <p:nvPr/>
        </p:nvPicPr>
        <p:blipFill>
          <a:blip r:embed="rId5"/>
          <a:stretch>
            <a:fillRect/>
          </a:stretch>
        </p:blipFill>
        <p:spPr>
          <a:xfrm>
            <a:off x="4398885" y="3194685"/>
            <a:ext cx="1652270" cy="342900"/>
          </a:xfrm>
          <a:prstGeom prst="rect">
            <a:avLst/>
          </a:prstGeom>
        </p:spPr>
      </p:pic>
      <p:pic>
        <p:nvPicPr>
          <p:cNvPr id="10" name="Picture 9">
            <a:extLst>
              <a:ext uri="{FF2B5EF4-FFF2-40B4-BE49-F238E27FC236}">
                <a16:creationId xmlns:a16="http://schemas.microsoft.com/office/drawing/2014/main" id="{DA468A94-42CA-4DCC-91D9-06FE7A26DBEE}"/>
              </a:ext>
            </a:extLst>
          </p:cNvPr>
          <p:cNvPicPr/>
          <p:nvPr/>
        </p:nvPicPr>
        <p:blipFill>
          <a:blip r:embed="rId6"/>
          <a:stretch>
            <a:fillRect/>
          </a:stretch>
        </p:blipFill>
        <p:spPr>
          <a:xfrm>
            <a:off x="1884680" y="2813685"/>
            <a:ext cx="585470" cy="1104900"/>
          </a:xfrm>
          <a:prstGeom prst="rect">
            <a:avLst/>
          </a:prstGeom>
        </p:spPr>
      </p:pic>
      <p:pic>
        <p:nvPicPr>
          <p:cNvPr id="13" name="Picture 12">
            <a:extLst>
              <a:ext uri="{FF2B5EF4-FFF2-40B4-BE49-F238E27FC236}">
                <a16:creationId xmlns:a16="http://schemas.microsoft.com/office/drawing/2014/main" id="{7B13527D-B446-410E-8571-61841707F323}"/>
              </a:ext>
            </a:extLst>
          </p:cNvPr>
          <p:cNvPicPr/>
          <p:nvPr/>
        </p:nvPicPr>
        <p:blipFill>
          <a:blip r:embed="rId4"/>
          <a:stretch>
            <a:fillRect/>
          </a:stretch>
        </p:blipFill>
        <p:spPr>
          <a:xfrm>
            <a:off x="6907662" y="4250495"/>
            <a:ext cx="923925" cy="1403106"/>
          </a:xfrm>
          <a:prstGeom prst="rect">
            <a:avLst/>
          </a:prstGeom>
        </p:spPr>
      </p:pic>
      <p:pic>
        <p:nvPicPr>
          <p:cNvPr id="15" name="Picture 14">
            <a:extLst>
              <a:ext uri="{FF2B5EF4-FFF2-40B4-BE49-F238E27FC236}">
                <a16:creationId xmlns:a16="http://schemas.microsoft.com/office/drawing/2014/main" id="{702E5C0D-7F25-4CEC-9409-80E444EFEF2F}"/>
              </a:ext>
            </a:extLst>
          </p:cNvPr>
          <p:cNvPicPr/>
          <p:nvPr/>
        </p:nvPicPr>
        <p:blipFill>
          <a:blip r:embed="rId7"/>
          <a:stretch>
            <a:fillRect/>
          </a:stretch>
        </p:blipFill>
        <p:spPr>
          <a:xfrm>
            <a:off x="1443648" y="4337881"/>
            <a:ext cx="1951990" cy="1315720"/>
          </a:xfrm>
          <a:prstGeom prst="rect">
            <a:avLst/>
          </a:prstGeom>
        </p:spPr>
      </p:pic>
      <p:pic>
        <p:nvPicPr>
          <p:cNvPr id="16" name="Picture 15">
            <a:extLst>
              <a:ext uri="{FF2B5EF4-FFF2-40B4-BE49-F238E27FC236}">
                <a16:creationId xmlns:a16="http://schemas.microsoft.com/office/drawing/2014/main" id="{673F66C0-056F-45C9-842C-7BA6E73BDDE0}"/>
              </a:ext>
            </a:extLst>
          </p:cNvPr>
          <p:cNvPicPr/>
          <p:nvPr/>
        </p:nvPicPr>
        <p:blipFill>
          <a:blip r:embed="rId8"/>
          <a:stretch>
            <a:fillRect/>
          </a:stretch>
        </p:blipFill>
        <p:spPr>
          <a:xfrm>
            <a:off x="4844020" y="4824291"/>
            <a:ext cx="762000" cy="342900"/>
          </a:xfrm>
          <a:prstGeom prst="rect">
            <a:avLst/>
          </a:prstGeom>
        </p:spPr>
      </p:pic>
    </p:spTree>
    <p:extLst>
      <p:ext uri="{BB962C8B-B14F-4D97-AF65-F5344CB8AC3E}">
        <p14:creationId xmlns:p14="http://schemas.microsoft.com/office/powerpoint/2010/main" val="835759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F63BA9-417B-4861-BD54-1C67BD51BC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5" name="Content Placeholder 2">
            <a:extLst>
              <a:ext uri="{FF2B5EF4-FFF2-40B4-BE49-F238E27FC236}">
                <a16:creationId xmlns:a16="http://schemas.microsoft.com/office/drawing/2014/main" id="{E5FB6325-2CA4-4956-A8E3-58C2E1E0ADCF}"/>
              </a:ext>
            </a:extLst>
          </p:cNvPr>
          <p:cNvSpPr>
            <a:spLocks noGrp="1"/>
          </p:cNvSpPr>
          <p:nvPr>
            <p:ph idx="1"/>
          </p:nvPr>
        </p:nvSpPr>
        <p:spPr>
          <a:xfrm>
            <a:off x="838962" y="1276457"/>
            <a:ext cx="7463790" cy="3234373"/>
          </a:xfrm>
        </p:spPr>
        <p:txBody>
          <a:bodyPr>
            <a:normAutofit/>
          </a:bodyPr>
          <a:lstStyle/>
          <a:p>
            <a:pPr marL="0" indent="0">
              <a:buNone/>
            </a:pPr>
            <a:endParaRPr lang="en-US" b="1" dirty="0">
              <a:solidFill>
                <a:srgbClr val="FFFFFF"/>
              </a:solidFill>
              <a:latin typeface="Calibri" panose="020F0502020204030204" pitchFamily="34" charset="0"/>
              <a:cs typeface="Calibri" panose="020F0502020204030204" pitchFamily="34" charset="0"/>
            </a:endParaRPr>
          </a:p>
          <a:p>
            <a:pPr marL="0" indent="0">
              <a:buNone/>
            </a:pPr>
            <a:endParaRPr lang="en-US" b="1" dirty="0">
              <a:solidFill>
                <a:srgbClr val="FFFFFF"/>
              </a:solidFill>
              <a:latin typeface="Calibri" panose="020F0502020204030204" pitchFamily="34" charset="0"/>
              <a:cs typeface="Calibri" panose="020F0502020204030204" pitchFamily="34" charset="0"/>
            </a:endParaRPr>
          </a:p>
          <a:p>
            <a:pPr marL="0" indent="0">
              <a:buNone/>
            </a:pPr>
            <a:r>
              <a:rPr lang="en-US" b="1" dirty="0">
                <a:solidFill>
                  <a:srgbClr val="FFFFFF"/>
                </a:solidFill>
                <a:latin typeface="Calibri" panose="020F0502020204030204" pitchFamily="34" charset="0"/>
                <a:cs typeface="Calibri" panose="020F0502020204030204" pitchFamily="34" charset="0"/>
              </a:rPr>
              <a:t>Preventing unintended pregnancies </a:t>
            </a:r>
            <a:r>
              <a:rPr lang="en-US" dirty="0">
                <a:solidFill>
                  <a:srgbClr val="FFFFFF"/>
                </a:solidFill>
                <a:latin typeface="Calibri" panose="020F0502020204030204" pitchFamily="34" charset="0"/>
                <a:cs typeface="Calibri" panose="020F0502020204030204" pitchFamily="34" charset="0"/>
              </a:rPr>
              <a:t>is now a part of the Minimum Initial Service Package for sexual and reproductive health.</a:t>
            </a:r>
          </a:p>
        </p:txBody>
      </p:sp>
    </p:spTree>
    <p:extLst>
      <p:ext uri="{BB962C8B-B14F-4D97-AF65-F5344CB8AC3E}">
        <p14:creationId xmlns:p14="http://schemas.microsoft.com/office/powerpoint/2010/main" val="2357495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8FCD58D-B28F-4E3C-AFC2-EE623F324B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2290" name="Rectangle 2"/>
          <p:cNvSpPr>
            <a:spLocks noGrp="1" noChangeArrowheads="1"/>
          </p:cNvSpPr>
          <p:nvPr>
            <p:ph type="title"/>
          </p:nvPr>
        </p:nvSpPr>
        <p:spPr>
          <a:xfrm>
            <a:off x="295274" y="512762"/>
            <a:ext cx="8391525" cy="603250"/>
          </a:xfrm>
        </p:spPr>
        <p:txBody>
          <a:bodyPr>
            <a:noAutofit/>
          </a:bodyPr>
          <a:lstStyle/>
          <a:p>
            <a:pPr marL="53975"/>
            <a:r>
              <a:rPr lang="en-GB" altLang="en-US" sz="4000" dirty="0">
                <a:latin typeface="Calibri" panose="020F0502020204030204" pitchFamily="34" charset="0"/>
                <a:cs typeface="Calibri" panose="020F0502020204030204" pitchFamily="34" charset="0"/>
              </a:rPr>
              <a:t>MISP Objective 5: Prevent unintended pregnancies</a:t>
            </a:r>
          </a:p>
        </p:txBody>
      </p:sp>
      <p:sp>
        <p:nvSpPr>
          <p:cNvPr id="12291" name="Rectangle 3"/>
          <p:cNvSpPr>
            <a:spLocks noGrp="1" noChangeArrowheads="1"/>
          </p:cNvSpPr>
          <p:nvPr>
            <p:ph idx="1"/>
          </p:nvPr>
        </p:nvSpPr>
        <p:spPr>
          <a:xfrm>
            <a:off x="457200" y="1883982"/>
            <a:ext cx="8229600" cy="4800600"/>
          </a:xfrm>
        </p:spPr>
        <p:txBody>
          <a:bodyPr>
            <a:normAutofit/>
          </a:bodyPr>
          <a:lstStyle/>
          <a:p>
            <a:pPr marL="1049338" lvl="1" indent="-515938">
              <a:buClr>
                <a:srgbClr val="33CC33"/>
              </a:buClr>
              <a:buFont typeface="Wingdings" panose="05000000000000000000" pitchFamily="2" charset="2"/>
              <a:buChar char="ü"/>
            </a:pPr>
            <a:r>
              <a:rPr lang="en-US" dirty="0">
                <a:latin typeface="Calibri" panose="020F0502020204030204" pitchFamily="34" charset="0"/>
                <a:cs typeface="Calibri" panose="020F0502020204030204" pitchFamily="34" charset="0"/>
              </a:rPr>
              <a:t>Ensure </a:t>
            </a:r>
            <a:r>
              <a:rPr lang="en-US" b="1" dirty="0">
                <a:latin typeface="Calibri" panose="020F0502020204030204" pitchFamily="34" charset="0"/>
                <a:cs typeface="Calibri" panose="020F0502020204030204" pitchFamily="34" charset="0"/>
              </a:rPr>
              <a:t>availability</a:t>
            </a:r>
            <a:r>
              <a:rPr lang="en-US" dirty="0">
                <a:latin typeface="Calibri" panose="020F0502020204030204" pitchFamily="34" charset="0"/>
                <a:cs typeface="Calibri" panose="020F0502020204030204" pitchFamily="34" charset="0"/>
              </a:rPr>
              <a:t> of a range of contraceptive options.</a:t>
            </a:r>
          </a:p>
          <a:p>
            <a:pPr marL="1049338" lvl="1" indent="-515938">
              <a:buClr>
                <a:srgbClr val="33CC33"/>
              </a:buClr>
              <a:buFont typeface="Wingdings" panose="05000000000000000000" pitchFamily="2" charset="2"/>
              <a:buChar char="ü"/>
            </a:pPr>
            <a:r>
              <a:rPr lang="en-US" dirty="0">
                <a:latin typeface="Calibri" panose="020F0502020204030204" pitchFamily="34" charset="0"/>
                <a:cs typeface="Calibri" panose="020F0502020204030204" pitchFamily="34" charset="0"/>
              </a:rPr>
              <a:t>Provide </a:t>
            </a:r>
            <a:r>
              <a:rPr lang="en-US" b="1" dirty="0">
                <a:latin typeface="Calibri" panose="020F0502020204030204" pitchFamily="34" charset="0"/>
                <a:cs typeface="Calibri" panose="020F0502020204030204" pitchFamily="34" charset="0"/>
              </a:rPr>
              <a:t>information</a:t>
            </a:r>
            <a:r>
              <a:rPr lang="en-US" dirty="0">
                <a:latin typeface="Calibri" panose="020F0502020204030204" pitchFamily="34" charset="0"/>
                <a:cs typeface="Calibri" panose="020F0502020204030204" pitchFamily="34" charset="0"/>
              </a:rPr>
              <a:t> and contraceptive counseling.</a:t>
            </a:r>
          </a:p>
          <a:p>
            <a:pPr marL="1049338" lvl="1" indent="-515938">
              <a:buClr>
                <a:srgbClr val="33CC33"/>
              </a:buClr>
              <a:buFont typeface="Wingdings" panose="05000000000000000000" pitchFamily="2" charset="2"/>
              <a:buChar char="ü"/>
            </a:pPr>
            <a:r>
              <a:rPr lang="en-US" dirty="0">
                <a:latin typeface="Calibri" panose="020F0502020204030204" pitchFamily="34" charset="0"/>
                <a:cs typeface="Calibri" panose="020F0502020204030204" pitchFamily="34" charset="0"/>
              </a:rPr>
              <a:t>Ensure the</a:t>
            </a:r>
            <a:r>
              <a:rPr lang="en-US" b="1" dirty="0">
                <a:latin typeface="Calibri" panose="020F0502020204030204" pitchFamily="34" charset="0"/>
                <a:cs typeface="Calibri" panose="020F0502020204030204" pitchFamily="34" charset="0"/>
              </a:rPr>
              <a:t> community is aware </a:t>
            </a:r>
            <a:r>
              <a:rPr lang="en-US" dirty="0">
                <a:latin typeface="Calibri" panose="020F0502020204030204" pitchFamily="34" charset="0"/>
                <a:cs typeface="Calibri" panose="020F0502020204030204" pitchFamily="34" charset="0"/>
              </a:rPr>
              <a:t>of the availability and location of contraceptive services</a:t>
            </a:r>
            <a:r>
              <a:rPr lang="en-GB" altLang="en-US"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98690733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C11E42-AD3F-4237-AF64-99CBCC3FE1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2290" name="Rectangle 2"/>
          <p:cNvSpPr>
            <a:spLocks noGrp="1" noChangeArrowheads="1"/>
          </p:cNvSpPr>
          <p:nvPr>
            <p:ph type="title"/>
          </p:nvPr>
        </p:nvSpPr>
        <p:spPr>
          <a:xfrm>
            <a:off x="295275" y="466658"/>
            <a:ext cx="7772400" cy="603250"/>
          </a:xfrm>
        </p:spPr>
        <p:txBody>
          <a:bodyPr>
            <a:normAutofit fontScale="90000"/>
          </a:bodyPr>
          <a:lstStyle/>
          <a:p>
            <a:pPr marL="53975"/>
            <a:r>
              <a:rPr lang="en-GB" altLang="en-US" dirty="0">
                <a:latin typeface="Calibri" panose="020F0502020204030204" pitchFamily="34" charset="0"/>
                <a:cs typeface="Calibri" panose="020F0502020204030204" pitchFamily="34" charset="0"/>
              </a:rPr>
              <a:t>Relevant Inter-Agency RH Kits</a:t>
            </a:r>
          </a:p>
        </p:txBody>
      </p:sp>
      <p:sp>
        <p:nvSpPr>
          <p:cNvPr id="12291" name="Rectangle 3"/>
          <p:cNvSpPr>
            <a:spLocks noGrp="1" noChangeArrowheads="1"/>
          </p:cNvSpPr>
          <p:nvPr>
            <p:ph idx="1"/>
          </p:nvPr>
        </p:nvSpPr>
        <p:spPr>
          <a:xfrm>
            <a:off x="242523" y="1600200"/>
            <a:ext cx="5236669" cy="4800600"/>
          </a:xfrm>
        </p:spPr>
        <p:txBody>
          <a:bodyPr>
            <a:normAutofit/>
          </a:bodyPr>
          <a:lstStyle/>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1A: Male Condoms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1B: Female Condoms</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3: Post-Rape Treatment (EC, IUD)</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4: Oral and Injectable Contraception</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7A: Intrauterine Device (IUD)</a:t>
            </a:r>
          </a:p>
          <a:p>
            <a:pPr marL="1049338" lvl="1" indent="-515938">
              <a:buClr>
                <a:srgbClr val="33CC33"/>
              </a:buClr>
              <a:buFont typeface="Wingdings" panose="05000000000000000000" pitchFamily="2" charset="2"/>
              <a:buChar char="ü"/>
            </a:pPr>
            <a:r>
              <a:rPr lang="en-GB" altLang="en-US" dirty="0">
                <a:latin typeface="Calibri" panose="020F0502020204030204" pitchFamily="34" charset="0"/>
                <a:cs typeface="Calibri" panose="020F0502020204030204" pitchFamily="34" charset="0"/>
              </a:rPr>
              <a:t>RH Kit 7B: Contraceptive Implant</a:t>
            </a:r>
          </a:p>
          <a:p>
            <a:pPr marL="1049338" lvl="1" indent="-515938">
              <a:buClr>
                <a:srgbClr val="33CC33"/>
              </a:buClr>
              <a:buFont typeface="Arial" panose="020B0604020202020204" pitchFamily="34" charset="0"/>
              <a:buNone/>
            </a:pPr>
            <a:endParaRPr lang="de-DE" altLang="en-US" sz="2400" dirty="0">
              <a:latin typeface="Calibri" panose="020F0502020204030204" pitchFamily="34" charset="0"/>
              <a:cs typeface="Calibri" panose="020F0502020204030204" pitchFamily="34" charset="0"/>
            </a:endParaRPr>
          </a:p>
        </p:txBody>
      </p:sp>
      <p:pic>
        <p:nvPicPr>
          <p:cNvPr id="4" name="Content Placeholder 7" descr="Two women are unpacking contents of an Inter-agency RH kit">
            <a:extLst>
              <a:ext uri="{FF2B5EF4-FFF2-40B4-BE49-F238E27FC236}">
                <a16:creationId xmlns:a16="http://schemas.microsoft.com/office/drawing/2014/main" id="{7CBC0E9F-AA95-442A-989A-03FAFF6B7755}"/>
              </a:ext>
            </a:extLst>
          </p:cNvPr>
          <p:cNvPicPr>
            <a:picLocks/>
          </p:cNvPicPr>
          <p:nvPr/>
        </p:nvPicPr>
        <p:blipFill rotWithShape="1">
          <a:blip r:embed="rId4" cstate="print"/>
          <a:srcRect l="3781"/>
          <a:stretch/>
        </p:blipFill>
        <p:spPr bwMode="auto">
          <a:xfrm>
            <a:off x="5624713" y="1671183"/>
            <a:ext cx="3519287" cy="5186817"/>
          </a:xfrm>
          <a:prstGeom prst="rect">
            <a:avLst/>
          </a:prstGeom>
          <a:noFill/>
          <a:ln w="9525">
            <a:noFill/>
            <a:miter lim="800000"/>
            <a:headEnd/>
            <a:tailEnd/>
          </a:ln>
        </p:spPr>
      </p:pic>
    </p:spTree>
    <p:extLst>
      <p:ext uri="{BB962C8B-B14F-4D97-AF65-F5344CB8AC3E}">
        <p14:creationId xmlns:p14="http://schemas.microsoft.com/office/powerpoint/2010/main" val="190372480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A76260-2131-4B98-A738-C0B75EE61E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4338" name="Title 1"/>
          <p:cNvSpPr>
            <a:spLocks noGrp="1"/>
          </p:cNvSpPr>
          <p:nvPr>
            <p:ph type="title"/>
          </p:nvPr>
        </p:nvSpPr>
        <p:spPr>
          <a:xfrm>
            <a:off x="457200" y="396875"/>
            <a:ext cx="8229600" cy="1143000"/>
          </a:xfrm>
        </p:spPr>
        <p:txBody>
          <a:bodyPr>
            <a:normAutofit/>
          </a:bodyPr>
          <a:lstStyle/>
          <a:p>
            <a:r>
              <a:rPr lang="en-US" altLang="en-US" sz="4000" dirty="0">
                <a:latin typeface="Calibri" panose="020F0502020204030204" pitchFamily="34" charset="0"/>
                <a:cs typeface="Calibri" panose="020F0502020204030204" pitchFamily="34" charset="0"/>
              </a:rPr>
              <a:t>Family planning</a:t>
            </a:r>
          </a:p>
        </p:txBody>
      </p:sp>
      <p:sp>
        <p:nvSpPr>
          <p:cNvPr id="14339" name="Content Placeholder 2"/>
          <p:cNvSpPr>
            <a:spLocks noGrp="1"/>
          </p:cNvSpPr>
          <p:nvPr>
            <p:ph idx="1"/>
          </p:nvPr>
        </p:nvSpPr>
        <p:spPr>
          <a:xfrm>
            <a:off x="457200" y="1722438"/>
            <a:ext cx="8229600" cy="4525962"/>
          </a:xfrm>
        </p:spPr>
        <p:txBody>
          <a:bodyPr/>
          <a:lstStyle/>
          <a:p>
            <a:r>
              <a:rPr lang="en-US" altLang="en-US" sz="2800" dirty="0">
                <a:latin typeface="Calibri" panose="020F0502020204030204" pitchFamily="34" charset="0"/>
                <a:cs typeface="Calibri" panose="020F0502020204030204" pitchFamily="34" charset="0"/>
              </a:rPr>
              <a:t>Family planning allows an individual or a couple to attain their desired family size. This is achieved through contraceptive use.</a:t>
            </a:r>
          </a:p>
          <a:p>
            <a:endParaRPr lang="en-US" altLang="en-US" sz="2800" dirty="0">
              <a:latin typeface="Calibri" panose="020F0502020204030204" pitchFamily="34" charset="0"/>
              <a:cs typeface="Calibri" panose="020F0502020204030204" pitchFamily="34" charset="0"/>
            </a:endParaRPr>
          </a:p>
          <a:p>
            <a:r>
              <a:rPr lang="en-US" altLang="en-US" sz="2800" dirty="0">
                <a:latin typeface="Calibri" panose="020F0502020204030204" pitchFamily="34" charset="0"/>
                <a:cs typeface="Calibri" panose="020F0502020204030204" pitchFamily="34" charset="0"/>
              </a:rPr>
              <a:t>Spacing births and limiting family size has a direct impact on the health of the mother and the outcome of each pregnancy.</a:t>
            </a:r>
          </a:p>
        </p:txBody>
      </p:sp>
    </p:spTree>
    <p:extLst>
      <p:ext uri="{BB962C8B-B14F-4D97-AF65-F5344CB8AC3E}">
        <p14:creationId xmlns:p14="http://schemas.microsoft.com/office/powerpoint/2010/main" val="2438968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BD03202-3789-4673-9C9F-964DF9AA1B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5362" name="Title 1"/>
          <p:cNvSpPr>
            <a:spLocks noGrp="1"/>
          </p:cNvSpPr>
          <p:nvPr>
            <p:ph type="title"/>
          </p:nvPr>
        </p:nvSpPr>
        <p:spPr>
          <a:xfrm>
            <a:off x="457200" y="396875"/>
            <a:ext cx="8229600" cy="1143000"/>
          </a:xfrm>
        </p:spPr>
        <p:txBody>
          <a:bodyPr>
            <a:normAutofit/>
          </a:bodyPr>
          <a:lstStyle/>
          <a:p>
            <a:r>
              <a:rPr lang="en-US" altLang="en-US" sz="4000" dirty="0">
                <a:latin typeface="Calibri" panose="020F0502020204030204" pitchFamily="34" charset="0"/>
                <a:cs typeface="Calibri" panose="020F0502020204030204" pitchFamily="34" charset="0"/>
              </a:rPr>
              <a:t>Impact</a:t>
            </a:r>
          </a:p>
        </p:txBody>
      </p:sp>
      <p:sp>
        <p:nvSpPr>
          <p:cNvPr id="15363" name="Content Placeholder 2"/>
          <p:cNvSpPr>
            <a:spLocks noGrp="1"/>
          </p:cNvSpPr>
          <p:nvPr>
            <p:ph idx="1"/>
          </p:nvPr>
        </p:nvSpPr>
        <p:spPr>
          <a:xfrm>
            <a:off x="457200" y="1722438"/>
            <a:ext cx="8229600" cy="4525962"/>
          </a:xfrm>
        </p:spPr>
        <p:txBody>
          <a:bodyPr/>
          <a:lstStyle/>
          <a:p>
            <a:r>
              <a:rPr lang="en-US" altLang="en-US" sz="2800" dirty="0">
                <a:latin typeface="Calibri" panose="020F0502020204030204" pitchFamily="34" charset="0"/>
                <a:cs typeface="Calibri" panose="020F0502020204030204" pitchFamily="34" charset="0"/>
              </a:rPr>
              <a:t>Prevents 44% of maternal deaths.</a:t>
            </a:r>
          </a:p>
          <a:p>
            <a:r>
              <a:rPr lang="en-US" altLang="en-US" sz="2800" dirty="0">
                <a:latin typeface="Calibri" panose="020F0502020204030204" pitchFamily="34" charset="0"/>
                <a:cs typeface="Calibri" panose="020F0502020204030204" pitchFamily="34" charset="0"/>
              </a:rPr>
              <a:t>Prevents newborn and child deaths.</a:t>
            </a:r>
          </a:p>
          <a:p>
            <a:r>
              <a:rPr lang="en-US" altLang="en-US" sz="2800" dirty="0">
                <a:latin typeface="Calibri" panose="020F0502020204030204" pitchFamily="34" charset="0"/>
                <a:cs typeface="Calibri" panose="020F0502020204030204" pitchFamily="34" charset="0"/>
              </a:rPr>
              <a:t>Reduces poverty and hunger.</a:t>
            </a:r>
          </a:p>
          <a:p>
            <a:r>
              <a:rPr lang="en-US" altLang="en-US" sz="2800" dirty="0">
                <a:latin typeface="Calibri" panose="020F0502020204030204" pitchFamily="34" charset="0"/>
                <a:cs typeface="Calibri" panose="020F0502020204030204" pitchFamily="34" charset="0"/>
              </a:rPr>
              <a:t>Increases access to education, empowerment, and economic stability.</a:t>
            </a:r>
          </a:p>
          <a:p>
            <a:r>
              <a:rPr lang="en-US" altLang="en-US" sz="2800" dirty="0">
                <a:latin typeface="Calibri" panose="020F0502020204030204" pitchFamily="34" charset="0"/>
                <a:cs typeface="Calibri" panose="020F0502020204030204" pitchFamily="34" charset="0"/>
              </a:rPr>
              <a:t>Reduces unintended pregnancy and, therefore, unsafe abortion.</a:t>
            </a:r>
          </a:p>
        </p:txBody>
      </p:sp>
    </p:spTree>
    <p:extLst>
      <p:ext uri="{BB962C8B-B14F-4D97-AF65-F5344CB8AC3E}">
        <p14:creationId xmlns:p14="http://schemas.microsoft.com/office/powerpoint/2010/main" val="2361430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CA54B6D-F101-4FE3-B77C-6E1E04D57A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16386" name="Title 1"/>
          <p:cNvSpPr>
            <a:spLocks noGrp="1"/>
          </p:cNvSpPr>
          <p:nvPr>
            <p:ph type="title"/>
          </p:nvPr>
        </p:nvSpPr>
        <p:spPr/>
        <p:txBody>
          <a:bodyPr>
            <a:normAutofit/>
          </a:bodyPr>
          <a:lstStyle/>
          <a:p>
            <a:r>
              <a:rPr lang="en-US" altLang="en-US" sz="4000" dirty="0">
                <a:latin typeface="Calibri" panose="020F0502020204030204" pitchFamily="34" charset="0"/>
                <a:cs typeface="Calibri" panose="020F0502020204030204" pitchFamily="34" charset="0"/>
              </a:rPr>
              <a:t>Methods of contraception</a:t>
            </a:r>
          </a:p>
        </p:txBody>
      </p:sp>
      <p:sp>
        <p:nvSpPr>
          <p:cNvPr id="3" name="Content Placeholder 2"/>
          <p:cNvSpPr>
            <a:spLocks noGrp="1"/>
          </p:cNvSpPr>
          <p:nvPr>
            <p:ph idx="1"/>
          </p:nvPr>
        </p:nvSpPr>
        <p:spPr>
          <a:xfrm>
            <a:off x="457200" y="1600200"/>
            <a:ext cx="8229600" cy="4892040"/>
          </a:xfrm>
        </p:spPr>
        <p:txBody>
          <a:bodyPr>
            <a:normAutofit fontScale="70000" lnSpcReduction="20000"/>
          </a:bodyPr>
          <a:lstStyle/>
          <a:p>
            <a:pPr>
              <a:buFont typeface="Arial" charset="0"/>
              <a:buChar char="•"/>
              <a:defRPr/>
            </a:pPr>
            <a:r>
              <a:rPr lang="en-US" dirty="0">
                <a:latin typeface="Calibri" panose="020F0502020204030204" pitchFamily="34" charset="0"/>
                <a:cs typeface="Calibri" panose="020F0502020204030204" pitchFamily="34" charset="0"/>
              </a:rPr>
              <a:t>Natural</a:t>
            </a:r>
          </a:p>
          <a:p>
            <a:pPr lvl="1">
              <a:buFont typeface="Arial" charset="0"/>
              <a:buChar char="–"/>
              <a:defRPr/>
            </a:pPr>
            <a:r>
              <a:rPr lang="en-US" dirty="0" err="1">
                <a:latin typeface="Calibri" panose="020F0502020204030204" pitchFamily="34" charset="0"/>
                <a:cs typeface="Calibri" panose="020F0502020204030204" pitchFamily="34" charset="0"/>
              </a:rPr>
              <a:t>Lactational</a:t>
            </a:r>
            <a:r>
              <a:rPr lang="en-US" dirty="0">
                <a:latin typeface="Calibri" panose="020F0502020204030204" pitchFamily="34" charset="0"/>
                <a:cs typeface="Calibri" panose="020F0502020204030204" pitchFamily="34" charset="0"/>
              </a:rPr>
              <a:t> amenorrhea (LAM)</a:t>
            </a:r>
          </a:p>
          <a:p>
            <a:pPr lvl="1">
              <a:buFont typeface="Arial" charset="0"/>
              <a:buChar char="–"/>
              <a:defRPr/>
            </a:pPr>
            <a:r>
              <a:rPr lang="en-US" dirty="0">
                <a:latin typeface="Calibri" panose="020F0502020204030204" pitchFamily="34" charset="0"/>
                <a:cs typeface="Calibri" panose="020F0502020204030204" pitchFamily="34" charset="0"/>
              </a:rPr>
              <a:t>Fertility awareness-based methods</a:t>
            </a:r>
          </a:p>
          <a:p>
            <a:pPr>
              <a:buFont typeface="Arial" charset="0"/>
              <a:buChar char="•"/>
              <a:defRPr/>
            </a:pPr>
            <a:r>
              <a:rPr lang="en-US" dirty="0">
                <a:latin typeface="Calibri" panose="020F0502020204030204" pitchFamily="34" charset="0"/>
                <a:cs typeface="Calibri" panose="020F0502020204030204" pitchFamily="34" charset="0"/>
              </a:rPr>
              <a:t>Short-acting</a:t>
            </a:r>
          </a:p>
          <a:p>
            <a:pPr lvl="1">
              <a:buFont typeface="Arial" charset="0"/>
              <a:buChar char="–"/>
              <a:defRPr/>
            </a:pPr>
            <a:r>
              <a:rPr lang="en-US" dirty="0">
                <a:latin typeface="Calibri" panose="020F0502020204030204" pitchFamily="34" charset="0"/>
                <a:cs typeface="Calibri" panose="020F0502020204030204" pitchFamily="34" charset="0"/>
              </a:rPr>
              <a:t>Pills, </a:t>
            </a:r>
            <a:r>
              <a:rPr lang="en-US" dirty="0" err="1">
                <a:latin typeface="Calibri" panose="020F0502020204030204" pitchFamily="34" charset="0"/>
                <a:cs typeface="Calibri" panose="020F0502020204030204" pitchFamily="34" charset="0"/>
              </a:rPr>
              <a:t>injectables</a:t>
            </a:r>
            <a:r>
              <a:rPr lang="en-US" dirty="0">
                <a:latin typeface="Calibri" panose="020F0502020204030204" pitchFamily="34" charset="0"/>
                <a:cs typeface="Calibri" panose="020F0502020204030204" pitchFamily="34" charset="0"/>
              </a:rPr>
              <a:t>, patch, vaginal ring</a:t>
            </a:r>
          </a:p>
          <a:p>
            <a:pPr lvl="1">
              <a:buFont typeface="Arial" charset="0"/>
              <a:buChar char="–"/>
              <a:defRPr/>
            </a:pPr>
            <a:r>
              <a:rPr lang="en-US" dirty="0">
                <a:latin typeface="Calibri" panose="020F0502020204030204" pitchFamily="34" charset="0"/>
                <a:cs typeface="Calibri" panose="020F0502020204030204" pitchFamily="34" charset="0"/>
              </a:rPr>
              <a:t>Condoms (female and male), diaphragm</a:t>
            </a:r>
          </a:p>
          <a:p>
            <a:pPr>
              <a:buFont typeface="Arial" charset="0"/>
              <a:buChar char="•"/>
              <a:defRPr/>
            </a:pPr>
            <a:r>
              <a:rPr lang="en-US" dirty="0">
                <a:latin typeface="Calibri" panose="020F0502020204030204" pitchFamily="34" charset="0"/>
                <a:cs typeface="Calibri" panose="020F0502020204030204" pitchFamily="34" charset="0"/>
              </a:rPr>
              <a:t>Long-term</a:t>
            </a:r>
          </a:p>
          <a:p>
            <a:pPr lvl="1">
              <a:buFont typeface="Arial" charset="0"/>
              <a:buChar char="–"/>
              <a:defRPr/>
            </a:pPr>
            <a:r>
              <a:rPr lang="en-US" dirty="0">
                <a:latin typeface="Calibri" panose="020F0502020204030204" pitchFamily="34" charset="0"/>
                <a:cs typeface="Calibri" panose="020F0502020204030204" pitchFamily="34" charset="0"/>
              </a:rPr>
              <a:t>Intrauterine device (IUD)</a:t>
            </a:r>
          </a:p>
          <a:p>
            <a:pPr lvl="1">
              <a:buFont typeface="Arial" charset="0"/>
              <a:buChar char="–"/>
              <a:defRPr/>
            </a:pPr>
            <a:r>
              <a:rPr lang="en-US" dirty="0">
                <a:latin typeface="Calibri" panose="020F0502020204030204" pitchFamily="34" charset="0"/>
                <a:cs typeface="Calibri" panose="020F0502020204030204" pitchFamily="34" charset="0"/>
              </a:rPr>
              <a:t>Implant</a:t>
            </a:r>
          </a:p>
          <a:p>
            <a:pPr>
              <a:buFont typeface="Arial" charset="0"/>
              <a:buChar char="•"/>
              <a:defRPr/>
            </a:pPr>
            <a:r>
              <a:rPr lang="en-US" dirty="0">
                <a:latin typeface="Calibri" panose="020F0502020204030204" pitchFamily="34" charset="0"/>
                <a:cs typeface="Calibri" panose="020F0502020204030204" pitchFamily="34" charset="0"/>
              </a:rPr>
              <a:t>Permanent</a:t>
            </a:r>
          </a:p>
          <a:p>
            <a:pPr lvl="1">
              <a:buFont typeface="Arial" charset="0"/>
              <a:buChar char="–"/>
              <a:defRPr/>
            </a:pPr>
            <a:r>
              <a:rPr lang="en-US" dirty="0">
                <a:latin typeface="Calibri" panose="020F0502020204030204" pitchFamily="34" charset="0"/>
                <a:cs typeface="Calibri" panose="020F0502020204030204" pitchFamily="34" charset="0"/>
              </a:rPr>
              <a:t>Vasectomy</a:t>
            </a:r>
          </a:p>
          <a:p>
            <a:pPr lvl="1">
              <a:buFont typeface="Arial" charset="0"/>
              <a:buChar char="–"/>
              <a:defRPr/>
            </a:pPr>
            <a:r>
              <a:rPr lang="en-US" dirty="0">
                <a:latin typeface="Calibri" panose="020F0502020204030204" pitchFamily="34" charset="0"/>
                <a:cs typeface="Calibri" panose="020F0502020204030204" pitchFamily="34" charset="0"/>
              </a:rPr>
              <a:t>Tubal ligation</a:t>
            </a:r>
          </a:p>
          <a:p>
            <a:pPr>
              <a:buFont typeface="Arial" charset="0"/>
              <a:buChar char="•"/>
              <a:defRPr/>
            </a:pPr>
            <a:r>
              <a:rPr lang="en-US" dirty="0">
                <a:latin typeface="Calibri" panose="020F0502020204030204" pitchFamily="34" charset="0"/>
                <a:cs typeface="Calibri" panose="020F0502020204030204" pitchFamily="34" charset="0"/>
              </a:rPr>
              <a:t>Post-coital</a:t>
            </a:r>
          </a:p>
          <a:p>
            <a:pPr lvl="1">
              <a:buFont typeface="Arial" charset="0"/>
              <a:buChar char="–"/>
              <a:defRPr/>
            </a:pPr>
            <a:r>
              <a:rPr lang="en-US" dirty="0">
                <a:latin typeface="Calibri" panose="020F0502020204030204" pitchFamily="34" charset="0"/>
                <a:cs typeface="Calibri" panose="020F0502020204030204" pitchFamily="34" charset="0"/>
              </a:rPr>
              <a:t>Intrauterine device (IUD)</a:t>
            </a:r>
          </a:p>
          <a:p>
            <a:pPr lvl="1">
              <a:buFont typeface="Arial" charset="0"/>
              <a:buChar char="–"/>
              <a:defRPr/>
            </a:pPr>
            <a:r>
              <a:rPr lang="en-US" dirty="0">
                <a:latin typeface="Calibri" panose="020F0502020204030204" pitchFamily="34" charset="0"/>
                <a:cs typeface="Calibri" panose="020F0502020204030204" pitchFamily="34" charset="0"/>
              </a:rPr>
              <a:t>Emergency contraception </a:t>
            </a:r>
            <a:endParaRPr lang="en-US" dirty="0"/>
          </a:p>
        </p:txBody>
      </p:sp>
      <p:pic>
        <p:nvPicPr>
          <p:cNvPr id="5" name="Picture 2">
            <a:extLst>
              <a:ext uri="{FF2B5EF4-FFF2-40B4-BE49-F238E27FC236}">
                <a16:creationId xmlns:a16="http://schemas.microsoft.com/office/drawing/2014/main" id="{F859FB24-6C9D-49B2-865F-7A27713B2218}"/>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4574466" y="2288467"/>
            <a:ext cx="6933749" cy="2205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382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96AE69-4E39-40EE-9451-493FAC6407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0" y="0"/>
            <a:ext cx="9143999" cy="871538"/>
          </a:xfrm>
        </p:spPr>
        <p:txBody>
          <a:bodyPr>
            <a:normAutofit/>
          </a:bodyPr>
          <a:lstStyle/>
          <a:p>
            <a:r>
              <a:rPr lang="en-US" sz="4000" dirty="0">
                <a:latin typeface="Calibri" panose="020F0502020204030204" pitchFamily="34" charset="0"/>
                <a:cs typeface="Calibri" panose="020F0502020204030204" pitchFamily="34" charset="0"/>
              </a:rPr>
              <a:t>Contraceptive method effectiveness</a:t>
            </a:r>
          </a:p>
        </p:txBody>
      </p:sp>
      <p:pic>
        <p:nvPicPr>
          <p:cNvPr id="1038" name="Picture 14" descr="Chart showing effectiveness of family planning methods.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274" y="784486"/>
            <a:ext cx="7035449" cy="5942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027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4B297DF-CA3D-4AA2-AB07-794003CB7C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346229" y="284085"/>
            <a:ext cx="8105313" cy="871538"/>
          </a:xfrm>
        </p:spPr>
        <p:txBody>
          <a:bodyPr>
            <a:normAutofit/>
          </a:bodyPr>
          <a:lstStyle/>
          <a:p>
            <a:pPr algn="l"/>
            <a:r>
              <a:rPr lang="en-US" sz="4000" dirty="0">
                <a:latin typeface="Calibri" panose="020F0502020204030204" pitchFamily="34" charset="0"/>
                <a:cs typeface="Calibri" panose="020F0502020204030204" pitchFamily="34" charset="0"/>
              </a:rPr>
              <a:t>Natural methods</a:t>
            </a:r>
          </a:p>
        </p:txBody>
      </p:sp>
      <p:graphicFrame>
        <p:nvGraphicFramePr>
          <p:cNvPr id="3" name="Table 4" descr="Natural family planning methods&#10;LAM, 2-star (good) protection from pregnancy, no protection from STIs&#10;Fertility-awareness-based methods, 2-star (good) protection from pregnancy, no protection from STIs.">
            <a:extLst>
              <a:ext uri="{FF2B5EF4-FFF2-40B4-BE49-F238E27FC236}">
                <a16:creationId xmlns:a16="http://schemas.microsoft.com/office/drawing/2014/main" id="{856B1DB5-7107-44FF-B9DB-5ABD64E4C14B}"/>
              </a:ext>
            </a:extLst>
          </p:cNvPr>
          <p:cNvGraphicFramePr>
            <a:graphicFrameLocks noGrp="1"/>
          </p:cNvGraphicFramePr>
          <p:nvPr>
            <p:extLst>
              <p:ext uri="{D42A27DB-BD31-4B8C-83A1-F6EECF244321}">
                <p14:modId xmlns:p14="http://schemas.microsoft.com/office/powerpoint/2010/main" val="3953037672"/>
              </p:ext>
            </p:extLst>
          </p:nvPr>
        </p:nvGraphicFramePr>
        <p:xfrm>
          <a:off x="443883" y="1397000"/>
          <a:ext cx="8105313" cy="4389120"/>
        </p:xfrm>
        <a:graphic>
          <a:graphicData uri="http://schemas.openxmlformats.org/drawingml/2006/table">
            <a:tbl>
              <a:tblPr firstRow="1" bandRow="1">
                <a:tableStyleId>{7DF18680-E054-41AD-8BC1-D1AEF772440D}</a:tableStyleId>
              </a:tblPr>
              <a:tblGrid>
                <a:gridCol w="3720154">
                  <a:extLst>
                    <a:ext uri="{9D8B030D-6E8A-4147-A177-3AD203B41FA5}">
                      <a16:colId xmlns:a16="http://schemas.microsoft.com/office/drawing/2014/main" val="1749050031"/>
                    </a:ext>
                  </a:extLst>
                </a:gridCol>
                <a:gridCol w="2124221">
                  <a:extLst>
                    <a:ext uri="{9D8B030D-6E8A-4147-A177-3AD203B41FA5}">
                      <a16:colId xmlns:a16="http://schemas.microsoft.com/office/drawing/2014/main" val="2566739548"/>
                    </a:ext>
                  </a:extLst>
                </a:gridCol>
                <a:gridCol w="2260938">
                  <a:extLst>
                    <a:ext uri="{9D8B030D-6E8A-4147-A177-3AD203B41FA5}">
                      <a16:colId xmlns:a16="http://schemas.microsoft.com/office/drawing/2014/main" val="882247798"/>
                    </a:ext>
                  </a:extLst>
                </a:gridCol>
              </a:tblGrid>
              <a:tr h="370840">
                <a:tc>
                  <a:txBody>
                    <a:bodyPr/>
                    <a:lstStyle/>
                    <a:p>
                      <a:r>
                        <a:rPr lang="en-US" dirty="0"/>
                        <a:t>Family Planning Method</a:t>
                      </a:r>
                    </a:p>
                  </a:txBody>
                  <a:tcPr/>
                </a:tc>
                <a:tc>
                  <a:txBody>
                    <a:bodyPr/>
                    <a:lstStyle/>
                    <a:p>
                      <a:r>
                        <a:rPr lang="en-US" dirty="0"/>
                        <a:t>Protection from Pregnancy</a:t>
                      </a:r>
                    </a:p>
                  </a:txBody>
                  <a:tcPr/>
                </a:tc>
                <a:tc>
                  <a:txBody>
                    <a:bodyPr/>
                    <a:lstStyle/>
                    <a:p>
                      <a:r>
                        <a:rPr lang="en-US" dirty="0"/>
                        <a:t>Protection from Sexually Transmitted Infections</a:t>
                      </a:r>
                    </a:p>
                  </a:txBody>
                  <a:tcPr/>
                </a:tc>
                <a:extLst>
                  <a:ext uri="{0D108BD9-81ED-4DB2-BD59-A6C34878D82A}">
                    <a16:rowId xmlns:a16="http://schemas.microsoft.com/office/drawing/2014/main" val="27414405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LAM </a:t>
                      </a:r>
                      <a:r>
                        <a:rPr lang="en-US" sz="1800" kern="1200" dirty="0">
                          <a:solidFill>
                            <a:schemeClr val="dk1"/>
                          </a:solidFill>
                          <a:effectLst/>
                          <a:latin typeface="+mn-lt"/>
                          <a:ea typeface="+mn-ea"/>
                          <a:cs typeface="+mn-cs"/>
                        </a:rPr>
                        <a:t>(Lactational Amenorrhea Method)</a:t>
                      </a:r>
                    </a:p>
                    <a:p>
                      <a:endParaRPr lang="en-US" dirty="0"/>
                    </a:p>
                    <a:p>
                      <a:endParaRPr lang="en-US" dirty="0"/>
                    </a:p>
                    <a:p>
                      <a:endParaRPr lang="en-US" dirty="0"/>
                    </a:p>
                    <a:p>
                      <a:endParaRPr lang="en-US" dirty="0"/>
                    </a:p>
                  </a:txBody>
                  <a:tcPr/>
                </a:tc>
                <a:tc>
                  <a:txBody>
                    <a:bodyPr/>
                    <a:lstStyle/>
                    <a:p>
                      <a:r>
                        <a:rPr lang="en-US" dirty="0"/>
                        <a:t>Good</a:t>
                      </a:r>
                    </a:p>
                  </a:txBody>
                  <a:tcPr/>
                </a:tc>
                <a:tc>
                  <a:txBody>
                    <a:bodyPr/>
                    <a:lstStyle/>
                    <a:p>
                      <a:r>
                        <a:rPr lang="en-US" dirty="0"/>
                        <a:t>None</a:t>
                      </a:r>
                    </a:p>
                    <a:p>
                      <a:endParaRPr lang="en-US" dirty="0"/>
                    </a:p>
                    <a:p>
                      <a:endParaRPr lang="en-US" dirty="0"/>
                    </a:p>
                    <a:p>
                      <a:endParaRPr lang="en-US" dirty="0"/>
                    </a:p>
                  </a:txBody>
                  <a:tcPr/>
                </a:tc>
                <a:extLst>
                  <a:ext uri="{0D108BD9-81ED-4DB2-BD59-A6C34878D82A}">
                    <a16:rowId xmlns:a16="http://schemas.microsoft.com/office/drawing/2014/main" val="136500716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latin typeface="Calibri" panose="020F0502020204030204" pitchFamily="34" charset="0"/>
                          <a:cs typeface="Calibri" panose="020F0502020204030204" pitchFamily="34" charset="0"/>
                        </a:rPr>
                        <a:t>Fertility awareness-based methods</a:t>
                      </a:r>
                    </a:p>
                    <a:p>
                      <a:endParaRPr lang="en-US" dirty="0"/>
                    </a:p>
                  </a:txBody>
                  <a:tcPr/>
                </a:tc>
                <a:tc>
                  <a:txBody>
                    <a:bodyPr/>
                    <a:lstStyle/>
                    <a:p>
                      <a:r>
                        <a:rPr lang="en-US" dirty="0"/>
                        <a:t>Good</a:t>
                      </a:r>
                    </a:p>
                  </a:txBody>
                  <a:tcPr/>
                </a:tc>
                <a:tc>
                  <a:txBody>
                    <a:bodyPr/>
                    <a:lstStyle/>
                    <a:p>
                      <a:r>
                        <a:rPr lang="en-US" dirty="0"/>
                        <a:t>None</a:t>
                      </a:r>
                    </a:p>
                    <a:p>
                      <a:endParaRPr lang="en-US" dirty="0"/>
                    </a:p>
                    <a:p>
                      <a:endParaRPr lang="en-US" dirty="0"/>
                    </a:p>
                    <a:p>
                      <a:endParaRPr lang="en-US" dirty="0"/>
                    </a:p>
                    <a:p>
                      <a:endParaRPr lang="en-US" dirty="0"/>
                    </a:p>
                    <a:p>
                      <a:endParaRPr lang="en-US" dirty="0"/>
                    </a:p>
                  </a:txBody>
                  <a:tcPr/>
                </a:tc>
                <a:extLst>
                  <a:ext uri="{0D108BD9-81ED-4DB2-BD59-A6C34878D82A}">
                    <a16:rowId xmlns:a16="http://schemas.microsoft.com/office/drawing/2014/main" val="2262805706"/>
                  </a:ext>
                </a:extLst>
              </a:tr>
            </a:tbl>
          </a:graphicData>
        </a:graphic>
      </p:graphicFrame>
      <p:pic>
        <p:nvPicPr>
          <p:cNvPr id="7" name="Picture 6">
            <a:extLst>
              <a:ext uri="{FF2B5EF4-FFF2-40B4-BE49-F238E27FC236}">
                <a16:creationId xmlns:a16="http://schemas.microsoft.com/office/drawing/2014/main" id="{C9362627-FE78-49E8-8C2D-589DAC1F1D10}"/>
              </a:ext>
            </a:extLst>
          </p:cNvPr>
          <p:cNvPicPr/>
          <p:nvPr/>
        </p:nvPicPr>
        <p:blipFill>
          <a:blip r:embed="rId4"/>
          <a:stretch>
            <a:fillRect/>
          </a:stretch>
        </p:blipFill>
        <p:spPr>
          <a:xfrm>
            <a:off x="443883" y="3006090"/>
            <a:ext cx="2089785" cy="1005840"/>
          </a:xfrm>
          <a:prstGeom prst="rect">
            <a:avLst/>
          </a:prstGeom>
        </p:spPr>
      </p:pic>
      <p:pic>
        <p:nvPicPr>
          <p:cNvPr id="8" name="Picture 7">
            <a:extLst>
              <a:ext uri="{FF2B5EF4-FFF2-40B4-BE49-F238E27FC236}">
                <a16:creationId xmlns:a16="http://schemas.microsoft.com/office/drawing/2014/main" id="{FB4D0E81-D261-492B-B750-56DADBE3FCCB}"/>
              </a:ext>
            </a:extLst>
          </p:cNvPr>
          <p:cNvPicPr/>
          <p:nvPr/>
        </p:nvPicPr>
        <p:blipFill>
          <a:blip r:embed="rId5"/>
          <a:stretch>
            <a:fillRect/>
          </a:stretch>
        </p:blipFill>
        <p:spPr>
          <a:xfrm>
            <a:off x="2895029" y="3099435"/>
            <a:ext cx="923925" cy="819150"/>
          </a:xfrm>
          <a:prstGeom prst="rect">
            <a:avLst/>
          </a:prstGeom>
        </p:spPr>
      </p:pic>
      <p:pic>
        <p:nvPicPr>
          <p:cNvPr id="13" name="Picture 12">
            <a:extLst>
              <a:ext uri="{FF2B5EF4-FFF2-40B4-BE49-F238E27FC236}">
                <a16:creationId xmlns:a16="http://schemas.microsoft.com/office/drawing/2014/main" id="{7636A9A6-2D3C-49E4-9F2D-EA427BEA27E2}"/>
              </a:ext>
            </a:extLst>
          </p:cNvPr>
          <p:cNvPicPr/>
          <p:nvPr/>
        </p:nvPicPr>
        <p:blipFill>
          <a:blip r:embed="rId6"/>
          <a:stretch>
            <a:fillRect/>
          </a:stretch>
        </p:blipFill>
        <p:spPr>
          <a:xfrm>
            <a:off x="4834153" y="3086100"/>
            <a:ext cx="762000" cy="342900"/>
          </a:xfrm>
          <a:prstGeom prst="rect">
            <a:avLst/>
          </a:prstGeom>
        </p:spPr>
      </p:pic>
      <p:pic>
        <p:nvPicPr>
          <p:cNvPr id="14" name="Picture 13">
            <a:extLst>
              <a:ext uri="{FF2B5EF4-FFF2-40B4-BE49-F238E27FC236}">
                <a16:creationId xmlns:a16="http://schemas.microsoft.com/office/drawing/2014/main" id="{30EEB185-A989-42CB-9D68-FBF6E362823E}"/>
              </a:ext>
            </a:extLst>
          </p:cNvPr>
          <p:cNvPicPr/>
          <p:nvPr/>
        </p:nvPicPr>
        <p:blipFill>
          <a:blip r:embed="rId7"/>
          <a:stretch>
            <a:fillRect/>
          </a:stretch>
        </p:blipFill>
        <p:spPr>
          <a:xfrm>
            <a:off x="6907662" y="2515479"/>
            <a:ext cx="923925" cy="1403106"/>
          </a:xfrm>
          <a:prstGeom prst="rect">
            <a:avLst/>
          </a:prstGeom>
        </p:spPr>
      </p:pic>
      <p:pic>
        <p:nvPicPr>
          <p:cNvPr id="15" name="Picture 14">
            <a:extLst>
              <a:ext uri="{FF2B5EF4-FFF2-40B4-BE49-F238E27FC236}">
                <a16:creationId xmlns:a16="http://schemas.microsoft.com/office/drawing/2014/main" id="{94FF19AF-82FF-477C-8E40-75AE3491CD8A}"/>
              </a:ext>
            </a:extLst>
          </p:cNvPr>
          <p:cNvPicPr/>
          <p:nvPr/>
        </p:nvPicPr>
        <p:blipFill>
          <a:blip r:embed="rId8"/>
          <a:stretch>
            <a:fillRect/>
          </a:stretch>
        </p:blipFill>
        <p:spPr>
          <a:xfrm>
            <a:off x="999173" y="4550604"/>
            <a:ext cx="1866900" cy="1104900"/>
          </a:xfrm>
          <a:prstGeom prst="rect">
            <a:avLst/>
          </a:prstGeom>
        </p:spPr>
      </p:pic>
      <p:pic>
        <p:nvPicPr>
          <p:cNvPr id="16" name="Picture 15">
            <a:extLst>
              <a:ext uri="{FF2B5EF4-FFF2-40B4-BE49-F238E27FC236}">
                <a16:creationId xmlns:a16="http://schemas.microsoft.com/office/drawing/2014/main" id="{5F7F62F7-435A-42CC-A141-44AF74EFB809}"/>
              </a:ext>
            </a:extLst>
          </p:cNvPr>
          <p:cNvPicPr/>
          <p:nvPr/>
        </p:nvPicPr>
        <p:blipFill>
          <a:blip r:embed="rId6"/>
          <a:stretch>
            <a:fillRect/>
          </a:stretch>
        </p:blipFill>
        <p:spPr>
          <a:xfrm>
            <a:off x="4834153" y="4878410"/>
            <a:ext cx="762000" cy="342900"/>
          </a:xfrm>
          <a:prstGeom prst="rect">
            <a:avLst/>
          </a:prstGeom>
        </p:spPr>
      </p:pic>
      <p:pic>
        <p:nvPicPr>
          <p:cNvPr id="18" name="Picture 17">
            <a:extLst>
              <a:ext uri="{FF2B5EF4-FFF2-40B4-BE49-F238E27FC236}">
                <a16:creationId xmlns:a16="http://schemas.microsoft.com/office/drawing/2014/main" id="{E1E0100F-70BD-4FC7-BE1C-D7E906C86101}"/>
              </a:ext>
            </a:extLst>
          </p:cNvPr>
          <p:cNvPicPr/>
          <p:nvPr/>
        </p:nvPicPr>
        <p:blipFill>
          <a:blip r:embed="rId7"/>
          <a:stretch>
            <a:fillRect/>
          </a:stretch>
        </p:blipFill>
        <p:spPr>
          <a:xfrm>
            <a:off x="6907661" y="4223383"/>
            <a:ext cx="923925" cy="1403106"/>
          </a:xfrm>
          <a:prstGeom prst="rect">
            <a:avLst/>
          </a:prstGeom>
        </p:spPr>
      </p:pic>
    </p:spTree>
    <p:extLst>
      <p:ext uri="{BB962C8B-B14F-4D97-AF65-F5344CB8AC3E}">
        <p14:creationId xmlns:p14="http://schemas.microsoft.com/office/powerpoint/2010/main" val="2447938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F23FBD1-FAA0-40AE-B9FE-F1BB672F1D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346229" y="284085"/>
            <a:ext cx="8105313" cy="871538"/>
          </a:xfrm>
        </p:spPr>
        <p:txBody>
          <a:bodyPr>
            <a:normAutofit/>
          </a:bodyPr>
          <a:lstStyle/>
          <a:p>
            <a:pPr algn="l"/>
            <a:r>
              <a:rPr lang="en-US" sz="4000" dirty="0">
                <a:latin typeface="Calibri" panose="020F0502020204030204" pitchFamily="34" charset="0"/>
                <a:cs typeface="Calibri" panose="020F0502020204030204" pitchFamily="34" charset="0"/>
              </a:rPr>
              <a:t>Short-acting methods</a:t>
            </a:r>
          </a:p>
        </p:txBody>
      </p:sp>
      <p:graphicFrame>
        <p:nvGraphicFramePr>
          <p:cNvPr id="3" name="Table 4" descr="Illustration of short-acting family planning methods&#10;Oral contraceptive pills, 3-star (very good) protection from pregnancy, no protection from STIs&#10;Injectable methods, 3-star (very good) protection from pregnancy, no protection from STIs.&#10;Male &amp; female condom, 2-star (good) protection from pregnancy, good protection from STIs. ">
            <a:extLst>
              <a:ext uri="{FF2B5EF4-FFF2-40B4-BE49-F238E27FC236}">
                <a16:creationId xmlns:a16="http://schemas.microsoft.com/office/drawing/2014/main" id="{856B1DB5-7107-44FF-B9DB-5ABD64E4C14B}"/>
              </a:ext>
            </a:extLst>
          </p:cNvPr>
          <p:cNvGraphicFramePr>
            <a:graphicFrameLocks noGrp="1"/>
          </p:cNvGraphicFramePr>
          <p:nvPr>
            <p:extLst>
              <p:ext uri="{D42A27DB-BD31-4B8C-83A1-F6EECF244321}">
                <p14:modId xmlns:p14="http://schemas.microsoft.com/office/powerpoint/2010/main" val="3170902251"/>
              </p:ext>
            </p:extLst>
          </p:nvPr>
        </p:nvGraphicFramePr>
        <p:xfrm>
          <a:off x="443883" y="1404883"/>
          <a:ext cx="8219268" cy="5303520"/>
        </p:xfrm>
        <a:graphic>
          <a:graphicData uri="http://schemas.openxmlformats.org/drawingml/2006/table">
            <a:tbl>
              <a:tblPr firstRow="1" bandRow="1">
                <a:tableStyleId>{7DF18680-E054-41AD-8BC1-D1AEF772440D}</a:tableStyleId>
              </a:tblPr>
              <a:tblGrid>
                <a:gridCol w="3772457">
                  <a:extLst>
                    <a:ext uri="{9D8B030D-6E8A-4147-A177-3AD203B41FA5}">
                      <a16:colId xmlns:a16="http://schemas.microsoft.com/office/drawing/2014/main" val="1749050031"/>
                    </a:ext>
                  </a:extLst>
                </a:gridCol>
                <a:gridCol w="2154086">
                  <a:extLst>
                    <a:ext uri="{9D8B030D-6E8A-4147-A177-3AD203B41FA5}">
                      <a16:colId xmlns:a16="http://schemas.microsoft.com/office/drawing/2014/main" val="2566739548"/>
                    </a:ext>
                  </a:extLst>
                </a:gridCol>
                <a:gridCol w="2292725">
                  <a:extLst>
                    <a:ext uri="{9D8B030D-6E8A-4147-A177-3AD203B41FA5}">
                      <a16:colId xmlns:a16="http://schemas.microsoft.com/office/drawing/2014/main" val="882247798"/>
                    </a:ext>
                  </a:extLst>
                </a:gridCol>
              </a:tblGrid>
              <a:tr h="911652">
                <a:tc>
                  <a:txBody>
                    <a:bodyPr/>
                    <a:lstStyle/>
                    <a:p>
                      <a:r>
                        <a:rPr lang="en-US" dirty="0"/>
                        <a:t>Family Planning Method</a:t>
                      </a:r>
                    </a:p>
                  </a:txBody>
                  <a:tcPr/>
                </a:tc>
                <a:tc>
                  <a:txBody>
                    <a:bodyPr/>
                    <a:lstStyle/>
                    <a:p>
                      <a:r>
                        <a:rPr lang="en-US" dirty="0"/>
                        <a:t>Protection from Pregnancy</a:t>
                      </a:r>
                    </a:p>
                  </a:txBody>
                  <a:tcPr/>
                </a:tc>
                <a:tc>
                  <a:txBody>
                    <a:bodyPr/>
                    <a:lstStyle/>
                    <a:p>
                      <a:r>
                        <a:rPr lang="en-US" dirty="0"/>
                        <a:t>Protection from Sexually Transmitted Infections</a:t>
                      </a:r>
                    </a:p>
                  </a:txBody>
                  <a:tcPr/>
                </a:tc>
                <a:extLst>
                  <a:ext uri="{0D108BD9-81ED-4DB2-BD59-A6C34878D82A}">
                    <a16:rowId xmlns:a16="http://schemas.microsoft.com/office/drawing/2014/main" val="2741440518"/>
                  </a:ext>
                </a:extLst>
              </a:tr>
              <a:tr h="14586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Oral contraceptive pills</a:t>
                      </a:r>
                    </a:p>
                    <a:p>
                      <a:endParaRPr lang="en-US" dirty="0"/>
                    </a:p>
                    <a:p>
                      <a:endParaRPr lang="en-US" dirty="0"/>
                    </a:p>
                    <a:p>
                      <a:endParaRPr lang="en-US" dirty="0"/>
                    </a:p>
                    <a:p>
                      <a:endParaRPr lang="en-US" dirty="0"/>
                    </a:p>
                  </a:txBody>
                  <a:tcPr/>
                </a:tc>
                <a:tc>
                  <a:txBody>
                    <a:bodyPr/>
                    <a:lstStyle/>
                    <a:p>
                      <a:r>
                        <a:rPr lang="en-US" dirty="0"/>
                        <a:t>Very good</a:t>
                      </a:r>
                    </a:p>
                  </a:txBody>
                  <a:tcPr/>
                </a:tc>
                <a:tc>
                  <a:txBody>
                    <a:bodyPr/>
                    <a:lstStyle/>
                    <a:p>
                      <a:r>
                        <a:rPr lang="en-US" dirty="0"/>
                        <a:t>None</a:t>
                      </a:r>
                    </a:p>
                    <a:p>
                      <a:endParaRPr lang="en-US" dirty="0"/>
                    </a:p>
                    <a:p>
                      <a:endParaRPr lang="en-US" dirty="0"/>
                    </a:p>
                    <a:p>
                      <a:endParaRPr lang="en-US" dirty="0"/>
                    </a:p>
                    <a:p>
                      <a:endParaRPr lang="en-US" dirty="0"/>
                    </a:p>
                  </a:txBody>
                  <a:tcPr/>
                </a:tc>
                <a:extLst>
                  <a:ext uri="{0D108BD9-81ED-4DB2-BD59-A6C34878D82A}">
                    <a16:rowId xmlns:a16="http://schemas.microsoft.com/office/drawing/2014/main" val="1365007166"/>
                  </a:ext>
                </a:extLst>
              </a:tr>
              <a:tr h="14586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latin typeface="Calibri" panose="020F0502020204030204" pitchFamily="34" charset="0"/>
                          <a:cs typeface="Calibri" panose="020F0502020204030204" pitchFamily="34" charset="0"/>
                        </a:rPr>
                        <a:t>Injectable methods</a:t>
                      </a:r>
                    </a:p>
                    <a:p>
                      <a:endParaRPr lang="en-US" dirty="0"/>
                    </a:p>
                  </a:txBody>
                  <a:tcPr/>
                </a:tc>
                <a:tc>
                  <a:txBody>
                    <a:bodyPr/>
                    <a:lstStyle/>
                    <a:p>
                      <a:r>
                        <a:rPr lang="en-US" dirty="0"/>
                        <a:t>Very good</a:t>
                      </a:r>
                    </a:p>
                  </a:txBody>
                  <a:tcPr/>
                </a:tc>
                <a:tc>
                  <a:txBody>
                    <a:bodyPr/>
                    <a:lstStyle/>
                    <a:p>
                      <a:r>
                        <a:rPr lang="en-US" dirty="0"/>
                        <a:t>None</a:t>
                      </a:r>
                    </a:p>
                    <a:p>
                      <a:endParaRPr lang="en-US" dirty="0"/>
                    </a:p>
                    <a:p>
                      <a:endParaRPr lang="en-US" dirty="0"/>
                    </a:p>
                    <a:p>
                      <a:endParaRPr lang="en-US" dirty="0"/>
                    </a:p>
                    <a:p>
                      <a:endParaRPr lang="en-US" dirty="0"/>
                    </a:p>
                  </a:txBody>
                  <a:tcPr/>
                </a:tc>
                <a:extLst>
                  <a:ext uri="{0D108BD9-81ED-4DB2-BD59-A6C34878D82A}">
                    <a16:rowId xmlns:a16="http://schemas.microsoft.com/office/drawing/2014/main" val="2262805706"/>
                  </a:ext>
                </a:extLst>
              </a:tr>
              <a:tr h="1458642">
                <a:tc>
                  <a:txBody>
                    <a:bodyPr/>
                    <a:lstStyle/>
                    <a:p>
                      <a:r>
                        <a:rPr lang="en-US" b="1" dirty="0"/>
                        <a:t>Male condom</a:t>
                      </a:r>
                    </a:p>
                    <a:p>
                      <a:endParaRPr lang="en-US" dirty="0"/>
                    </a:p>
                    <a:p>
                      <a:endParaRPr lang="en-US" dirty="0"/>
                    </a:p>
                    <a:p>
                      <a:r>
                        <a:rPr lang="en-US" b="1" dirty="0"/>
                        <a:t>Female condom</a:t>
                      </a:r>
                    </a:p>
                  </a:txBody>
                  <a:tcPr/>
                </a:tc>
                <a:tc>
                  <a:txBody>
                    <a:bodyPr/>
                    <a:lstStyle/>
                    <a:p>
                      <a:r>
                        <a:rPr lang="en-US" dirty="0"/>
                        <a:t>Good</a:t>
                      </a:r>
                    </a:p>
                  </a:txBody>
                  <a:tcPr/>
                </a:tc>
                <a:tc>
                  <a:txBody>
                    <a:bodyPr/>
                    <a:lstStyle/>
                    <a:p>
                      <a:r>
                        <a:rPr lang="en-US" dirty="0"/>
                        <a:t>Good</a:t>
                      </a:r>
                    </a:p>
                    <a:p>
                      <a:endParaRPr lang="en-US" dirty="0"/>
                    </a:p>
                    <a:p>
                      <a:endParaRPr lang="en-US" dirty="0"/>
                    </a:p>
                    <a:p>
                      <a:endParaRPr lang="en-US" dirty="0"/>
                    </a:p>
                    <a:p>
                      <a:endParaRPr lang="en-US" dirty="0"/>
                    </a:p>
                  </a:txBody>
                  <a:tcPr/>
                </a:tc>
                <a:extLst>
                  <a:ext uri="{0D108BD9-81ED-4DB2-BD59-A6C34878D82A}">
                    <a16:rowId xmlns:a16="http://schemas.microsoft.com/office/drawing/2014/main" val="635858750"/>
                  </a:ext>
                </a:extLst>
              </a:tr>
            </a:tbl>
          </a:graphicData>
        </a:graphic>
      </p:graphicFrame>
      <p:pic>
        <p:nvPicPr>
          <p:cNvPr id="14" name="Picture 13">
            <a:extLst>
              <a:ext uri="{FF2B5EF4-FFF2-40B4-BE49-F238E27FC236}">
                <a16:creationId xmlns:a16="http://schemas.microsoft.com/office/drawing/2014/main" id="{30EEB185-A989-42CB-9D68-FBF6E362823E}"/>
              </a:ext>
            </a:extLst>
          </p:cNvPr>
          <p:cNvPicPr/>
          <p:nvPr/>
        </p:nvPicPr>
        <p:blipFill>
          <a:blip r:embed="rId4"/>
          <a:stretch>
            <a:fillRect/>
          </a:stretch>
        </p:blipFill>
        <p:spPr>
          <a:xfrm>
            <a:off x="6998677" y="2515479"/>
            <a:ext cx="832910" cy="1177290"/>
          </a:xfrm>
          <a:prstGeom prst="rect">
            <a:avLst/>
          </a:prstGeom>
        </p:spPr>
      </p:pic>
      <p:pic>
        <p:nvPicPr>
          <p:cNvPr id="11" name="Picture 10">
            <a:extLst>
              <a:ext uri="{FF2B5EF4-FFF2-40B4-BE49-F238E27FC236}">
                <a16:creationId xmlns:a16="http://schemas.microsoft.com/office/drawing/2014/main" id="{69CE15B4-FE34-49CC-8DF3-66AFB01129ED}"/>
              </a:ext>
            </a:extLst>
          </p:cNvPr>
          <p:cNvPicPr/>
          <p:nvPr/>
        </p:nvPicPr>
        <p:blipFill rotWithShape="1">
          <a:blip r:embed="rId5"/>
          <a:srcRect r="43780"/>
          <a:stretch/>
        </p:blipFill>
        <p:spPr>
          <a:xfrm>
            <a:off x="1878036" y="2687423"/>
            <a:ext cx="1449472" cy="986497"/>
          </a:xfrm>
          <a:prstGeom prst="rect">
            <a:avLst/>
          </a:prstGeom>
        </p:spPr>
      </p:pic>
      <p:pic>
        <p:nvPicPr>
          <p:cNvPr id="12" name="Picture 11">
            <a:extLst>
              <a:ext uri="{FF2B5EF4-FFF2-40B4-BE49-F238E27FC236}">
                <a16:creationId xmlns:a16="http://schemas.microsoft.com/office/drawing/2014/main" id="{588A2A05-2A09-4AE0-ABBC-271E362510CF}"/>
              </a:ext>
            </a:extLst>
          </p:cNvPr>
          <p:cNvPicPr/>
          <p:nvPr/>
        </p:nvPicPr>
        <p:blipFill>
          <a:blip r:embed="rId6"/>
          <a:stretch>
            <a:fillRect/>
          </a:stretch>
        </p:blipFill>
        <p:spPr>
          <a:xfrm>
            <a:off x="4593500" y="3009221"/>
            <a:ext cx="1193165" cy="342900"/>
          </a:xfrm>
          <a:prstGeom prst="rect">
            <a:avLst/>
          </a:prstGeom>
        </p:spPr>
      </p:pic>
      <p:pic>
        <p:nvPicPr>
          <p:cNvPr id="17" name="Picture 16">
            <a:extLst>
              <a:ext uri="{FF2B5EF4-FFF2-40B4-BE49-F238E27FC236}">
                <a16:creationId xmlns:a16="http://schemas.microsoft.com/office/drawing/2014/main" id="{4925C004-5B0B-44B7-8E0D-E923C3047C8E}"/>
              </a:ext>
            </a:extLst>
          </p:cNvPr>
          <p:cNvPicPr/>
          <p:nvPr/>
        </p:nvPicPr>
        <p:blipFill rotWithShape="1">
          <a:blip r:embed="rId5"/>
          <a:srcRect l="52271" t="-2204"/>
          <a:stretch/>
        </p:blipFill>
        <p:spPr>
          <a:xfrm>
            <a:off x="1635969" y="4202859"/>
            <a:ext cx="1229961" cy="986497"/>
          </a:xfrm>
          <a:prstGeom prst="rect">
            <a:avLst/>
          </a:prstGeom>
        </p:spPr>
      </p:pic>
      <p:pic>
        <p:nvPicPr>
          <p:cNvPr id="19" name="Picture 18">
            <a:extLst>
              <a:ext uri="{FF2B5EF4-FFF2-40B4-BE49-F238E27FC236}">
                <a16:creationId xmlns:a16="http://schemas.microsoft.com/office/drawing/2014/main" id="{FC49017F-1ABB-4438-ADB7-ADD22EE45A5F}"/>
              </a:ext>
            </a:extLst>
          </p:cNvPr>
          <p:cNvPicPr/>
          <p:nvPr/>
        </p:nvPicPr>
        <p:blipFill>
          <a:blip r:embed="rId6"/>
          <a:stretch>
            <a:fillRect/>
          </a:stretch>
        </p:blipFill>
        <p:spPr>
          <a:xfrm>
            <a:off x="4593500" y="4438205"/>
            <a:ext cx="1193165" cy="342900"/>
          </a:xfrm>
          <a:prstGeom prst="rect">
            <a:avLst/>
          </a:prstGeom>
        </p:spPr>
      </p:pic>
      <p:pic>
        <p:nvPicPr>
          <p:cNvPr id="20" name="Picture 19">
            <a:extLst>
              <a:ext uri="{FF2B5EF4-FFF2-40B4-BE49-F238E27FC236}">
                <a16:creationId xmlns:a16="http://schemas.microsoft.com/office/drawing/2014/main" id="{EAFD45B1-3719-4374-9EA8-95F1CC28C071}"/>
              </a:ext>
            </a:extLst>
          </p:cNvPr>
          <p:cNvPicPr/>
          <p:nvPr/>
        </p:nvPicPr>
        <p:blipFill>
          <a:blip r:embed="rId4"/>
          <a:stretch>
            <a:fillRect/>
          </a:stretch>
        </p:blipFill>
        <p:spPr>
          <a:xfrm>
            <a:off x="6998677" y="4021010"/>
            <a:ext cx="832910" cy="1177290"/>
          </a:xfrm>
          <a:prstGeom prst="rect">
            <a:avLst/>
          </a:prstGeom>
        </p:spPr>
      </p:pic>
      <p:pic>
        <p:nvPicPr>
          <p:cNvPr id="21" name="Picture 20">
            <a:extLst>
              <a:ext uri="{FF2B5EF4-FFF2-40B4-BE49-F238E27FC236}">
                <a16:creationId xmlns:a16="http://schemas.microsoft.com/office/drawing/2014/main" id="{4644329A-F7AC-4018-9319-30B0ACE9A705}"/>
              </a:ext>
            </a:extLst>
          </p:cNvPr>
          <p:cNvPicPr/>
          <p:nvPr/>
        </p:nvPicPr>
        <p:blipFill rotWithShape="1">
          <a:blip r:embed="rId7"/>
          <a:srcRect l="22939"/>
          <a:stretch/>
        </p:blipFill>
        <p:spPr>
          <a:xfrm>
            <a:off x="2141194" y="5338867"/>
            <a:ext cx="1449472" cy="1235048"/>
          </a:xfrm>
          <a:prstGeom prst="rect">
            <a:avLst/>
          </a:prstGeom>
        </p:spPr>
      </p:pic>
      <p:pic>
        <p:nvPicPr>
          <p:cNvPr id="22" name="Picture 21">
            <a:extLst>
              <a:ext uri="{FF2B5EF4-FFF2-40B4-BE49-F238E27FC236}">
                <a16:creationId xmlns:a16="http://schemas.microsoft.com/office/drawing/2014/main" id="{FB6981F7-AD73-40E7-A8FA-C4EF5D66D767}"/>
              </a:ext>
            </a:extLst>
          </p:cNvPr>
          <p:cNvPicPr/>
          <p:nvPr/>
        </p:nvPicPr>
        <p:blipFill>
          <a:blip r:embed="rId8"/>
          <a:stretch>
            <a:fillRect/>
          </a:stretch>
        </p:blipFill>
        <p:spPr>
          <a:xfrm>
            <a:off x="4809082" y="5784941"/>
            <a:ext cx="762000" cy="342900"/>
          </a:xfrm>
          <a:prstGeom prst="rect">
            <a:avLst/>
          </a:prstGeom>
        </p:spPr>
      </p:pic>
      <p:pic>
        <p:nvPicPr>
          <p:cNvPr id="23" name="Picture 22">
            <a:extLst>
              <a:ext uri="{FF2B5EF4-FFF2-40B4-BE49-F238E27FC236}">
                <a16:creationId xmlns:a16="http://schemas.microsoft.com/office/drawing/2014/main" id="{ED363298-0876-4B0D-B1B7-B119CC26DCF9}"/>
              </a:ext>
            </a:extLst>
          </p:cNvPr>
          <p:cNvPicPr/>
          <p:nvPr/>
        </p:nvPicPr>
        <p:blipFill>
          <a:blip r:embed="rId9"/>
          <a:stretch>
            <a:fillRect/>
          </a:stretch>
        </p:blipFill>
        <p:spPr>
          <a:xfrm>
            <a:off x="6874952" y="5439677"/>
            <a:ext cx="956635" cy="1177290"/>
          </a:xfrm>
          <a:prstGeom prst="rect">
            <a:avLst/>
          </a:prstGeom>
        </p:spPr>
      </p:pic>
    </p:spTree>
    <p:extLst>
      <p:ext uri="{BB962C8B-B14F-4D97-AF65-F5344CB8AC3E}">
        <p14:creationId xmlns:p14="http://schemas.microsoft.com/office/powerpoint/2010/main" val="435184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ACF5453-FDFD-415A-8E21-6E7AF5A533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346229" y="284085"/>
            <a:ext cx="8105313" cy="871538"/>
          </a:xfrm>
        </p:spPr>
        <p:txBody>
          <a:bodyPr>
            <a:normAutofit/>
          </a:bodyPr>
          <a:lstStyle/>
          <a:p>
            <a:pPr algn="l"/>
            <a:r>
              <a:rPr lang="en-US" sz="4000" dirty="0">
                <a:latin typeface="Calibri" panose="020F0502020204030204" pitchFamily="34" charset="0"/>
                <a:cs typeface="Calibri" panose="020F0502020204030204" pitchFamily="34" charset="0"/>
              </a:rPr>
              <a:t>Long-acting methods</a:t>
            </a:r>
          </a:p>
        </p:txBody>
      </p:sp>
      <p:graphicFrame>
        <p:nvGraphicFramePr>
          <p:cNvPr id="3" name="Table 4" descr="Illustration of long-acting family planning methods&#10;Intrauterine device, 4-star (best) protection from pregnancy, no protection from STIs&#10;Implants,4-star (best) protection from pregnancy, no protection from STIs.">
            <a:extLst>
              <a:ext uri="{FF2B5EF4-FFF2-40B4-BE49-F238E27FC236}">
                <a16:creationId xmlns:a16="http://schemas.microsoft.com/office/drawing/2014/main" id="{856B1DB5-7107-44FF-B9DB-5ABD64E4C14B}"/>
              </a:ext>
            </a:extLst>
          </p:cNvPr>
          <p:cNvGraphicFramePr>
            <a:graphicFrameLocks noGrp="1"/>
          </p:cNvGraphicFramePr>
          <p:nvPr>
            <p:extLst>
              <p:ext uri="{D42A27DB-BD31-4B8C-83A1-F6EECF244321}">
                <p14:modId xmlns:p14="http://schemas.microsoft.com/office/powerpoint/2010/main" val="3625636889"/>
              </p:ext>
            </p:extLst>
          </p:nvPr>
        </p:nvGraphicFramePr>
        <p:xfrm>
          <a:off x="443883" y="1397000"/>
          <a:ext cx="8105313" cy="4389120"/>
        </p:xfrm>
        <a:graphic>
          <a:graphicData uri="http://schemas.openxmlformats.org/drawingml/2006/table">
            <a:tbl>
              <a:tblPr firstRow="1" bandRow="1">
                <a:tableStyleId>{7DF18680-E054-41AD-8BC1-D1AEF772440D}</a:tableStyleId>
              </a:tblPr>
              <a:tblGrid>
                <a:gridCol w="3720154">
                  <a:extLst>
                    <a:ext uri="{9D8B030D-6E8A-4147-A177-3AD203B41FA5}">
                      <a16:colId xmlns:a16="http://schemas.microsoft.com/office/drawing/2014/main" val="1749050031"/>
                    </a:ext>
                  </a:extLst>
                </a:gridCol>
                <a:gridCol w="2124221">
                  <a:extLst>
                    <a:ext uri="{9D8B030D-6E8A-4147-A177-3AD203B41FA5}">
                      <a16:colId xmlns:a16="http://schemas.microsoft.com/office/drawing/2014/main" val="2566739548"/>
                    </a:ext>
                  </a:extLst>
                </a:gridCol>
                <a:gridCol w="2260938">
                  <a:extLst>
                    <a:ext uri="{9D8B030D-6E8A-4147-A177-3AD203B41FA5}">
                      <a16:colId xmlns:a16="http://schemas.microsoft.com/office/drawing/2014/main" val="882247798"/>
                    </a:ext>
                  </a:extLst>
                </a:gridCol>
              </a:tblGrid>
              <a:tr h="370840">
                <a:tc>
                  <a:txBody>
                    <a:bodyPr/>
                    <a:lstStyle/>
                    <a:p>
                      <a:r>
                        <a:rPr lang="en-US" dirty="0"/>
                        <a:t>Family Planning Method</a:t>
                      </a:r>
                    </a:p>
                  </a:txBody>
                  <a:tcPr/>
                </a:tc>
                <a:tc>
                  <a:txBody>
                    <a:bodyPr/>
                    <a:lstStyle/>
                    <a:p>
                      <a:r>
                        <a:rPr lang="en-US" dirty="0"/>
                        <a:t>Protection from Pregnancy</a:t>
                      </a:r>
                    </a:p>
                  </a:txBody>
                  <a:tcPr/>
                </a:tc>
                <a:tc>
                  <a:txBody>
                    <a:bodyPr/>
                    <a:lstStyle/>
                    <a:p>
                      <a:r>
                        <a:rPr lang="en-US" dirty="0"/>
                        <a:t>Protection from Sexually Transmitted Infections</a:t>
                      </a:r>
                    </a:p>
                  </a:txBody>
                  <a:tcPr/>
                </a:tc>
                <a:extLst>
                  <a:ext uri="{0D108BD9-81ED-4DB2-BD59-A6C34878D82A}">
                    <a16:rowId xmlns:a16="http://schemas.microsoft.com/office/drawing/2014/main" val="27414405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IUD </a:t>
                      </a:r>
                      <a:r>
                        <a:rPr lang="en-US" sz="1800" kern="1200" dirty="0">
                          <a:solidFill>
                            <a:schemeClr val="dk1"/>
                          </a:solidFill>
                          <a:effectLst/>
                          <a:latin typeface="+mn-lt"/>
                          <a:ea typeface="+mn-ea"/>
                          <a:cs typeface="+mn-cs"/>
                        </a:rPr>
                        <a:t>(Intrauterine device)</a:t>
                      </a:r>
                    </a:p>
                    <a:p>
                      <a:endParaRPr lang="en-US" dirty="0"/>
                    </a:p>
                    <a:p>
                      <a:endParaRPr lang="en-US" dirty="0"/>
                    </a:p>
                    <a:p>
                      <a:endParaRPr lang="en-US" dirty="0"/>
                    </a:p>
                    <a:p>
                      <a:endParaRPr lang="en-US" dirty="0"/>
                    </a:p>
                  </a:txBody>
                  <a:tcPr/>
                </a:tc>
                <a:tc>
                  <a:txBody>
                    <a:bodyPr/>
                    <a:lstStyle/>
                    <a:p>
                      <a:r>
                        <a:rPr lang="en-US" dirty="0"/>
                        <a:t>Best</a:t>
                      </a:r>
                    </a:p>
                  </a:txBody>
                  <a:tcPr/>
                </a:tc>
                <a:tc>
                  <a:txBody>
                    <a:bodyPr/>
                    <a:lstStyle/>
                    <a:p>
                      <a:r>
                        <a:rPr lang="en-US" dirty="0"/>
                        <a:t>None</a:t>
                      </a:r>
                    </a:p>
                    <a:p>
                      <a:endParaRPr lang="en-US" dirty="0"/>
                    </a:p>
                    <a:p>
                      <a:endParaRPr lang="en-US" dirty="0"/>
                    </a:p>
                    <a:p>
                      <a:endParaRPr lang="en-US" dirty="0"/>
                    </a:p>
                    <a:p>
                      <a:endParaRPr lang="en-US" dirty="0"/>
                    </a:p>
                    <a:p>
                      <a:endParaRPr lang="en-US" dirty="0"/>
                    </a:p>
                  </a:txBody>
                  <a:tcPr/>
                </a:tc>
                <a:extLst>
                  <a:ext uri="{0D108BD9-81ED-4DB2-BD59-A6C34878D82A}">
                    <a16:rowId xmlns:a16="http://schemas.microsoft.com/office/drawing/2014/main" val="136500716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latin typeface="Calibri" panose="020F0502020204030204" pitchFamily="34" charset="0"/>
                          <a:cs typeface="Calibri" panose="020F0502020204030204" pitchFamily="34" charset="0"/>
                        </a:rPr>
                        <a:t>Implants</a:t>
                      </a:r>
                    </a:p>
                    <a:p>
                      <a:endParaRPr lang="en-US" dirty="0"/>
                    </a:p>
                  </a:txBody>
                  <a:tcPr/>
                </a:tc>
                <a:tc>
                  <a:txBody>
                    <a:bodyPr/>
                    <a:lstStyle/>
                    <a:p>
                      <a:r>
                        <a:rPr lang="en-US" dirty="0"/>
                        <a:t>Best</a:t>
                      </a:r>
                    </a:p>
                  </a:txBody>
                  <a:tcPr/>
                </a:tc>
                <a:tc>
                  <a:txBody>
                    <a:bodyPr/>
                    <a:lstStyle/>
                    <a:p>
                      <a:r>
                        <a:rPr lang="en-US" dirty="0"/>
                        <a:t>None</a:t>
                      </a:r>
                    </a:p>
                    <a:p>
                      <a:endParaRPr lang="en-US" dirty="0"/>
                    </a:p>
                    <a:p>
                      <a:endParaRPr lang="en-US" dirty="0"/>
                    </a:p>
                    <a:p>
                      <a:endParaRPr lang="en-US" dirty="0"/>
                    </a:p>
                    <a:p>
                      <a:endParaRPr lang="en-US" dirty="0"/>
                    </a:p>
                    <a:p>
                      <a:endParaRPr lang="en-US" dirty="0"/>
                    </a:p>
                  </a:txBody>
                  <a:tcPr/>
                </a:tc>
                <a:extLst>
                  <a:ext uri="{0D108BD9-81ED-4DB2-BD59-A6C34878D82A}">
                    <a16:rowId xmlns:a16="http://schemas.microsoft.com/office/drawing/2014/main" val="2262805706"/>
                  </a:ext>
                </a:extLst>
              </a:tr>
            </a:tbl>
          </a:graphicData>
        </a:graphic>
      </p:graphicFrame>
      <p:pic>
        <p:nvPicPr>
          <p:cNvPr id="14" name="Picture 13">
            <a:extLst>
              <a:ext uri="{FF2B5EF4-FFF2-40B4-BE49-F238E27FC236}">
                <a16:creationId xmlns:a16="http://schemas.microsoft.com/office/drawing/2014/main" id="{30EEB185-A989-42CB-9D68-FBF6E362823E}"/>
              </a:ext>
            </a:extLst>
          </p:cNvPr>
          <p:cNvPicPr/>
          <p:nvPr/>
        </p:nvPicPr>
        <p:blipFill>
          <a:blip r:embed="rId4"/>
          <a:stretch>
            <a:fillRect/>
          </a:stretch>
        </p:blipFill>
        <p:spPr>
          <a:xfrm>
            <a:off x="6907662" y="2515479"/>
            <a:ext cx="923925" cy="1403106"/>
          </a:xfrm>
          <a:prstGeom prst="rect">
            <a:avLst/>
          </a:prstGeom>
        </p:spPr>
      </p:pic>
      <p:pic>
        <p:nvPicPr>
          <p:cNvPr id="18" name="Picture 17">
            <a:extLst>
              <a:ext uri="{FF2B5EF4-FFF2-40B4-BE49-F238E27FC236}">
                <a16:creationId xmlns:a16="http://schemas.microsoft.com/office/drawing/2014/main" id="{E1E0100F-70BD-4FC7-BE1C-D7E906C86101}"/>
              </a:ext>
            </a:extLst>
          </p:cNvPr>
          <p:cNvPicPr/>
          <p:nvPr/>
        </p:nvPicPr>
        <p:blipFill>
          <a:blip r:embed="rId4"/>
          <a:stretch>
            <a:fillRect/>
          </a:stretch>
        </p:blipFill>
        <p:spPr>
          <a:xfrm>
            <a:off x="6907661" y="4223383"/>
            <a:ext cx="923925" cy="1403106"/>
          </a:xfrm>
          <a:prstGeom prst="rect">
            <a:avLst/>
          </a:prstGeom>
        </p:spPr>
      </p:pic>
      <p:pic>
        <p:nvPicPr>
          <p:cNvPr id="11" name="Picture 10">
            <a:extLst>
              <a:ext uri="{FF2B5EF4-FFF2-40B4-BE49-F238E27FC236}">
                <a16:creationId xmlns:a16="http://schemas.microsoft.com/office/drawing/2014/main" id="{0030EC49-1224-4FEF-AD51-2A102055CB22}"/>
              </a:ext>
            </a:extLst>
          </p:cNvPr>
          <p:cNvPicPr/>
          <p:nvPr/>
        </p:nvPicPr>
        <p:blipFill>
          <a:blip r:embed="rId5"/>
          <a:stretch>
            <a:fillRect/>
          </a:stretch>
        </p:blipFill>
        <p:spPr>
          <a:xfrm>
            <a:off x="1884680" y="2813685"/>
            <a:ext cx="585470" cy="1104900"/>
          </a:xfrm>
          <a:prstGeom prst="rect">
            <a:avLst/>
          </a:prstGeom>
        </p:spPr>
      </p:pic>
      <p:pic>
        <p:nvPicPr>
          <p:cNvPr id="12" name="Picture 11">
            <a:extLst>
              <a:ext uri="{FF2B5EF4-FFF2-40B4-BE49-F238E27FC236}">
                <a16:creationId xmlns:a16="http://schemas.microsoft.com/office/drawing/2014/main" id="{59023B57-BC96-4C08-BEB6-391AB9D6627D}"/>
              </a:ext>
            </a:extLst>
          </p:cNvPr>
          <p:cNvPicPr/>
          <p:nvPr/>
        </p:nvPicPr>
        <p:blipFill>
          <a:blip r:embed="rId6"/>
          <a:stretch>
            <a:fillRect/>
          </a:stretch>
        </p:blipFill>
        <p:spPr>
          <a:xfrm>
            <a:off x="4398885" y="3194685"/>
            <a:ext cx="1652270" cy="342900"/>
          </a:xfrm>
          <a:prstGeom prst="rect">
            <a:avLst/>
          </a:prstGeom>
        </p:spPr>
      </p:pic>
      <p:pic>
        <p:nvPicPr>
          <p:cNvPr id="17" name="Picture 16">
            <a:extLst>
              <a:ext uri="{FF2B5EF4-FFF2-40B4-BE49-F238E27FC236}">
                <a16:creationId xmlns:a16="http://schemas.microsoft.com/office/drawing/2014/main" id="{CBDF3F7A-CEA4-4C12-A271-CBA401C0FAD9}"/>
              </a:ext>
            </a:extLst>
          </p:cNvPr>
          <p:cNvPicPr/>
          <p:nvPr/>
        </p:nvPicPr>
        <p:blipFill>
          <a:blip r:embed="rId6"/>
          <a:stretch>
            <a:fillRect/>
          </a:stretch>
        </p:blipFill>
        <p:spPr>
          <a:xfrm>
            <a:off x="4398885" y="4753486"/>
            <a:ext cx="1652270" cy="342900"/>
          </a:xfrm>
          <a:prstGeom prst="rect">
            <a:avLst/>
          </a:prstGeom>
        </p:spPr>
      </p:pic>
      <p:pic>
        <p:nvPicPr>
          <p:cNvPr id="19" name="Picture 18">
            <a:extLst>
              <a:ext uri="{FF2B5EF4-FFF2-40B4-BE49-F238E27FC236}">
                <a16:creationId xmlns:a16="http://schemas.microsoft.com/office/drawing/2014/main" id="{DF3D21D6-42B3-4884-9A34-7D008F347182}"/>
              </a:ext>
            </a:extLst>
          </p:cNvPr>
          <p:cNvPicPr/>
          <p:nvPr/>
        </p:nvPicPr>
        <p:blipFill>
          <a:blip r:embed="rId7"/>
          <a:stretch>
            <a:fillRect/>
          </a:stretch>
        </p:blipFill>
        <p:spPr>
          <a:xfrm>
            <a:off x="1879457" y="4466368"/>
            <a:ext cx="1083855" cy="917135"/>
          </a:xfrm>
          <a:prstGeom prst="rect">
            <a:avLst/>
          </a:prstGeom>
        </p:spPr>
      </p:pic>
    </p:spTree>
    <p:extLst>
      <p:ext uri="{BB962C8B-B14F-4D97-AF65-F5344CB8AC3E}">
        <p14:creationId xmlns:p14="http://schemas.microsoft.com/office/powerpoint/2010/main" val="4127068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DFA7B45-92B8-4222-B0FE-106ACF2CB1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72687"/>
            <a:ext cx="9298903" cy="6948631"/>
          </a:xfrm>
          <a:prstGeom prst="rect">
            <a:avLst/>
          </a:prstGeom>
        </p:spPr>
      </p:pic>
      <p:sp>
        <p:nvSpPr>
          <p:cNvPr id="2" name="Title 1"/>
          <p:cNvSpPr>
            <a:spLocks noGrp="1"/>
          </p:cNvSpPr>
          <p:nvPr>
            <p:ph type="title"/>
          </p:nvPr>
        </p:nvSpPr>
        <p:spPr>
          <a:xfrm>
            <a:off x="346229" y="284085"/>
            <a:ext cx="8105313" cy="871538"/>
          </a:xfrm>
        </p:spPr>
        <p:txBody>
          <a:bodyPr>
            <a:normAutofit/>
          </a:bodyPr>
          <a:lstStyle/>
          <a:p>
            <a:pPr algn="l"/>
            <a:r>
              <a:rPr lang="en-US" sz="4000" dirty="0">
                <a:latin typeface="Calibri" panose="020F0502020204030204" pitchFamily="34" charset="0"/>
                <a:cs typeface="Calibri" panose="020F0502020204030204" pitchFamily="34" charset="0"/>
              </a:rPr>
              <a:t>Permanent methods</a:t>
            </a:r>
          </a:p>
        </p:txBody>
      </p:sp>
      <p:graphicFrame>
        <p:nvGraphicFramePr>
          <p:cNvPr id="3" name="Table 4" descr="Illustration of family planning methods&#10;Vasectomy, 4-star (best) protection from pregnancy, no protection from STIs&#10;tubal ligation, 4-star (best) protection from pregnancy, no protection from STIs.">
            <a:extLst>
              <a:ext uri="{FF2B5EF4-FFF2-40B4-BE49-F238E27FC236}">
                <a16:creationId xmlns:a16="http://schemas.microsoft.com/office/drawing/2014/main" id="{856B1DB5-7107-44FF-B9DB-5ABD64E4C14B}"/>
              </a:ext>
            </a:extLst>
          </p:cNvPr>
          <p:cNvGraphicFramePr>
            <a:graphicFrameLocks noGrp="1"/>
          </p:cNvGraphicFramePr>
          <p:nvPr>
            <p:extLst>
              <p:ext uri="{D42A27DB-BD31-4B8C-83A1-F6EECF244321}">
                <p14:modId xmlns:p14="http://schemas.microsoft.com/office/powerpoint/2010/main" val="1937365866"/>
              </p:ext>
            </p:extLst>
          </p:nvPr>
        </p:nvGraphicFramePr>
        <p:xfrm>
          <a:off x="443883" y="1397000"/>
          <a:ext cx="8105313" cy="4389120"/>
        </p:xfrm>
        <a:graphic>
          <a:graphicData uri="http://schemas.openxmlformats.org/drawingml/2006/table">
            <a:tbl>
              <a:tblPr firstRow="1" bandRow="1">
                <a:tableStyleId>{7DF18680-E054-41AD-8BC1-D1AEF772440D}</a:tableStyleId>
              </a:tblPr>
              <a:tblGrid>
                <a:gridCol w="3720154">
                  <a:extLst>
                    <a:ext uri="{9D8B030D-6E8A-4147-A177-3AD203B41FA5}">
                      <a16:colId xmlns:a16="http://schemas.microsoft.com/office/drawing/2014/main" val="1749050031"/>
                    </a:ext>
                  </a:extLst>
                </a:gridCol>
                <a:gridCol w="2124221">
                  <a:extLst>
                    <a:ext uri="{9D8B030D-6E8A-4147-A177-3AD203B41FA5}">
                      <a16:colId xmlns:a16="http://schemas.microsoft.com/office/drawing/2014/main" val="2566739548"/>
                    </a:ext>
                  </a:extLst>
                </a:gridCol>
                <a:gridCol w="2260938">
                  <a:extLst>
                    <a:ext uri="{9D8B030D-6E8A-4147-A177-3AD203B41FA5}">
                      <a16:colId xmlns:a16="http://schemas.microsoft.com/office/drawing/2014/main" val="882247798"/>
                    </a:ext>
                  </a:extLst>
                </a:gridCol>
              </a:tblGrid>
              <a:tr h="370840">
                <a:tc>
                  <a:txBody>
                    <a:bodyPr/>
                    <a:lstStyle/>
                    <a:p>
                      <a:r>
                        <a:rPr lang="en-US" dirty="0"/>
                        <a:t>Family Planning Method</a:t>
                      </a:r>
                    </a:p>
                  </a:txBody>
                  <a:tcPr/>
                </a:tc>
                <a:tc>
                  <a:txBody>
                    <a:bodyPr/>
                    <a:lstStyle/>
                    <a:p>
                      <a:r>
                        <a:rPr lang="en-US" dirty="0"/>
                        <a:t>Protection from Pregnancy</a:t>
                      </a:r>
                    </a:p>
                  </a:txBody>
                  <a:tcPr/>
                </a:tc>
                <a:tc>
                  <a:txBody>
                    <a:bodyPr/>
                    <a:lstStyle/>
                    <a:p>
                      <a:r>
                        <a:rPr lang="en-US" dirty="0"/>
                        <a:t>Protection from Sexually Transmitted Infections</a:t>
                      </a:r>
                    </a:p>
                  </a:txBody>
                  <a:tcPr/>
                </a:tc>
                <a:extLst>
                  <a:ext uri="{0D108BD9-81ED-4DB2-BD59-A6C34878D82A}">
                    <a16:rowId xmlns:a16="http://schemas.microsoft.com/office/drawing/2014/main" val="27414405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Vasectomy</a:t>
                      </a:r>
                      <a:endParaRPr lang="en-US" sz="1800" kern="1200" dirty="0">
                        <a:solidFill>
                          <a:schemeClr val="dk1"/>
                        </a:solidFill>
                        <a:effectLst/>
                        <a:latin typeface="+mn-lt"/>
                        <a:ea typeface="+mn-ea"/>
                        <a:cs typeface="+mn-cs"/>
                      </a:endParaRPr>
                    </a:p>
                    <a:p>
                      <a:endParaRPr lang="en-US" dirty="0"/>
                    </a:p>
                    <a:p>
                      <a:endParaRPr lang="en-US" dirty="0"/>
                    </a:p>
                    <a:p>
                      <a:endParaRPr lang="en-US" dirty="0"/>
                    </a:p>
                    <a:p>
                      <a:endParaRPr lang="en-US" dirty="0"/>
                    </a:p>
                  </a:txBody>
                  <a:tcPr/>
                </a:tc>
                <a:tc>
                  <a:txBody>
                    <a:bodyPr/>
                    <a:lstStyle/>
                    <a:p>
                      <a:r>
                        <a:rPr lang="en-US" dirty="0"/>
                        <a:t>Best</a:t>
                      </a:r>
                    </a:p>
                  </a:txBody>
                  <a:tcPr/>
                </a:tc>
                <a:tc>
                  <a:txBody>
                    <a:bodyPr/>
                    <a:lstStyle/>
                    <a:p>
                      <a:r>
                        <a:rPr lang="en-US" dirty="0"/>
                        <a:t>None</a:t>
                      </a:r>
                    </a:p>
                    <a:p>
                      <a:endParaRPr lang="en-US" dirty="0"/>
                    </a:p>
                    <a:p>
                      <a:endParaRPr lang="en-US" dirty="0"/>
                    </a:p>
                    <a:p>
                      <a:endParaRPr lang="en-US" dirty="0"/>
                    </a:p>
                    <a:p>
                      <a:endParaRPr lang="en-US" dirty="0"/>
                    </a:p>
                    <a:p>
                      <a:endParaRPr lang="en-US" dirty="0"/>
                    </a:p>
                  </a:txBody>
                  <a:tcPr/>
                </a:tc>
                <a:extLst>
                  <a:ext uri="{0D108BD9-81ED-4DB2-BD59-A6C34878D82A}">
                    <a16:rowId xmlns:a16="http://schemas.microsoft.com/office/drawing/2014/main" val="136500716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latin typeface="Calibri" panose="020F0502020204030204" pitchFamily="34" charset="0"/>
                          <a:cs typeface="Calibri" panose="020F0502020204030204" pitchFamily="34" charset="0"/>
                        </a:rPr>
                        <a:t>Tubal Ligation</a:t>
                      </a:r>
                    </a:p>
                    <a:p>
                      <a:endParaRPr lang="en-US" dirty="0"/>
                    </a:p>
                  </a:txBody>
                  <a:tcPr/>
                </a:tc>
                <a:tc>
                  <a:txBody>
                    <a:bodyPr/>
                    <a:lstStyle/>
                    <a:p>
                      <a:r>
                        <a:rPr lang="en-US" dirty="0"/>
                        <a:t>Best</a:t>
                      </a:r>
                    </a:p>
                  </a:txBody>
                  <a:tcPr/>
                </a:tc>
                <a:tc>
                  <a:txBody>
                    <a:bodyPr/>
                    <a:lstStyle/>
                    <a:p>
                      <a:r>
                        <a:rPr lang="en-US" dirty="0"/>
                        <a:t>None</a:t>
                      </a:r>
                    </a:p>
                    <a:p>
                      <a:endParaRPr lang="en-US" dirty="0"/>
                    </a:p>
                    <a:p>
                      <a:endParaRPr lang="en-US" dirty="0"/>
                    </a:p>
                    <a:p>
                      <a:endParaRPr lang="en-US" dirty="0"/>
                    </a:p>
                    <a:p>
                      <a:endParaRPr lang="en-US" dirty="0"/>
                    </a:p>
                    <a:p>
                      <a:endParaRPr lang="en-US" dirty="0"/>
                    </a:p>
                  </a:txBody>
                  <a:tcPr/>
                </a:tc>
                <a:extLst>
                  <a:ext uri="{0D108BD9-81ED-4DB2-BD59-A6C34878D82A}">
                    <a16:rowId xmlns:a16="http://schemas.microsoft.com/office/drawing/2014/main" val="2262805706"/>
                  </a:ext>
                </a:extLst>
              </a:tr>
            </a:tbl>
          </a:graphicData>
        </a:graphic>
      </p:graphicFrame>
      <p:pic>
        <p:nvPicPr>
          <p:cNvPr id="14" name="Picture 13">
            <a:extLst>
              <a:ext uri="{FF2B5EF4-FFF2-40B4-BE49-F238E27FC236}">
                <a16:creationId xmlns:a16="http://schemas.microsoft.com/office/drawing/2014/main" id="{30EEB185-A989-42CB-9D68-FBF6E362823E}"/>
              </a:ext>
            </a:extLst>
          </p:cNvPr>
          <p:cNvPicPr/>
          <p:nvPr/>
        </p:nvPicPr>
        <p:blipFill>
          <a:blip r:embed="rId4"/>
          <a:stretch>
            <a:fillRect/>
          </a:stretch>
        </p:blipFill>
        <p:spPr>
          <a:xfrm>
            <a:off x="6907662" y="2515479"/>
            <a:ext cx="923925" cy="1403106"/>
          </a:xfrm>
          <a:prstGeom prst="rect">
            <a:avLst/>
          </a:prstGeom>
        </p:spPr>
      </p:pic>
      <p:pic>
        <p:nvPicPr>
          <p:cNvPr id="18" name="Picture 17">
            <a:extLst>
              <a:ext uri="{FF2B5EF4-FFF2-40B4-BE49-F238E27FC236}">
                <a16:creationId xmlns:a16="http://schemas.microsoft.com/office/drawing/2014/main" id="{E1E0100F-70BD-4FC7-BE1C-D7E906C86101}"/>
              </a:ext>
            </a:extLst>
          </p:cNvPr>
          <p:cNvPicPr/>
          <p:nvPr/>
        </p:nvPicPr>
        <p:blipFill>
          <a:blip r:embed="rId4"/>
          <a:stretch>
            <a:fillRect/>
          </a:stretch>
        </p:blipFill>
        <p:spPr>
          <a:xfrm>
            <a:off x="6907661" y="4223383"/>
            <a:ext cx="923925" cy="1403106"/>
          </a:xfrm>
          <a:prstGeom prst="rect">
            <a:avLst/>
          </a:prstGeom>
        </p:spPr>
      </p:pic>
      <p:pic>
        <p:nvPicPr>
          <p:cNvPr id="11" name="Picture 10">
            <a:extLst>
              <a:ext uri="{FF2B5EF4-FFF2-40B4-BE49-F238E27FC236}">
                <a16:creationId xmlns:a16="http://schemas.microsoft.com/office/drawing/2014/main" id="{829691BE-4406-413E-8B04-0978A415F4C7}"/>
              </a:ext>
            </a:extLst>
          </p:cNvPr>
          <p:cNvPicPr/>
          <p:nvPr/>
        </p:nvPicPr>
        <p:blipFill rotWithShape="1">
          <a:blip r:embed="rId5"/>
          <a:srcRect r="53392"/>
          <a:stretch/>
        </p:blipFill>
        <p:spPr>
          <a:xfrm>
            <a:off x="1866681" y="2731330"/>
            <a:ext cx="1256348" cy="1085850"/>
          </a:xfrm>
          <a:prstGeom prst="rect">
            <a:avLst/>
          </a:prstGeom>
        </p:spPr>
      </p:pic>
      <p:pic>
        <p:nvPicPr>
          <p:cNvPr id="12" name="Picture 11">
            <a:extLst>
              <a:ext uri="{FF2B5EF4-FFF2-40B4-BE49-F238E27FC236}">
                <a16:creationId xmlns:a16="http://schemas.microsoft.com/office/drawing/2014/main" id="{5A13C200-7C9C-4250-9B8E-3267D36BE982}"/>
              </a:ext>
            </a:extLst>
          </p:cNvPr>
          <p:cNvPicPr/>
          <p:nvPr/>
        </p:nvPicPr>
        <p:blipFill rotWithShape="1">
          <a:blip r:embed="rId5"/>
          <a:srcRect l="50000"/>
          <a:stretch/>
        </p:blipFill>
        <p:spPr>
          <a:xfrm>
            <a:off x="1612108" y="4540639"/>
            <a:ext cx="1347786" cy="1085850"/>
          </a:xfrm>
          <a:prstGeom prst="rect">
            <a:avLst/>
          </a:prstGeom>
        </p:spPr>
      </p:pic>
      <p:pic>
        <p:nvPicPr>
          <p:cNvPr id="17" name="Picture 16">
            <a:extLst>
              <a:ext uri="{FF2B5EF4-FFF2-40B4-BE49-F238E27FC236}">
                <a16:creationId xmlns:a16="http://schemas.microsoft.com/office/drawing/2014/main" id="{91B955C2-CFA3-4995-A01A-FEB4317563E4}"/>
              </a:ext>
            </a:extLst>
          </p:cNvPr>
          <p:cNvPicPr/>
          <p:nvPr/>
        </p:nvPicPr>
        <p:blipFill>
          <a:blip r:embed="rId6"/>
          <a:stretch>
            <a:fillRect/>
          </a:stretch>
        </p:blipFill>
        <p:spPr>
          <a:xfrm>
            <a:off x="4398885" y="3194685"/>
            <a:ext cx="1652270" cy="342900"/>
          </a:xfrm>
          <a:prstGeom prst="rect">
            <a:avLst/>
          </a:prstGeom>
        </p:spPr>
      </p:pic>
      <p:pic>
        <p:nvPicPr>
          <p:cNvPr id="19" name="Picture 18">
            <a:extLst>
              <a:ext uri="{FF2B5EF4-FFF2-40B4-BE49-F238E27FC236}">
                <a16:creationId xmlns:a16="http://schemas.microsoft.com/office/drawing/2014/main" id="{FDE0E4E4-BBF3-4E57-828C-1A831FDA6F49}"/>
              </a:ext>
            </a:extLst>
          </p:cNvPr>
          <p:cNvPicPr/>
          <p:nvPr/>
        </p:nvPicPr>
        <p:blipFill>
          <a:blip r:embed="rId6"/>
          <a:stretch>
            <a:fillRect/>
          </a:stretch>
        </p:blipFill>
        <p:spPr>
          <a:xfrm>
            <a:off x="4398885" y="4753486"/>
            <a:ext cx="1652270" cy="342900"/>
          </a:xfrm>
          <a:prstGeom prst="rect">
            <a:avLst/>
          </a:prstGeom>
        </p:spPr>
      </p:pic>
    </p:spTree>
    <p:extLst>
      <p:ext uri="{BB962C8B-B14F-4D97-AF65-F5344CB8AC3E}">
        <p14:creationId xmlns:p14="http://schemas.microsoft.com/office/powerpoint/2010/main" val="3052118983"/>
      </p:ext>
    </p:extLst>
  </p:cSld>
  <p:clrMapOvr>
    <a:masterClrMapping/>
  </p:clrMapOvr>
</p:sld>
</file>

<file path=ppt/theme/theme1.xml><?xml version="1.0" encoding="utf-8"?>
<a:theme xmlns:a="http://schemas.openxmlformats.org/drawingml/2006/main" name="DRR Curriculum_Powerpoint Theme_Day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2205</Words>
  <Application>Microsoft Office PowerPoint</Application>
  <PresentationFormat>On-screen Show (4:3)</PresentationFormat>
  <Paragraphs>237</Paragraphs>
  <Slides>13</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Tahoma</vt:lpstr>
      <vt:lpstr>Wingdings</vt:lpstr>
      <vt:lpstr>DRR Curriculum_Powerpoint Theme_Day2</vt:lpstr>
      <vt:lpstr>PowerPoint Presentation</vt:lpstr>
      <vt:lpstr>Family planning</vt:lpstr>
      <vt:lpstr>Impact</vt:lpstr>
      <vt:lpstr>Methods of contraception</vt:lpstr>
      <vt:lpstr>Contraceptive method effectiveness</vt:lpstr>
      <vt:lpstr>Natural methods</vt:lpstr>
      <vt:lpstr>Short-acting methods</vt:lpstr>
      <vt:lpstr>Long-acting methods</vt:lpstr>
      <vt:lpstr>Permanent methods</vt:lpstr>
      <vt:lpstr>Post-coital methods</vt:lpstr>
      <vt:lpstr>PowerPoint Presentation</vt:lpstr>
      <vt:lpstr>MISP Objective 5: Prevent unintended pregnancies</vt:lpstr>
      <vt:lpstr>Relevant Inter-Agency RH Kits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Tanabe Mihoko</dc:creator>
  <cp:lastModifiedBy>Diana Quick</cp:lastModifiedBy>
  <cp:revision>11</cp:revision>
  <dcterms:created xsi:type="dcterms:W3CDTF">2019-12-08T15:35:29Z</dcterms:created>
  <dcterms:modified xsi:type="dcterms:W3CDTF">2021-03-25T18:05:19Z</dcterms:modified>
</cp:coreProperties>
</file>