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0"/>
  </p:notesMasterIdLst>
  <p:sldIdLst>
    <p:sldId id="302" r:id="rId2"/>
    <p:sldId id="259" r:id="rId3"/>
    <p:sldId id="303" r:id="rId4"/>
    <p:sldId id="304" r:id="rId5"/>
    <p:sldId id="305" r:id="rId6"/>
    <p:sldId id="306" r:id="rId7"/>
    <p:sldId id="307" r:id="rId8"/>
    <p:sldId id="308" r:id="rId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a:srgbClr val="FF99FF"/>
    <a:srgbClr val="FFCC99"/>
    <a:srgbClr val="CCCCFF"/>
    <a:srgbClr val="66FFFF"/>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45678" autoAdjust="0"/>
  </p:normalViewPr>
  <p:slideViewPr>
    <p:cSldViewPr>
      <p:cViewPr varScale="1">
        <p:scale>
          <a:sx n="75" d="100"/>
          <a:sy n="75" d="100"/>
        </p:scale>
        <p:origin x="4256" y="36"/>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C31CB1-745C-4906-BD1D-D47FE307C7B2}"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en-US"/>
        </a:p>
      </dgm:t>
    </dgm:pt>
    <dgm:pt modelId="{2C583638-8C56-4119-AF80-516A3D1B6774}">
      <dgm:prSet phldrT="[Text]" custT="1"/>
      <dgm:spPr>
        <a:xfrm>
          <a:off x="255400" y="574528"/>
          <a:ext cx="3613406" cy="3299221"/>
        </a:xfr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nSpc>
              <a:spcPct val="100000"/>
            </a:lnSpc>
            <a:spcAft>
              <a:spcPts val="0"/>
            </a:spcAft>
            <a:buNone/>
          </a:pPr>
          <a:r>
            <a:rPr lang="en-US" sz="1400" b="1" dirty="0">
              <a:solidFill>
                <a:sysClr val="window" lastClr="FFFFFF"/>
              </a:solidFill>
              <a:latin typeface="Calibri" panose="020F0502020204030204"/>
              <a:ea typeface="+mn-ea"/>
              <a:cs typeface="+mn-cs"/>
            </a:rPr>
            <a:t>Community</a:t>
          </a:r>
        </a:p>
        <a:p>
          <a:pPr>
            <a:lnSpc>
              <a:spcPct val="100000"/>
            </a:lnSpc>
            <a:spcAft>
              <a:spcPts val="0"/>
            </a:spcAft>
            <a:buNone/>
          </a:pPr>
          <a:r>
            <a:rPr lang="en-US" sz="1200" b="1" dirty="0">
              <a:solidFill>
                <a:sysClr val="windowText" lastClr="000000"/>
              </a:solidFill>
              <a:latin typeface="Calibri" panose="020F0502020204030204"/>
              <a:ea typeface="+mn-ea"/>
              <a:cs typeface="+mn-cs"/>
            </a:rPr>
            <a:t>Media campaign, Hotline, community support</a:t>
          </a:r>
        </a:p>
      </dgm:t>
    </dgm:pt>
    <dgm:pt modelId="{00CE58B2-552B-44FD-814C-6BC0D1391129}" type="parTrans" cxnId="{BFB4F290-03D2-4D3A-9A0D-64E04D07C399}">
      <dgm:prSet/>
      <dgm:spPr/>
      <dgm:t>
        <a:bodyPr/>
        <a:lstStyle/>
        <a:p>
          <a:endParaRPr lang="en-US"/>
        </a:p>
      </dgm:t>
    </dgm:pt>
    <dgm:pt modelId="{99F1D019-6CA2-4D8A-9D23-264300569616}" type="sibTrans" cxnId="{BFB4F290-03D2-4D3A-9A0D-64E04D07C399}">
      <dgm:prSet/>
      <dgm:spPr/>
      <dgm:t>
        <a:bodyPr/>
        <a:lstStyle/>
        <a:p>
          <a:endParaRPr lang="en-US"/>
        </a:p>
      </dgm:t>
    </dgm:pt>
    <dgm:pt modelId="{609E5750-B523-453B-B457-83B687A8CFC0}">
      <dgm:prSet phldrT="[Text]" custT="1"/>
      <dgm:spPr>
        <a:xfrm>
          <a:off x="421760" y="1190215"/>
          <a:ext cx="3218157" cy="2538498"/>
        </a:xfr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spcAft>
              <a:spcPts val="0"/>
            </a:spcAft>
            <a:buNone/>
          </a:pPr>
          <a:r>
            <a:rPr lang="en-US" sz="1400" b="1" dirty="0">
              <a:solidFill>
                <a:sysClr val="window" lastClr="FFFFFF"/>
              </a:solidFill>
              <a:latin typeface="Calibri" panose="020F0502020204030204"/>
              <a:ea typeface="+mn-ea"/>
              <a:cs typeface="+mn-cs"/>
            </a:rPr>
            <a:t>Organizational </a:t>
          </a:r>
        </a:p>
        <a:p>
          <a:pPr>
            <a:spcAft>
              <a:spcPts val="0"/>
            </a:spcAft>
            <a:buNone/>
          </a:pPr>
          <a:r>
            <a:rPr lang="en-US" sz="1100" b="1" dirty="0">
              <a:solidFill>
                <a:sysClr val="windowText" lastClr="000000"/>
              </a:solidFill>
              <a:latin typeface="Calibri" panose="020F0502020204030204"/>
              <a:ea typeface="+mn-ea"/>
              <a:cs typeface="+mn-cs"/>
            </a:rPr>
            <a:t>Capacity building, service expansion</a:t>
          </a:r>
        </a:p>
      </dgm:t>
    </dgm:pt>
    <dgm:pt modelId="{D97786F7-F77D-47C1-A246-4912BC49080B}" type="parTrans" cxnId="{95A11992-EF57-44F1-9053-5EB09A8216EC}">
      <dgm:prSet/>
      <dgm:spPr/>
      <dgm:t>
        <a:bodyPr/>
        <a:lstStyle/>
        <a:p>
          <a:endParaRPr lang="en-US"/>
        </a:p>
      </dgm:t>
    </dgm:pt>
    <dgm:pt modelId="{E4E70914-9520-40F4-AEB2-1E790199B318}" type="sibTrans" cxnId="{95A11992-EF57-44F1-9053-5EB09A8216EC}">
      <dgm:prSet/>
      <dgm:spPr/>
      <dgm:t>
        <a:bodyPr/>
        <a:lstStyle/>
        <a:p>
          <a:endParaRPr lang="en-US"/>
        </a:p>
      </dgm:t>
    </dgm:pt>
    <dgm:pt modelId="{CE025D38-EF95-4E07-BEA6-11A0508C5B7B}">
      <dgm:prSet phldrT="[Text]" custT="1"/>
      <dgm:spPr>
        <a:xfrm>
          <a:off x="890277" y="1812206"/>
          <a:ext cx="2404094" cy="2003671"/>
        </a:xfr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sz="1400" b="1" dirty="0">
              <a:solidFill>
                <a:sysClr val="window" lastClr="FFFFFF"/>
              </a:solidFill>
              <a:latin typeface="Calibri" panose="020F0502020204030204"/>
              <a:ea typeface="+mn-ea"/>
              <a:cs typeface="+mn-cs"/>
            </a:rPr>
            <a:t>Interpersonal</a:t>
          </a:r>
          <a:r>
            <a:rPr lang="en-US" sz="1400" dirty="0">
              <a:solidFill>
                <a:sysClr val="window" lastClr="FFFFFF"/>
              </a:solidFill>
              <a:latin typeface="Calibri" panose="020F0502020204030204"/>
              <a:ea typeface="+mn-ea"/>
              <a:cs typeface="+mn-cs"/>
            </a:rPr>
            <a:t> </a:t>
          </a:r>
        </a:p>
      </dgm:t>
    </dgm:pt>
    <dgm:pt modelId="{041953B0-4199-4F02-B626-B7E37C432BDF}" type="parTrans" cxnId="{06C2EFEC-5DBC-466F-B0E0-46A70A4ACFBC}">
      <dgm:prSet/>
      <dgm:spPr/>
      <dgm:t>
        <a:bodyPr/>
        <a:lstStyle/>
        <a:p>
          <a:endParaRPr lang="en-US"/>
        </a:p>
      </dgm:t>
    </dgm:pt>
    <dgm:pt modelId="{6877F8A9-0E33-4533-B99D-5A74571AA245}" type="sibTrans" cxnId="{06C2EFEC-5DBC-466F-B0E0-46A70A4ACFBC}">
      <dgm:prSet/>
      <dgm:spPr/>
      <dgm:t>
        <a:bodyPr/>
        <a:lstStyle/>
        <a:p>
          <a:endParaRPr lang="en-US"/>
        </a:p>
      </dgm:t>
    </dgm:pt>
    <dgm:pt modelId="{163583EA-6EDB-4977-8451-23C812C8014F}">
      <dgm:prSet phldrT="[Text]" custT="1"/>
      <dgm:spPr>
        <a:xfrm>
          <a:off x="1174396" y="2328862"/>
          <a:ext cx="1835857" cy="1552574"/>
        </a:xfr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sz="1600" b="1" dirty="0">
              <a:solidFill>
                <a:sysClr val="window" lastClr="FFFFFF"/>
              </a:solidFill>
              <a:latin typeface="Calibri" panose="020F0502020204030204"/>
              <a:ea typeface="+mn-ea"/>
              <a:cs typeface="+mn-cs"/>
            </a:rPr>
            <a:t>Individual</a:t>
          </a:r>
          <a:r>
            <a:rPr lang="en-US" sz="1600" dirty="0">
              <a:solidFill>
                <a:sysClr val="window" lastClr="FFFFFF"/>
              </a:solidFill>
              <a:latin typeface="Calibri" panose="020F0502020204030204"/>
              <a:ea typeface="+mn-ea"/>
              <a:cs typeface="+mn-cs"/>
            </a:rPr>
            <a:t> </a:t>
          </a:r>
        </a:p>
        <a:p>
          <a:pPr>
            <a:buNone/>
          </a:pPr>
          <a:r>
            <a:rPr lang="en-US" sz="1200" dirty="0">
              <a:solidFill>
                <a:sysClr val="windowText" lastClr="000000"/>
              </a:solidFill>
              <a:latin typeface="Calibri" panose="020F0502020204030204"/>
              <a:ea typeface="+mn-ea"/>
              <a:cs typeface="+mn-cs"/>
            </a:rPr>
            <a:t>Media campaign</a:t>
          </a:r>
        </a:p>
      </dgm:t>
    </dgm:pt>
    <dgm:pt modelId="{ADA0FA13-8EE6-4064-8632-0E1619F3EB83}" type="parTrans" cxnId="{103D4EA9-4DAD-409E-8227-DA7866EE1513}">
      <dgm:prSet/>
      <dgm:spPr/>
      <dgm:t>
        <a:bodyPr/>
        <a:lstStyle/>
        <a:p>
          <a:endParaRPr lang="en-US"/>
        </a:p>
      </dgm:t>
    </dgm:pt>
    <dgm:pt modelId="{57EF46F4-AA6D-462B-BA2A-6566E99268AA}" type="sibTrans" cxnId="{103D4EA9-4DAD-409E-8227-DA7866EE1513}">
      <dgm:prSet/>
      <dgm:spPr/>
      <dgm:t>
        <a:bodyPr/>
        <a:lstStyle/>
        <a:p>
          <a:endParaRPr lang="en-US"/>
        </a:p>
      </dgm:t>
    </dgm:pt>
    <dgm:pt modelId="{4A7714E6-8CD6-4B2C-A8C0-996423AF7807}">
      <dgm:prSet custT="1"/>
      <dgm:spPr>
        <a:xfrm>
          <a:off x="91036" y="0"/>
          <a:ext cx="3958716" cy="3881437"/>
        </a:xfr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lgn="ctr">
            <a:spcAft>
              <a:spcPct val="35000"/>
            </a:spcAft>
            <a:buNone/>
          </a:pPr>
          <a:endParaRPr lang="en-US" sz="700" b="1" dirty="0">
            <a:solidFill>
              <a:sysClr val="windowText" lastClr="000000"/>
            </a:solidFill>
            <a:latin typeface="Calibri" panose="020F0502020204030204"/>
            <a:ea typeface="+mn-ea"/>
            <a:cs typeface="+mn-cs"/>
          </a:endParaRPr>
        </a:p>
        <a:p>
          <a:pPr algn="ctr">
            <a:spcAft>
              <a:spcPct val="35000"/>
            </a:spcAft>
            <a:buNone/>
          </a:pPr>
          <a:endParaRPr lang="en-US" sz="1200" b="1" dirty="0">
            <a:solidFill>
              <a:sysClr val="windowText" lastClr="000000"/>
            </a:solidFill>
            <a:latin typeface="Calibri" panose="020F0502020204030204"/>
            <a:ea typeface="+mn-ea"/>
            <a:cs typeface="+mn-cs"/>
          </a:endParaRPr>
        </a:p>
        <a:p>
          <a:pPr algn="ctr">
            <a:spcAft>
              <a:spcPts val="0"/>
            </a:spcAft>
            <a:buNone/>
          </a:pPr>
          <a:r>
            <a:rPr lang="en-US" sz="1400" b="1" dirty="0">
              <a:solidFill>
                <a:sysClr val="window" lastClr="FFFFFF">
                  <a:lumMod val="95000"/>
                </a:sysClr>
              </a:solidFill>
              <a:latin typeface="Calibri" panose="020F0502020204030204"/>
              <a:ea typeface="+mn-ea"/>
              <a:cs typeface="+mn-cs"/>
            </a:rPr>
            <a:t>Societal</a:t>
          </a:r>
          <a:endParaRPr lang="en-US" sz="1200" b="1" dirty="0">
            <a:solidFill>
              <a:sysClr val="window" lastClr="FFFFFF">
                <a:lumMod val="95000"/>
              </a:sysClr>
            </a:solidFill>
            <a:latin typeface="Calibri" panose="020F0502020204030204"/>
            <a:ea typeface="+mn-ea"/>
            <a:cs typeface="+mn-cs"/>
          </a:endParaRPr>
        </a:p>
        <a:p>
          <a:pPr algn="ctr">
            <a:spcAft>
              <a:spcPts val="0"/>
            </a:spcAft>
            <a:buNone/>
          </a:pPr>
          <a:r>
            <a:rPr lang="en-US" sz="1200" b="1" dirty="0">
              <a:solidFill>
                <a:sysClr val="windowText" lastClr="000000"/>
              </a:solidFill>
              <a:latin typeface="Calibri" panose="020F0502020204030204"/>
              <a:ea typeface="+mn-ea"/>
              <a:cs typeface="+mn-cs"/>
            </a:rPr>
            <a:t>State of emergency, national guidelines</a:t>
          </a:r>
        </a:p>
        <a:p>
          <a:pPr algn="ctr">
            <a:spcAft>
              <a:spcPct val="35000"/>
            </a:spcAft>
            <a:buNone/>
          </a:pPr>
          <a:endParaRPr lang="en-US" sz="1100" b="1" dirty="0">
            <a:solidFill>
              <a:sysClr val="window" lastClr="FFFFFF"/>
            </a:solidFill>
            <a:latin typeface="Calibri" panose="020F0502020204030204"/>
            <a:ea typeface="+mn-ea"/>
            <a:cs typeface="+mn-cs"/>
          </a:endParaRPr>
        </a:p>
        <a:p>
          <a:pPr algn="ctr">
            <a:spcAft>
              <a:spcPct val="35000"/>
            </a:spcAft>
            <a:buNone/>
          </a:pPr>
          <a:r>
            <a:rPr lang="en-US" sz="500" dirty="0">
              <a:solidFill>
                <a:sysClr val="window" lastClr="FFFFFF"/>
              </a:solidFill>
              <a:latin typeface="Calibri" panose="020F0502020204030204"/>
              <a:ea typeface="+mn-ea"/>
              <a:cs typeface="+mn-cs"/>
            </a:rPr>
            <a:t> </a:t>
          </a:r>
        </a:p>
      </dgm:t>
    </dgm:pt>
    <dgm:pt modelId="{0919B9A4-73DA-4377-83DE-4117E4C7A802}" type="parTrans" cxnId="{68006778-9018-4420-B536-A3C0060975E7}">
      <dgm:prSet/>
      <dgm:spPr/>
      <dgm:t>
        <a:bodyPr/>
        <a:lstStyle/>
        <a:p>
          <a:endParaRPr lang="en-US"/>
        </a:p>
      </dgm:t>
    </dgm:pt>
    <dgm:pt modelId="{6144EAE6-CCAC-492B-9F07-DD89C1D694EF}" type="sibTrans" cxnId="{68006778-9018-4420-B536-A3C0060975E7}">
      <dgm:prSet/>
      <dgm:spPr/>
      <dgm:t>
        <a:bodyPr/>
        <a:lstStyle/>
        <a:p>
          <a:endParaRPr lang="en-US"/>
        </a:p>
      </dgm:t>
    </dgm:pt>
    <dgm:pt modelId="{C05E4FA3-FBD0-4D4C-8BD8-6ADAAFA0E621}" type="pres">
      <dgm:prSet presAssocID="{72C31CB1-745C-4906-BD1D-D47FE307C7B2}" presName="Name0" presStyleCnt="0">
        <dgm:presLayoutVars>
          <dgm:chMax val="7"/>
          <dgm:resizeHandles val="exact"/>
        </dgm:presLayoutVars>
      </dgm:prSet>
      <dgm:spPr/>
    </dgm:pt>
    <dgm:pt modelId="{CED72AE6-7493-4547-9A63-94AEE0B3DFCB}" type="pres">
      <dgm:prSet presAssocID="{72C31CB1-745C-4906-BD1D-D47FE307C7B2}" presName="comp1" presStyleCnt="0"/>
      <dgm:spPr/>
    </dgm:pt>
    <dgm:pt modelId="{107B4213-200B-4721-A7AA-E12CD4CBDE9D}" type="pres">
      <dgm:prSet presAssocID="{72C31CB1-745C-4906-BD1D-D47FE307C7B2}" presName="circle1" presStyleLbl="node1" presStyleIdx="0" presStyleCnt="5" custScaleX="132981" custLinFactNeighborX="435"/>
      <dgm:spPr/>
    </dgm:pt>
    <dgm:pt modelId="{7E4EAB9D-FABE-4872-BDBD-AD7B88F317EA}" type="pres">
      <dgm:prSet presAssocID="{72C31CB1-745C-4906-BD1D-D47FE307C7B2}" presName="c1text" presStyleLbl="node1" presStyleIdx="0" presStyleCnt="5">
        <dgm:presLayoutVars>
          <dgm:bulletEnabled val="1"/>
        </dgm:presLayoutVars>
      </dgm:prSet>
      <dgm:spPr/>
    </dgm:pt>
    <dgm:pt modelId="{CB006BE5-08C3-4176-A733-90D29A39F3A3}" type="pres">
      <dgm:prSet presAssocID="{72C31CB1-745C-4906-BD1D-D47FE307C7B2}" presName="comp2" presStyleCnt="0"/>
      <dgm:spPr/>
    </dgm:pt>
    <dgm:pt modelId="{392405AE-5A5E-4667-8353-7002CAA96350}" type="pres">
      <dgm:prSet presAssocID="{72C31CB1-745C-4906-BD1D-D47FE307C7B2}" presName="circle2" presStyleLbl="node1" presStyleIdx="1" presStyleCnt="5" custScaleX="117133" custScaleY="93479" custLinFactNeighborX="-2983" custLinFactNeighborY="1529"/>
      <dgm:spPr/>
    </dgm:pt>
    <dgm:pt modelId="{DFA27707-91EE-4647-967C-39EA4C8DFC1E}" type="pres">
      <dgm:prSet presAssocID="{72C31CB1-745C-4906-BD1D-D47FE307C7B2}" presName="c2text" presStyleLbl="node1" presStyleIdx="1" presStyleCnt="5">
        <dgm:presLayoutVars>
          <dgm:bulletEnabled val="1"/>
        </dgm:presLayoutVars>
      </dgm:prSet>
      <dgm:spPr/>
    </dgm:pt>
    <dgm:pt modelId="{E20B4719-D2E8-4047-8A3E-94DA38191D03}" type="pres">
      <dgm:prSet presAssocID="{72C31CB1-745C-4906-BD1D-D47FE307C7B2}" presName="comp3" presStyleCnt="0"/>
      <dgm:spPr/>
    </dgm:pt>
    <dgm:pt modelId="{380A2928-7C46-4B00-98B0-D6EE753C108C}" type="pres">
      <dgm:prSet presAssocID="{72C31CB1-745C-4906-BD1D-D47FE307C7B2}" presName="circle3" presStyleLbl="node1" presStyleIdx="2" presStyleCnt="5" custScaleX="131339" custScaleY="87405" custLinFactNeighborX="-2661" custLinFactNeighborY="-366"/>
      <dgm:spPr/>
    </dgm:pt>
    <dgm:pt modelId="{37597233-B3AA-4CB4-A4A4-07FC0875CEF9}" type="pres">
      <dgm:prSet presAssocID="{72C31CB1-745C-4906-BD1D-D47FE307C7B2}" presName="c3text" presStyleLbl="node1" presStyleIdx="2" presStyleCnt="5">
        <dgm:presLayoutVars>
          <dgm:bulletEnabled val="1"/>
        </dgm:presLayoutVars>
      </dgm:prSet>
      <dgm:spPr/>
    </dgm:pt>
    <dgm:pt modelId="{C178EF9E-2301-4216-975D-6FB80FB9CB90}" type="pres">
      <dgm:prSet presAssocID="{72C31CB1-745C-4906-BD1D-D47FE307C7B2}" presName="comp4" presStyleCnt="0"/>
      <dgm:spPr/>
    </dgm:pt>
    <dgm:pt modelId="{ECB53529-690A-4B35-98F8-ADA16EAA612B}" type="pres">
      <dgm:prSet presAssocID="{72C31CB1-745C-4906-BD1D-D47FE307C7B2}" presName="circle4" presStyleLbl="node1" presStyleIdx="3" presStyleCnt="5" custScaleX="150724" custScaleY="94116" custLinFactNeighborX="-482" custLinFactNeighborY="3642"/>
      <dgm:spPr/>
    </dgm:pt>
    <dgm:pt modelId="{17C2371C-9045-4D4E-AD4E-2D86360C45EF}" type="pres">
      <dgm:prSet presAssocID="{72C31CB1-745C-4906-BD1D-D47FE307C7B2}" presName="c4text" presStyleLbl="node1" presStyleIdx="3" presStyleCnt="5">
        <dgm:presLayoutVars>
          <dgm:bulletEnabled val="1"/>
        </dgm:presLayoutVars>
      </dgm:prSet>
      <dgm:spPr/>
    </dgm:pt>
    <dgm:pt modelId="{E636D153-5597-48ED-A0C3-319B08109A3A}" type="pres">
      <dgm:prSet presAssocID="{72C31CB1-745C-4906-BD1D-D47FE307C7B2}" presName="comp5" presStyleCnt="0"/>
      <dgm:spPr/>
    </dgm:pt>
    <dgm:pt modelId="{7CC55CC3-D129-417D-8727-6A955BAF1F91}" type="pres">
      <dgm:prSet presAssocID="{72C31CB1-745C-4906-BD1D-D47FE307C7B2}" presName="circle5" presStyleLbl="node1" presStyleIdx="4" presStyleCnt="5" custScaleX="147538" custScaleY="100000"/>
      <dgm:spPr/>
    </dgm:pt>
    <dgm:pt modelId="{8A28025F-FC29-4474-A035-BE9563A9925D}" type="pres">
      <dgm:prSet presAssocID="{72C31CB1-745C-4906-BD1D-D47FE307C7B2}" presName="c5text" presStyleLbl="node1" presStyleIdx="4" presStyleCnt="5">
        <dgm:presLayoutVars>
          <dgm:bulletEnabled val="1"/>
        </dgm:presLayoutVars>
      </dgm:prSet>
      <dgm:spPr/>
    </dgm:pt>
  </dgm:ptLst>
  <dgm:cxnLst>
    <dgm:cxn modelId="{54D30113-7F5D-4234-ADE3-18A3CDA6FC53}" type="presOf" srcId="{CE025D38-EF95-4E07-BEA6-11A0508C5B7B}" destId="{ECB53529-690A-4B35-98F8-ADA16EAA612B}" srcOrd="0" destOrd="0" presId="urn:microsoft.com/office/officeart/2005/8/layout/venn2"/>
    <dgm:cxn modelId="{F603962F-8A8B-4EB8-A20E-173A2BE07E1E}" type="presOf" srcId="{163583EA-6EDB-4977-8451-23C812C8014F}" destId="{7CC55CC3-D129-417D-8727-6A955BAF1F91}" srcOrd="0" destOrd="0" presId="urn:microsoft.com/office/officeart/2005/8/layout/venn2"/>
    <dgm:cxn modelId="{606CEF5C-BA1D-4689-B7F2-8D5CF6064F6C}" type="presOf" srcId="{CE025D38-EF95-4E07-BEA6-11A0508C5B7B}" destId="{17C2371C-9045-4D4E-AD4E-2D86360C45EF}" srcOrd="1" destOrd="0" presId="urn:microsoft.com/office/officeart/2005/8/layout/venn2"/>
    <dgm:cxn modelId="{531A6369-707D-4CD2-87A5-7C27C5383300}" type="presOf" srcId="{2C583638-8C56-4119-AF80-516A3D1B6774}" destId="{392405AE-5A5E-4667-8353-7002CAA96350}" srcOrd="0" destOrd="0" presId="urn:microsoft.com/office/officeart/2005/8/layout/venn2"/>
    <dgm:cxn modelId="{68006778-9018-4420-B536-A3C0060975E7}" srcId="{72C31CB1-745C-4906-BD1D-D47FE307C7B2}" destId="{4A7714E6-8CD6-4B2C-A8C0-996423AF7807}" srcOrd="0" destOrd="0" parTransId="{0919B9A4-73DA-4377-83DE-4117E4C7A802}" sibTransId="{6144EAE6-CCAC-492B-9F07-DD89C1D694EF}"/>
    <dgm:cxn modelId="{A6B6BD7B-30B9-4FBC-855E-179C08CDC0F4}" type="presOf" srcId="{4A7714E6-8CD6-4B2C-A8C0-996423AF7807}" destId="{107B4213-200B-4721-A7AA-E12CD4CBDE9D}" srcOrd="0" destOrd="0" presId="urn:microsoft.com/office/officeart/2005/8/layout/venn2"/>
    <dgm:cxn modelId="{BFB4F290-03D2-4D3A-9A0D-64E04D07C399}" srcId="{72C31CB1-745C-4906-BD1D-D47FE307C7B2}" destId="{2C583638-8C56-4119-AF80-516A3D1B6774}" srcOrd="1" destOrd="0" parTransId="{00CE58B2-552B-44FD-814C-6BC0D1391129}" sibTransId="{99F1D019-6CA2-4D8A-9D23-264300569616}"/>
    <dgm:cxn modelId="{95A11992-EF57-44F1-9053-5EB09A8216EC}" srcId="{72C31CB1-745C-4906-BD1D-D47FE307C7B2}" destId="{609E5750-B523-453B-B457-83B687A8CFC0}" srcOrd="2" destOrd="0" parTransId="{D97786F7-F77D-47C1-A246-4912BC49080B}" sibTransId="{E4E70914-9520-40F4-AEB2-1E790199B318}"/>
    <dgm:cxn modelId="{54D38694-C23F-470F-B94A-F344645DC28D}" type="presOf" srcId="{4A7714E6-8CD6-4B2C-A8C0-996423AF7807}" destId="{7E4EAB9D-FABE-4872-BDBD-AD7B88F317EA}" srcOrd="1" destOrd="0" presId="urn:microsoft.com/office/officeart/2005/8/layout/venn2"/>
    <dgm:cxn modelId="{04C4769A-2992-4FD1-B64F-BE7C0632EBEA}" type="presOf" srcId="{609E5750-B523-453B-B457-83B687A8CFC0}" destId="{37597233-B3AA-4CB4-A4A4-07FC0875CEF9}" srcOrd="1" destOrd="0" presId="urn:microsoft.com/office/officeart/2005/8/layout/venn2"/>
    <dgm:cxn modelId="{76DFC39D-FFA5-4A8A-BF7B-49695D83E103}" type="presOf" srcId="{163583EA-6EDB-4977-8451-23C812C8014F}" destId="{8A28025F-FC29-4474-A035-BE9563A9925D}" srcOrd="1" destOrd="0" presId="urn:microsoft.com/office/officeart/2005/8/layout/venn2"/>
    <dgm:cxn modelId="{103D4EA9-4DAD-409E-8227-DA7866EE1513}" srcId="{72C31CB1-745C-4906-BD1D-D47FE307C7B2}" destId="{163583EA-6EDB-4977-8451-23C812C8014F}" srcOrd="4" destOrd="0" parTransId="{ADA0FA13-8EE6-4064-8632-0E1619F3EB83}" sibTransId="{57EF46F4-AA6D-462B-BA2A-6566E99268AA}"/>
    <dgm:cxn modelId="{8C7341BD-4645-46CA-A9A7-D68AA3ABCCF0}" type="presOf" srcId="{72C31CB1-745C-4906-BD1D-D47FE307C7B2}" destId="{C05E4FA3-FBD0-4D4C-8BD8-6ADAAFA0E621}" srcOrd="0" destOrd="0" presId="urn:microsoft.com/office/officeart/2005/8/layout/venn2"/>
    <dgm:cxn modelId="{65F35DDC-3C18-437E-A55D-13676285011A}" type="presOf" srcId="{609E5750-B523-453B-B457-83B687A8CFC0}" destId="{380A2928-7C46-4B00-98B0-D6EE753C108C}" srcOrd="0" destOrd="0" presId="urn:microsoft.com/office/officeart/2005/8/layout/venn2"/>
    <dgm:cxn modelId="{00CAAFEC-6180-4412-BDBD-6813B3C5E9DA}" type="presOf" srcId="{2C583638-8C56-4119-AF80-516A3D1B6774}" destId="{DFA27707-91EE-4647-967C-39EA4C8DFC1E}" srcOrd="1" destOrd="0" presId="urn:microsoft.com/office/officeart/2005/8/layout/venn2"/>
    <dgm:cxn modelId="{06C2EFEC-5DBC-466F-B0E0-46A70A4ACFBC}" srcId="{72C31CB1-745C-4906-BD1D-D47FE307C7B2}" destId="{CE025D38-EF95-4E07-BEA6-11A0508C5B7B}" srcOrd="3" destOrd="0" parTransId="{041953B0-4199-4F02-B626-B7E37C432BDF}" sibTransId="{6877F8A9-0E33-4533-B99D-5A74571AA245}"/>
    <dgm:cxn modelId="{9AD7A5D1-0342-443F-954A-3197A3B99C59}" type="presParOf" srcId="{C05E4FA3-FBD0-4D4C-8BD8-6ADAAFA0E621}" destId="{CED72AE6-7493-4547-9A63-94AEE0B3DFCB}" srcOrd="0" destOrd="0" presId="urn:microsoft.com/office/officeart/2005/8/layout/venn2"/>
    <dgm:cxn modelId="{FA22DFC5-9808-44E2-869E-C0C4EA1A53AC}" type="presParOf" srcId="{CED72AE6-7493-4547-9A63-94AEE0B3DFCB}" destId="{107B4213-200B-4721-A7AA-E12CD4CBDE9D}" srcOrd="0" destOrd="0" presId="urn:microsoft.com/office/officeart/2005/8/layout/venn2"/>
    <dgm:cxn modelId="{177011AB-7135-4972-BA38-6BA64229562C}" type="presParOf" srcId="{CED72AE6-7493-4547-9A63-94AEE0B3DFCB}" destId="{7E4EAB9D-FABE-4872-BDBD-AD7B88F317EA}" srcOrd="1" destOrd="0" presId="urn:microsoft.com/office/officeart/2005/8/layout/venn2"/>
    <dgm:cxn modelId="{BA4F1F01-09A9-4884-9D93-E37BFEC09430}" type="presParOf" srcId="{C05E4FA3-FBD0-4D4C-8BD8-6ADAAFA0E621}" destId="{CB006BE5-08C3-4176-A733-90D29A39F3A3}" srcOrd="1" destOrd="0" presId="urn:microsoft.com/office/officeart/2005/8/layout/venn2"/>
    <dgm:cxn modelId="{0D3071A3-D598-4228-843C-0C21F73AD3DD}" type="presParOf" srcId="{CB006BE5-08C3-4176-A733-90D29A39F3A3}" destId="{392405AE-5A5E-4667-8353-7002CAA96350}" srcOrd="0" destOrd="0" presId="urn:microsoft.com/office/officeart/2005/8/layout/venn2"/>
    <dgm:cxn modelId="{6BA1971C-D818-4826-ADD0-0B057677AB76}" type="presParOf" srcId="{CB006BE5-08C3-4176-A733-90D29A39F3A3}" destId="{DFA27707-91EE-4647-967C-39EA4C8DFC1E}" srcOrd="1" destOrd="0" presId="urn:microsoft.com/office/officeart/2005/8/layout/venn2"/>
    <dgm:cxn modelId="{8FAE5BB9-7744-4D88-BB7F-9E5BFBB177E8}" type="presParOf" srcId="{C05E4FA3-FBD0-4D4C-8BD8-6ADAAFA0E621}" destId="{E20B4719-D2E8-4047-8A3E-94DA38191D03}" srcOrd="2" destOrd="0" presId="urn:microsoft.com/office/officeart/2005/8/layout/venn2"/>
    <dgm:cxn modelId="{FE887977-0F8E-43F1-8CB2-199969367C2D}" type="presParOf" srcId="{E20B4719-D2E8-4047-8A3E-94DA38191D03}" destId="{380A2928-7C46-4B00-98B0-D6EE753C108C}" srcOrd="0" destOrd="0" presId="urn:microsoft.com/office/officeart/2005/8/layout/venn2"/>
    <dgm:cxn modelId="{398F3E9F-6FAA-484F-8453-6B15A0EAC798}" type="presParOf" srcId="{E20B4719-D2E8-4047-8A3E-94DA38191D03}" destId="{37597233-B3AA-4CB4-A4A4-07FC0875CEF9}" srcOrd="1" destOrd="0" presId="urn:microsoft.com/office/officeart/2005/8/layout/venn2"/>
    <dgm:cxn modelId="{3007451A-DCA4-4554-8FEA-3782289FAF79}" type="presParOf" srcId="{C05E4FA3-FBD0-4D4C-8BD8-6ADAAFA0E621}" destId="{C178EF9E-2301-4216-975D-6FB80FB9CB90}" srcOrd="3" destOrd="0" presId="urn:microsoft.com/office/officeart/2005/8/layout/venn2"/>
    <dgm:cxn modelId="{56667726-96AD-424D-8B91-2E14F5A4CD99}" type="presParOf" srcId="{C178EF9E-2301-4216-975D-6FB80FB9CB90}" destId="{ECB53529-690A-4B35-98F8-ADA16EAA612B}" srcOrd="0" destOrd="0" presId="urn:microsoft.com/office/officeart/2005/8/layout/venn2"/>
    <dgm:cxn modelId="{DD1DE8A2-6AAF-46EF-92A7-ECC08828620A}" type="presParOf" srcId="{C178EF9E-2301-4216-975D-6FB80FB9CB90}" destId="{17C2371C-9045-4D4E-AD4E-2D86360C45EF}" srcOrd="1" destOrd="0" presId="urn:microsoft.com/office/officeart/2005/8/layout/venn2"/>
    <dgm:cxn modelId="{9BF2596E-110B-4FD2-807E-6E81FE329F4A}" type="presParOf" srcId="{C05E4FA3-FBD0-4D4C-8BD8-6ADAAFA0E621}" destId="{E636D153-5597-48ED-A0C3-319B08109A3A}" srcOrd="4" destOrd="0" presId="urn:microsoft.com/office/officeart/2005/8/layout/venn2"/>
    <dgm:cxn modelId="{F3E7FBF6-3D95-4AD9-9AB0-17EAA7382BBB}" type="presParOf" srcId="{E636D153-5597-48ED-A0C3-319B08109A3A}" destId="{7CC55CC3-D129-417D-8727-6A955BAF1F91}" srcOrd="0" destOrd="0" presId="urn:microsoft.com/office/officeart/2005/8/layout/venn2"/>
    <dgm:cxn modelId="{A89D297E-847D-4F0D-9EE1-D05F03AC4B45}" type="presParOf" srcId="{E636D153-5597-48ED-A0C3-319B08109A3A}" destId="{8A28025F-FC29-4474-A035-BE9563A9925D}"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656745-C790-48C5-A9DF-5699509B7DB6}" type="doc">
      <dgm:prSet loTypeId="urn:microsoft.com/office/officeart/2005/8/layout/vList6" loCatId="list" qsTypeId="urn:microsoft.com/office/officeart/2005/8/quickstyle/simple1" qsCatId="simple" csTypeId="urn:microsoft.com/office/officeart/2005/8/colors/colorful1" csCatId="colorful" phldr="1"/>
      <dgm:spPr/>
      <dgm:t>
        <a:bodyPr/>
        <a:lstStyle/>
        <a:p>
          <a:endParaRPr lang="en-US"/>
        </a:p>
      </dgm:t>
    </dgm:pt>
    <dgm:pt modelId="{603D81B5-D432-4C61-A700-AE4A68EE3F6F}">
      <dgm:prSet phldrT="[Text]" custT="1"/>
      <dgm:spPr/>
      <dgm:t>
        <a:bodyPr/>
        <a:lstStyle/>
        <a:p>
          <a:r>
            <a:rPr lang="en-US" sz="1300" b="1" dirty="0"/>
            <a:t>Societal </a:t>
          </a:r>
        </a:p>
      </dgm:t>
    </dgm:pt>
    <dgm:pt modelId="{DB3B5E66-1946-4A63-A266-5028EEE3C5FD}" type="parTrans" cxnId="{133D6CD6-F6DC-4710-ADF4-1176933EF3C4}">
      <dgm:prSet/>
      <dgm:spPr/>
      <dgm:t>
        <a:bodyPr/>
        <a:lstStyle/>
        <a:p>
          <a:endParaRPr lang="en-US" sz="1300"/>
        </a:p>
      </dgm:t>
    </dgm:pt>
    <dgm:pt modelId="{13C5F5E9-B736-4AE0-89A5-F76ECA901DDC}" type="sibTrans" cxnId="{133D6CD6-F6DC-4710-ADF4-1176933EF3C4}">
      <dgm:prSet/>
      <dgm:spPr/>
      <dgm:t>
        <a:bodyPr/>
        <a:lstStyle/>
        <a:p>
          <a:endParaRPr lang="en-US" sz="1300"/>
        </a:p>
      </dgm:t>
    </dgm:pt>
    <dgm:pt modelId="{46F1B5E4-DD7A-4638-9323-AA786C57C072}">
      <dgm:prSet phldrT="[Text]" custT="1"/>
      <dgm:spPr/>
      <dgm:t>
        <a:bodyPr/>
        <a:lstStyle/>
        <a:p>
          <a:r>
            <a:rPr lang="en-US" sz="1100" dirty="0"/>
            <a:t>Top down, limited/poor  community participation, heavy handed</a:t>
          </a:r>
        </a:p>
      </dgm:t>
    </dgm:pt>
    <dgm:pt modelId="{E712D313-66BD-4FDF-8FAD-9BAAFF5A62F5}" type="parTrans" cxnId="{3F1E0B79-3C1D-4163-8AAD-E9173F49D647}">
      <dgm:prSet/>
      <dgm:spPr/>
      <dgm:t>
        <a:bodyPr/>
        <a:lstStyle/>
        <a:p>
          <a:endParaRPr lang="en-US" sz="1300"/>
        </a:p>
      </dgm:t>
    </dgm:pt>
    <dgm:pt modelId="{C7F4E250-CEC5-40C8-9228-3F67FDB8AEAD}" type="sibTrans" cxnId="{3F1E0B79-3C1D-4163-8AAD-E9173F49D647}">
      <dgm:prSet/>
      <dgm:spPr/>
      <dgm:t>
        <a:bodyPr/>
        <a:lstStyle/>
        <a:p>
          <a:endParaRPr lang="en-US" sz="1300"/>
        </a:p>
      </dgm:t>
    </dgm:pt>
    <dgm:pt modelId="{DFD7E616-037D-4557-900B-A26D397F3968}">
      <dgm:prSet phldrT="[Text]" custT="1"/>
      <dgm:spPr/>
      <dgm:t>
        <a:bodyPr/>
        <a:lstStyle/>
        <a:p>
          <a:r>
            <a:rPr lang="en-US" sz="1300" b="1"/>
            <a:t>Interpersonal</a:t>
          </a:r>
        </a:p>
      </dgm:t>
    </dgm:pt>
    <dgm:pt modelId="{08DC4730-7955-4D92-AF23-9D8328DFD833}" type="parTrans" cxnId="{3DA266B4-7A62-4597-A79E-D51F6692F36F}">
      <dgm:prSet/>
      <dgm:spPr/>
      <dgm:t>
        <a:bodyPr/>
        <a:lstStyle/>
        <a:p>
          <a:endParaRPr lang="en-US" sz="1300"/>
        </a:p>
      </dgm:t>
    </dgm:pt>
    <dgm:pt modelId="{78D9EC0C-B605-44BB-B9A9-628DE341574B}" type="sibTrans" cxnId="{3DA266B4-7A62-4597-A79E-D51F6692F36F}">
      <dgm:prSet/>
      <dgm:spPr/>
      <dgm:t>
        <a:bodyPr/>
        <a:lstStyle/>
        <a:p>
          <a:endParaRPr lang="en-US" sz="1300"/>
        </a:p>
      </dgm:t>
    </dgm:pt>
    <dgm:pt modelId="{7A682CCB-D8CD-4965-84C7-EBB528C44D9C}">
      <dgm:prSet phldrT="[Text]" custT="1"/>
      <dgm:spPr/>
      <dgm:t>
        <a:bodyPr/>
        <a:lstStyle/>
        <a:p>
          <a:r>
            <a:rPr lang="en-US" sz="1100" dirty="0"/>
            <a:t>GBV, including domestic violence</a:t>
          </a:r>
        </a:p>
      </dgm:t>
    </dgm:pt>
    <dgm:pt modelId="{7C453CB4-E136-478A-9792-B5145E49B750}" type="parTrans" cxnId="{4E020979-A16F-4E46-A06B-29488AE4AA5B}">
      <dgm:prSet/>
      <dgm:spPr/>
      <dgm:t>
        <a:bodyPr/>
        <a:lstStyle/>
        <a:p>
          <a:endParaRPr lang="en-US" sz="1300"/>
        </a:p>
      </dgm:t>
    </dgm:pt>
    <dgm:pt modelId="{A7CA0AD1-5490-475A-9408-DED027903566}" type="sibTrans" cxnId="{4E020979-A16F-4E46-A06B-29488AE4AA5B}">
      <dgm:prSet/>
      <dgm:spPr/>
      <dgm:t>
        <a:bodyPr/>
        <a:lstStyle/>
        <a:p>
          <a:endParaRPr lang="en-US" sz="1300"/>
        </a:p>
      </dgm:t>
    </dgm:pt>
    <dgm:pt modelId="{498BDFDB-2C62-45EC-B727-2BF9A523A2A0}">
      <dgm:prSet phldrT="[Text]" custT="1"/>
      <dgm:spPr/>
      <dgm:t>
        <a:bodyPr/>
        <a:lstStyle/>
        <a:p>
          <a:r>
            <a:rPr lang="en-US" sz="1300" b="1"/>
            <a:t>Individual</a:t>
          </a:r>
        </a:p>
      </dgm:t>
    </dgm:pt>
    <dgm:pt modelId="{D3A67A59-A71B-40BB-A6BE-FA3619ED2B61}" type="parTrans" cxnId="{E382E018-6DBB-4CB9-9407-F47FCAB5C8A3}">
      <dgm:prSet/>
      <dgm:spPr/>
      <dgm:t>
        <a:bodyPr/>
        <a:lstStyle/>
        <a:p>
          <a:endParaRPr lang="en-US" sz="1300"/>
        </a:p>
      </dgm:t>
    </dgm:pt>
    <dgm:pt modelId="{D310C7F7-4708-438A-B288-BCE3B6FB2BA1}" type="sibTrans" cxnId="{E382E018-6DBB-4CB9-9407-F47FCAB5C8A3}">
      <dgm:prSet/>
      <dgm:spPr/>
      <dgm:t>
        <a:bodyPr/>
        <a:lstStyle/>
        <a:p>
          <a:endParaRPr lang="en-US" sz="1300"/>
        </a:p>
      </dgm:t>
    </dgm:pt>
    <dgm:pt modelId="{F88D6C80-0B45-453B-B21D-4C0E6FE810B1}">
      <dgm:prSet phldrT="[Text]" custT="1"/>
      <dgm:spPr/>
      <dgm:t>
        <a:bodyPr/>
        <a:lstStyle/>
        <a:p>
          <a:r>
            <a:rPr lang="en-US" sz="1100" dirty="0"/>
            <a:t>Unplanned pregnancy, HIV transmission, child marriage, FGM, maternal mortality,  economic crisis, lack of access to SRHR services burden of care on women </a:t>
          </a:r>
        </a:p>
      </dgm:t>
    </dgm:pt>
    <dgm:pt modelId="{CBA4CCED-AAE6-4BFC-A9F4-2E6F28FF5B72}" type="parTrans" cxnId="{43720C21-A66F-4FBF-BF32-6D3E649C4B92}">
      <dgm:prSet/>
      <dgm:spPr/>
      <dgm:t>
        <a:bodyPr/>
        <a:lstStyle/>
        <a:p>
          <a:endParaRPr lang="en-US" sz="1300"/>
        </a:p>
      </dgm:t>
    </dgm:pt>
    <dgm:pt modelId="{25974E45-4C67-4DBD-BF03-C447D38AFDE8}" type="sibTrans" cxnId="{43720C21-A66F-4FBF-BF32-6D3E649C4B92}">
      <dgm:prSet/>
      <dgm:spPr/>
      <dgm:t>
        <a:bodyPr/>
        <a:lstStyle/>
        <a:p>
          <a:endParaRPr lang="en-US" sz="1300"/>
        </a:p>
      </dgm:t>
    </dgm:pt>
    <dgm:pt modelId="{E4356DE2-FB9E-4234-8AC4-4042282439BC}">
      <dgm:prSet custT="1"/>
      <dgm:spPr/>
      <dgm:t>
        <a:bodyPr/>
        <a:lstStyle/>
        <a:p>
          <a:r>
            <a:rPr lang="en-US" sz="1300" b="1"/>
            <a:t>Community</a:t>
          </a:r>
        </a:p>
      </dgm:t>
    </dgm:pt>
    <dgm:pt modelId="{EBEF8239-BDBA-4890-BE32-84C85A08D6C2}" type="parTrans" cxnId="{338ABE74-B87F-44F9-B5ED-897977FFABF9}">
      <dgm:prSet/>
      <dgm:spPr/>
      <dgm:t>
        <a:bodyPr/>
        <a:lstStyle/>
        <a:p>
          <a:endParaRPr lang="en-US" sz="1300"/>
        </a:p>
      </dgm:t>
    </dgm:pt>
    <dgm:pt modelId="{70F408DF-2230-49A8-BC9B-949C3724D529}" type="sibTrans" cxnId="{338ABE74-B87F-44F9-B5ED-897977FFABF9}">
      <dgm:prSet/>
      <dgm:spPr/>
      <dgm:t>
        <a:bodyPr/>
        <a:lstStyle/>
        <a:p>
          <a:endParaRPr lang="en-US" sz="1300"/>
        </a:p>
      </dgm:t>
    </dgm:pt>
    <dgm:pt modelId="{4D733A13-05BB-4064-8663-5BD1B7491F2D}">
      <dgm:prSet custT="1"/>
      <dgm:spPr/>
      <dgm:t>
        <a:bodyPr/>
        <a:lstStyle/>
        <a:p>
          <a:r>
            <a:rPr lang="en-US" sz="1300" b="1"/>
            <a:t>Organisational</a:t>
          </a:r>
        </a:p>
      </dgm:t>
    </dgm:pt>
    <dgm:pt modelId="{039ADD3A-DF26-43E0-A433-C9C9573561D6}" type="parTrans" cxnId="{7F5405AE-76F7-4FB4-B5BD-7703B4C87ECD}">
      <dgm:prSet/>
      <dgm:spPr/>
      <dgm:t>
        <a:bodyPr/>
        <a:lstStyle/>
        <a:p>
          <a:endParaRPr lang="en-US" sz="1300"/>
        </a:p>
      </dgm:t>
    </dgm:pt>
    <dgm:pt modelId="{6FFD1F25-73E4-4216-912B-FC6A36AA57EF}" type="sibTrans" cxnId="{7F5405AE-76F7-4FB4-B5BD-7703B4C87ECD}">
      <dgm:prSet/>
      <dgm:spPr/>
      <dgm:t>
        <a:bodyPr/>
        <a:lstStyle/>
        <a:p>
          <a:endParaRPr lang="en-US" sz="1300"/>
        </a:p>
      </dgm:t>
    </dgm:pt>
    <dgm:pt modelId="{A8DCE1A9-66FB-4AC2-95A7-7BA446D34899}">
      <dgm:prSet custT="1"/>
      <dgm:spPr/>
      <dgm:t>
        <a:bodyPr/>
        <a:lstStyle/>
        <a:p>
          <a:r>
            <a:rPr lang="en-US" sz="1100" dirty="0"/>
            <a:t>GBV, stigma and discrimination, misinformation</a:t>
          </a:r>
        </a:p>
      </dgm:t>
    </dgm:pt>
    <dgm:pt modelId="{F0E1B561-7B97-4C36-8D70-81BF252D3836}" type="parTrans" cxnId="{62A65A58-CEBE-46BA-9AEE-9A7C8D67A739}">
      <dgm:prSet/>
      <dgm:spPr/>
      <dgm:t>
        <a:bodyPr/>
        <a:lstStyle/>
        <a:p>
          <a:endParaRPr lang="en-US" sz="1300"/>
        </a:p>
      </dgm:t>
    </dgm:pt>
    <dgm:pt modelId="{673C89C5-27C6-4A34-B111-9D2C00A6B87C}" type="sibTrans" cxnId="{62A65A58-CEBE-46BA-9AEE-9A7C8D67A739}">
      <dgm:prSet/>
      <dgm:spPr/>
      <dgm:t>
        <a:bodyPr/>
        <a:lstStyle/>
        <a:p>
          <a:endParaRPr lang="en-US" sz="1300"/>
        </a:p>
      </dgm:t>
    </dgm:pt>
    <dgm:pt modelId="{B1C99C48-8C70-440D-A031-C19157CE6626}">
      <dgm:prSet custT="1"/>
      <dgm:spPr/>
      <dgm:t>
        <a:bodyPr/>
        <a:lstStyle/>
        <a:p>
          <a:r>
            <a:rPr lang="en-US" sz="1100" dirty="0"/>
            <a:t>Limited capacity, lack of resources, lack of supplies and commodities, shift in priority</a:t>
          </a:r>
        </a:p>
      </dgm:t>
    </dgm:pt>
    <dgm:pt modelId="{FB1C5DA4-1CCA-4FC9-BA3F-439E3D05F2E3}" type="parTrans" cxnId="{7361883D-3F67-4A00-A686-2A5950D9D098}">
      <dgm:prSet/>
      <dgm:spPr/>
      <dgm:t>
        <a:bodyPr/>
        <a:lstStyle/>
        <a:p>
          <a:endParaRPr lang="en-US" sz="1300"/>
        </a:p>
      </dgm:t>
    </dgm:pt>
    <dgm:pt modelId="{B3CD2FB1-CA9D-493B-9B59-4113E241B81E}" type="sibTrans" cxnId="{7361883D-3F67-4A00-A686-2A5950D9D098}">
      <dgm:prSet/>
      <dgm:spPr/>
      <dgm:t>
        <a:bodyPr/>
        <a:lstStyle/>
        <a:p>
          <a:endParaRPr lang="en-US" sz="1300"/>
        </a:p>
      </dgm:t>
    </dgm:pt>
    <dgm:pt modelId="{57256828-09D7-417D-80B8-473E4779AD40}" type="pres">
      <dgm:prSet presAssocID="{1F656745-C790-48C5-A9DF-5699509B7DB6}" presName="Name0" presStyleCnt="0">
        <dgm:presLayoutVars>
          <dgm:dir/>
          <dgm:animLvl val="lvl"/>
          <dgm:resizeHandles/>
        </dgm:presLayoutVars>
      </dgm:prSet>
      <dgm:spPr/>
    </dgm:pt>
    <dgm:pt modelId="{7A778C26-638A-437C-B002-88FA701CC711}" type="pres">
      <dgm:prSet presAssocID="{603D81B5-D432-4C61-A700-AE4A68EE3F6F}" presName="linNode" presStyleCnt="0"/>
      <dgm:spPr/>
    </dgm:pt>
    <dgm:pt modelId="{B2FA7C79-45B6-450C-918A-4BFCD1061B03}" type="pres">
      <dgm:prSet presAssocID="{603D81B5-D432-4C61-A700-AE4A68EE3F6F}" presName="parentShp" presStyleLbl="node1" presStyleIdx="0" presStyleCnt="5" custScaleX="90832" custLinFactNeighborX="-1777" custLinFactNeighborY="1925">
        <dgm:presLayoutVars>
          <dgm:bulletEnabled val="1"/>
        </dgm:presLayoutVars>
      </dgm:prSet>
      <dgm:spPr/>
    </dgm:pt>
    <dgm:pt modelId="{E45300E3-E34E-460F-B602-DE6434EA2D98}" type="pres">
      <dgm:prSet presAssocID="{603D81B5-D432-4C61-A700-AE4A68EE3F6F}" presName="childShp" presStyleLbl="bgAccFollowNode1" presStyleIdx="0" presStyleCnt="5" custScaleX="119696" custScaleY="136498" custLinFactNeighborX="5861">
        <dgm:presLayoutVars>
          <dgm:bulletEnabled val="1"/>
        </dgm:presLayoutVars>
      </dgm:prSet>
      <dgm:spPr/>
    </dgm:pt>
    <dgm:pt modelId="{BFD48329-56D9-4B8A-AA7F-732EAE4C81D2}" type="pres">
      <dgm:prSet presAssocID="{13C5F5E9-B736-4AE0-89A5-F76ECA901DDC}" presName="spacing" presStyleCnt="0"/>
      <dgm:spPr/>
    </dgm:pt>
    <dgm:pt modelId="{22FF2BB4-A0A0-4627-8263-AA982C8E2602}" type="pres">
      <dgm:prSet presAssocID="{E4356DE2-FB9E-4234-8AC4-4042282439BC}" presName="linNode" presStyleCnt="0"/>
      <dgm:spPr/>
    </dgm:pt>
    <dgm:pt modelId="{01084C06-4D9C-4E50-AC06-0FB64705B940}" type="pres">
      <dgm:prSet presAssocID="{E4356DE2-FB9E-4234-8AC4-4042282439BC}" presName="parentShp" presStyleLbl="node1" presStyleIdx="1" presStyleCnt="5" custScaleX="92964" custLinFactNeighborX="-3909">
        <dgm:presLayoutVars>
          <dgm:bulletEnabled val="1"/>
        </dgm:presLayoutVars>
      </dgm:prSet>
      <dgm:spPr/>
    </dgm:pt>
    <dgm:pt modelId="{59C8DBB9-1767-41BA-8870-0F7185817D7F}" type="pres">
      <dgm:prSet presAssocID="{E4356DE2-FB9E-4234-8AC4-4042282439BC}" presName="childShp" presStyleLbl="bgAccFollowNode1" presStyleIdx="1" presStyleCnt="5" custScaleX="119696" custScaleY="125818" custLinFactNeighborX="5847">
        <dgm:presLayoutVars>
          <dgm:bulletEnabled val="1"/>
        </dgm:presLayoutVars>
      </dgm:prSet>
      <dgm:spPr/>
    </dgm:pt>
    <dgm:pt modelId="{58E821C5-01AA-44C7-B028-2AACD7E6A24E}" type="pres">
      <dgm:prSet presAssocID="{70F408DF-2230-49A8-BC9B-949C3724D529}" presName="spacing" presStyleCnt="0"/>
      <dgm:spPr/>
    </dgm:pt>
    <dgm:pt modelId="{8A267F66-7B4A-4B73-8D38-7BA9C258CD66}" type="pres">
      <dgm:prSet presAssocID="{4D733A13-05BB-4064-8663-5BD1B7491F2D}" presName="linNode" presStyleCnt="0"/>
      <dgm:spPr/>
    </dgm:pt>
    <dgm:pt modelId="{8710AFF7-7CD9-4B60-BD9C-E34722C96EC4}" type="pres">
      <dgm:prSet presAssocID="{4D733A13-05BB-4064-8663-5BD1B7491F2D}" presName="parentShp" presStyleLbl="node1" presStyleIdx="2" presStyleCnt="5" custScaleX="92538" custLinFactNeighborX="-2132" custLinFactNeighborY="-1909">
        <dgm:presLayoutVars>
          <dgm:bulletEnabled val="1"/>
        </dgm:presLayoutVars>
      </dgm:prSet>
      <dgm:spPr/>
    </dgm:pt>
    <dgm:pt modelId="{9D050597-34B4-41D0-80EA-3533897F124B}" type="pres">
      <dgm:prSet presAssocID="{4D733A13-05BB-4064-8663-5BD1B7491F2D}" presName="childShp" presStyleLbl="bgAccFollowNode1" presStyleIdx="2" presStyleCnt="5" custScaleX="119696" custScaleY="128384" custLinFactNeighborX="5909">
        <dgm:presLayoutVars>
          <dgm:bulletEnabled val="1"/>
        </dgm:presLayoutVars>
      </dgm:prSet>
      <dgm:spPr/>
    </dgm:pt>
    <dgm:pt modelId="{998DE5F5-BF31-46D5-99DF-0C9C9EB4903A}" type="pres">
      <dgm:prSet presAssocID="{6FFD1F25-73E4-4216-912B-FC6A36AA57EF}" presName="spacing" presStyleCnt="0"/>
      <dgm:spPr/>
    </dgm:pt>
    <dgm:pt modelId="{42A4E2A4-D3E7-4BC8-8E47-200295A84683}" type="pres">
      <dgm:prSet presAssocID="{DFD7E616-037D-4557-900B-A26D397F3968}" presName="linNode" presStyleCnt="0"/>
      <dgm:spPr/>
    </dgm:pt>
    <dgm:pt modelId="{A5339095-4C9A-42E4-93CD-BC164F9D82A1}" type="pres">
      <dgm:prSet presAssocID="{DFD7E616-037D-4557-900B-A26D397F3968}" presName="parentShp" presStyleLbl="node1" presStyleIdx="3" presStyleCnt="5" custScaleX="91897" custLinFactNeighborX="-4975" custLinFactNeighborY="3849">
        <dgm:presLayoutVars>
          <dgm:bulletEnabled val="1"/>
        </dgm:presLayoutVars>
      </dgm:prSet>
      <dgm:spPr/>
    </dgm:pt>
    <dgm:pt modelId="{38E1F8E2-B890-4350-987C-44074EA483EF}" type="pres">
      <dgm:prSet presAssocID="{DFD7E616-037D-4557-900B-A26D397F3968}" presName="childShp" presStyleLbl="bgAccFollowNode1" presStyleIdx="3" presStyleCnt="5" custScaleX="119696" custScaleY="126338" custLinFactNeighborX="5778">
        <dgm:presLayoutVars>
          <dgm:bulletEnabled val="1"/>
        </dgm:presLayoutVars>
      </dgm:prSet>
      <dgm:spPr/>
    </dgm:pt>
    <dgm:pt modelId="{AA8EDC41-4276-4598-8D77-07853F468ADF}" type="pres">
      <dgm:prSet presAssocID="{78D9EC0C-B605-44BB-B9A9-628DE341574B}" presName="spacing" presStyleCnt="0"/>
      <dgm:spPr/>
    </dgm:pt>
    <dgm:pt modelId="{7758F353-FC5F-43A1-B178-9C897583522D}" type="pres">
      <dgm:prSet presAssocID="{498BDFDB-2C62-45EC-B727-2BF9A523A2A0}" presName="linNode" presStyleCnt="0"/>
      <dgm:spPr/>
    </dgm:pt>
    <dgm:pt modelId="{FCC46E4B-5C7D-45B6-8E30-DE5EAFB62B71}" type="pres">
      <dgm:prSet presAssocID="{498BDFDB-2C62-45EC-B727-2BF9A523A2A0}" presName="parentShp" presStyleLbl="node1" presStyleIdx="4" presStyleCnt="5" custScaleX="92710">
        <dgm:presLayoutVars>
          <dgm:bulletEnabled val="1"/>
        </dgm:presLayoutVars>
      </dgm:prSet>
      <dgm:spPr/>
    </dgm:pt>
    <dgm:pt modelId="{E37EA708-0258-456E-B4A4-903C7B638A07}" type="pres">
      <dgm:prSet presAssocID="{498BDFDB-2C62-45EC-B727-2BF9A523A2A0}" presName="childShp" presStyleLbl="bgAccFollowNode1" presStyleIdx="4" presStyleCnt="5" custScaleX="129937" custScaleY="302735" custLinFactNeighborX="6117">
        <dgm:presLayoutVars>
          <dgm:bulletEnabled val="1"/>
        </dgm:presLayoutVars>
      </dgm:prSet>
      <dgm:spPr/>
    </dgm:pt>
  </dgm:ptLst>
  <dgm:cxnLst>
    <dgm:cxn modelId="{485ED40E-F6C4-4159-A3C1-7335F3A54EED}" type="presOf" srcId="{F88D6C80-0B45-453B-B21D-4C0E6FE810B1}" destId="{E37EA708-0258-456E-B4A4-903C7B638A07}" srcOrd="0" destOrd="0" presId="urn:microsoft.com/office/officeart/2005/8/layout/vList6"/>
    <dgm:cxn modelId="{E382E018-6DBB-4CB9-9407-F47FCAB5C8A3}" srcId="{1F656745-C790-48C5-A9DF-5699509B7DB6}" destId="{498BDFDB-2C62-45EC-B727-2BF9A523A2A0}" srcOrd="4" destOrd="0" parTransId="{D3A67A59-A71B-40BB-A6BE-FA3619ED2B61}" sibTransId="{D310C7F7-4708-438A-B288-BCE3B6FB2BA1}"/>
    <dgm:cxn modelId="{43720C21-A66F-4FBF-BF32-6D3E649C4B92}" srcId="{498BDFDB-2C62-45EC-B727-2BF9A523A2A0}" destId="{F88D6C80-0B45-453B-B21D-4C0E6FE810B1}" srcOrd="0" destOrd="0" parTransId="{CBA4CCED-AAE6-4BFC-A9F4-2E6F28FF5B72}" sibTransId="{25974E45-4C67-4DBD-BF03-C447D38AFDE8}"/>
    <dgm:cxn modelId="{9D7D8A2E-7C3A-46E6-B690-FF549D539131}" type="presOf" srcId="{603D81B5-D432-4C61-A700-AE4A68EE3F6F}" destId="{B2FA7C79-45B6-450C-918A-4BFCD1061B03}" srcOrd="0" destOrd="0" presId="urn:microsoft.com/office/officeart/2005/8/layout/vList6"/>
    <dgm:cxn modelId="{7361883D-3F67-4A00-A686-2A5950D9D098}" srcId="{4D733A13-05BB-4064-8663-5BD1B7491F2D}" destId="{B1C99C48-8C70-440D-A031-C19157CE6626}" srcOrd="0" destOrd="0" parTransId="{FB1C5DA4-1CCA-4FC9-BA3F-439E3D05F2E3}" sibTransId="{B3CD2FB1-CA9D-493B-9B59-4113E241B81E}"/>
    <dgm:cxn modelId="{D70A0541-8E9D-4491-934E-AB866607888D}" type="presOf" srcId="{498BDFDB-2C62-45EC-B727-2BF9A523A2A0}" destId="{FCC46E4B-5C7D-45B6-8E30-DE5EAFB62B71}" srcOrd="0" destOrd="0" presId="urn:microsoft.com/office/officeart/2005/8/layout/vList6"/>
    <dgm:cxn modelId="{5EF9806A-5888-49B0-B895-07ABA53F5EFE}" type="presOf" srcId="{DFD7E616-037D-4557-900B-A26D397F3968}" destId="{A5339095-4C9A-42E4-93CD-BC164F9D82A1}" srcOrd="0" destOrd="0" presId="urn:microsoft.com/office/officeart/2005/8/layout/vList6"/>
    <dgm:cxn modelId="{338ABE74-B87F-44F9-B5ED-897977FFABF9}" srcId="{1F656745-C790-48C5-A9DF-5699509B7DB6}" destId="{E4356DE2-FB9E-4234-8AC4-4042282439BC}" srcOrd="1" destOrd="0" parTransId="{EBEF8239-BDBA-4890-BE32-84C85A08D6C2}" sibTransId="{70F408DF-2230-49A8-BC9B-949C3724D529}"/>
    <dgm:cxn modelId="{62A65A58-CEBE-46BA-9AEE-9A7C8D67A739}" srcId="{E4356DE2-FB9E-4234-8AC4-4042282439BC}" destId="{A8DCE1A9-66FB-4AC2-95A7-7BA446D34899}" srcOrd="0" destOrd="0" parTransId="{F0E1B561-7B97-4C36-8D70-81BF252D3836}" sibTransId="{673C89C5-27C6-4A34-B111-9D2C00A6B87C}"/>
    <dgm:cxn modelId="{4E020979-A16F-4E46-A06B-29488AE4AA5B}" srcId="{DFD7E616-037D-4557-900B-A26D397F3968}" destId="{7A682CCB-D8CD-4965-84C7-EBB528C44D9C}" srcOrd="0" destOrd="0" parTransId="{7C453CB4-E136-478A-9792-B5145E49B750}" sibTransId="{A7CA0AD1-5490-475A-9408-DED027903566}"/>
    <dgm:cxn modelId="{3F1E0B79-3C1D-4163-8AAD-E9173F49D647}" srcId="{603D81B5-D432-4C61-A700-AE4A68EE3F6F}" destId="{46F1B5E4-DD7A-4638-9323-AA786C57C072}" srcOrd="0" destOrd="0" parTransId="{E712D313-66BD-4FDF-8FAD-9BAAFF5A62F5}" sibTransId="{C7F4E250-CEC5-40C8-9228-3F67FDB8AEAD}"/>
    <dgm:cxn modelId="{2213095A-C459-4F4A-B002-98917E43073C}" type="presOf" srcId="{B1C99C48-8C70-440D-A031-C19157CE6626}" destId="{9D050597-34B4-41D0-80EA-3533897F124B}" srcOrd="0" destOrd="0" presId="urn:microsoft.com/office/officeart/2005/8/layout/vList6"/>
    <dgm:cxn modelId="{C4742E7B-59C9-457B-A43D-4B718B0E60B3}" type="presOf" srcId="{A8DCE1A9-66FB-4AC2-95A7-7BA446D34899}" destId="{59C8DBB9-1767-41BA-8870-0F7185817D7F}" srcOrd="0" destOrd="0" presId="urn:microsoft.com/office/officeart/2005/8/layout/vList6"/>
    <dgm:cxn modelId="{0F0A5A7F-868D-483E-B96E-F47DD31442F7}" type="presOf" srcId="{7A682CCB-D8CD-4965-84C7-EBB528C44D9C}" destId="{38E1F8E2-B890-4350-987C-44074EA483EF}" srcOrd="0" destOrd="0" presId="urn:microsoft.com/office/officeart/2005/8/layout/vList6"/>
    <dgm:cxn modelId="{F340BA99-8A7B-43A4-A055-4661013314C6}" type="presOf" srcId="{1F656745-C790-48C5-A9DF-5699509B7DB6}" destId="{57256828-09D7-417D-80B8-473E4779AD40}" srcOrd="0" destOrd="0" presId="urn:microsoft.com/office/officeart/2005/8/layout/vList6"/>
    <dgm:cxn modelId="{009450A0-A5D6-48B3-94F2-89507E9C68CB}" type="presOf" srcId="{E4356DE2-FB9E-4234-8AC4-4042282439BC}" destId="{01084C06-4D9C-4E50-AC06-0FB64705B940}" srcOrd="0" destOrd="0" presId="urn:microsoft.com/office/officeart/2005/8/layout/vList6"/>
    <dgm:cxn modelId="{7F5405AE-76F7-4FB4-B5BD-7703B4C87ECD}" srcId="{1F656745-C790-48C5-A9DF-5699509B7DB6}" destId="{4D733A13-05BB-4064-8663-5BD1B7491F2D}" srcOrd="2" destOrd="0" parTransId="{039ADD3A-DF26-43E0-A433-C9C9573561D6}" sibTransId="{6FFD1F25-73E4-4216-912B-FC6A36AA57EF}"/>
    <dgm:cxn modelId="{572AAEAE-A13C-4405-864E-B3F4F65C63F4}" type="presOf" srcId="{4D733A13-05BB-4064-8663-5BD1B7491F2D}" destId="{8710AFF7-7CD9-4B60-BD9C-E34722C96EC4}" srcOrd="0" destOrd="0" presId="urn:microsoft.com/office/officeart/2005/8/layout/vList6"/>
    <dgm:cxn modelId="{3DA266B4-7A62-4597-A79E-D51F6692F36F}" srcId="{1F656745-C790-48C5-A9DF-5699509B7DB6}" destId="{DFD7E616-037D-4557-900B-A26D397F3968}" srcOrd="3" destOrd="0" parTransId="{08DC4730-7955-4D92-AF23-9D8328DFD833}" sibTransId="{78D9EC0C-B605-44BB-B9A9-628DE341574B}"/>
    <dgm:cxn modelId="{133D6CD6-F6DC-4710-ADF4-1176933EF3C4}" srcId="{1F656745-C790-48C5-A9DF-5699509B7DB6}" destId="{603D81B5-D432-4C61-A700-AE4A68EE3F6F}" srcOrd="0" destOrd="0" parTransId="{DB3B5E66-1946-4A63-A266-5028EEE3C5FD}" sibTransId="{13C5F5E9-B736-4AE0-89A5-F76ECA901DDC}"/>
    <dgm:cxn modelId="{63EAF2FB-F70E-4080-A7AB-9FF74581CDEB}" type="presOf" srcId="{46F1B5E4-DD7A-4638-9323-AA786C57C072}" destId="{E45300E3-E34E-460F-B602-DE6434EA2D98}" srcOrd="0" destOrd="0" presId="urn:microsoft.com/office/officeart/2005/8/layout/vList6"/>
    <dgm:cxn modelId="{AC005733-C8D1-48F1-97CA-CED880787436}" type="presParOf" srcId="{57256828-09D7-417D-80B8-473E4779AD40}" destId="{7A778C26-638A-437C-B002-88FA701CC711}" srcOrd="0" destOrd="0" presId="urn:microsoft.com/office/officeart/2005/8/layout/vList6"/>
    <dgm:cxn modelId="{126D55CE-D2BB-4181-9AB6-778C63A03A92}" type="presParOf" srcId="{7A778C26-638A-437C-B002-88FA701CC711}" destId="{B2FA7C79-45B6-450C-918A-4BFCD1061B03}" srcOrd="0" destOrd="0" presId="urn:microsoft.com/office/officeart/2005/8/layout/vList6"/>
    <dgm:cxn modelId="{BD50395C-8412-42D6-A9F8-49DD9414B502}" type="presParOf" srcId="{7A778C26-638A-437C-B002-88FA701CC711}" destId="{E45300E3-E34E-460F-B602-DE6434EA2D98}" srcOrd="1" destOrd="0" presId="urn:microsoft.com/office/officeart/2005/8/layout/vList6"/>
    <dgm:cxn modelId="{0DA53D2B-DD1E-4F9B-931A-D22292FB601E}" type="presParOf" srcId="{57256828-09D7-417D-80B8-473E4779AD40}" destId="{BFD48329-56D9-4B8A-AA7F-732EAE4C81D2}" srcOrd="1" destOrd="0" presId="urn:microsoft.com/office/officeart/2005/8/layout/vList6"/>
    <dgm:cxn modelId="{9109DD6C-21F4-418F-A1D3-567F4F31C1AB}" type="presParOf" srcId="{57256828-09D7-417D-80B8-473E4779AD40}" destId="{22FF2BB4-A0A0-4627-8263-AA982C8E2602}" srcOrd="2" destOrd="0" presId="urn:microsoft.com/office/officeart/2005/8/layout/vList6"/>
    <dgm:cxn modelId="{F7D1DA95-C9F8-4362-B6F3-CBE7C360B946}" type="presParOf" srcId="{22FF2BB4-A0A0-4627-8263-AA982C8E2602}" destId="{01084C06-4D9C-4E50-AC06-0FB64705B940}" srcOrd="0" destOrd="0" presId="urn:microsoft.com/office/officeart/2005/8/layout/vList6"/>
    <dgm:cxn modelId="{43306E9C-2B52-46AD-91A6-FB74E45EDBE3}" type="presParOf" srcId="{22FF2BB4-A0A0-4627-8263-AA982C8E2602}" destId="{59C8DBB9-1767-41BA-8870-0F7185817D7F}" srcOrd="1" destOrd="0" presId="urn:microsoft.com/office/officeart/2005/8/layout/vList6"/>
    <dgm:cxn modelId="{03C8D290-5B8D-4FE3-A9C4-B61DF96BE8B6}" type="presParOf" srcId="{57256828-09D7-417D-80B8-473E4779AD40}" destId="{58E821C5-01AA-44C7-B028-2AACD7E6A24E}" srcOrd="3" destOrd="0" presId="urn:microsoft.com/office/officeart/2005/8/layout/vList6"/>
    <dgm:cxn modelId="{504EC881-1EE9-40F3-8053-86FEB95D294F}" type="presParOf" srcId="{57256828-09D7-417D-80B8-473E4779AD40}" destId="{8A267F66-7B4A-4B73-8D38-7BA9C258CD66}" srcOrd="4" destOrd="0" presId="urn:microsoft.com/office/officeart/2005/8/layout/vList6"/>
    <dgm:cxn modelId="{0B28DA99-47D1-41D8-BC86-B38BEEC542A3}" type="presParOf" srcId="{8A267F66-7B4A-4B73-8D38-7BA9C258CD66}" destId="{8710AFF7-7CD9-4B60-BD9C-E34722C96EC4}" srcOrd="0" destOrd="0" presId="urn:microsoft.com/office/officeart/2005/8/layout/vList6"/>
    <dgm:cxn modelId="{109DC489-1DC7-4ADB-BB84-EA62D050B30A}" type="presParOf" srcId="{8A267F66-7B4A-4B73-8D38-7BA9C258CD66}" destId="{9D050597-34B4-41D0-80EA-3533897F124B}" srcOrd="1" destOrd="0" presId="urn:microsoft.com/office/officeart/2005/8/layout/vList6"/>
    <dgm:cxn modelId="{8318CFB8-897D-45AC-BACE-8D90BE722F70}" type="presParOf" srcId="{57256828-09D7-417D-80B8-473E4779AD40}" destId="{998DE5F5-BF31-46D5-99DF-0C9C9EB4903A}" srcOrd="5" destOrd="0" presId="urn:microsoft.com/office/officeart/2005/8/layout/vList6"/>
    <dgm:cxn modelId="{834837E5-46B9-46E0-BB72-061F9887126F}" type="presParOf" srcId="{57256828-09D7-417D-80B8-473E4779AD40}" destId="{42A4E2A4-D3E7-4BC8-8E47-200295A84683}" srcOrd="6" destOrd="0" presId="urn:microsoft.com/office/officeart/2005/8/layout/vList6"/>
    <dgm:cxn modelId="{44138F68-1699-4980-A1BD-BB826A2200F2}" type="presParOf" srcId="{42A4E2A4-D3E7-4BC8-8E47-200295A84683}" destId="{A5339095-4C9A-42E4-93CD-BC164F9D82A1}" srcOrd="0" destOrd="0" presId="urn:microsoft.com/office/officeart/2005/8/layout/vList6"/>
    <dgm:cxn modelId="{AF57EF68-BFFC-4C0E-9429-1B5C964E4FB7}" type="presParOf" srcId="{42A4E2A4-D3E7-4BC8-8E47-200295A84683}" destId="{38E1F8E2-B890-4350-987C-44074EA483EF}" srcOrd="1" destOrd="0" presId="urn:microsoft.com/office/officeart/2005/8/layout/vList6"/>
    <dgm:cxn modelId="{4AAFA90C-8BDA-40AC-BA76-100D84223E4A}" type="presParOf" srcId="{57256828-09D7-417D-80B8-473E4779AD40}" destId="{AA8EDC41-4276-4598-8D77-07853F468ADF}" srcOrd="7" destOrd="0" presId="urn:microsoft.com/office/officeart/2005/8/layout/vList6"/>
    <dgm:cxn modelId="{A08AD98E-D57B-46DD-9722-4CEB0B7B8DBB}" type="presParOf" srcId="{57256828-09D7-417D-80B8-473E4779AD40}" destId="{7758F353-FC5F-43A1-B178-9C897583522D}" srcOrd="8" destOrd="0" presId="urn:microsoft.com/office/officeart/2005/8/layout/vList6"/>
    <dgm:cxn modelId="{A547F66D-0801-45C7-904C-79D0DE019AB6}" type="presParOf" srcId="{7758F353-FC5F-43A1-B178-9C897583522D}" destId="{FCC46E4B-5C7D-45B6-8E30-DE5EAFB62B71}" srcOrd="0" destOrd="0" presId="urn:microsoft.com/office/officeart/2005/8/layout/vList6"/>
    <dgm:cxn modelId="{2EF365DA-F5EA-49B6-A36C-4FF6ACF58582}" type="presParOf" srcId="{7758F353-FC5F-43A1-B178-9C897583522D}" destId="{E37EA708-0258-456E-B4A4-903C7B638A07}" srcOrd="1" destOrd="0" presId="urn:microsoft.com/office/officeart/2005/8/layout/vList6"/>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7B4213-200B-4721-A7AA-E12CD4CBDE9D}">
      <dsp:nvSpPr>
        <dsp:cNvPr id="0" name=""/>
        <dsp:cNvSpPr/>
      </dsp:nvSpPr>
      <dsp:spPr>
        <a:xfrm>
          <a:off x="98455" y="0"/>
          <a:ext cx="4715594" cy="3546066"/>
        </a:xfrm>
        <a:prstGeom prst="ellipse">
          <a:avLst/>
        </a:prstGeom>
        <a:solidFill>
          <a:srgbClr val="ED7D31">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784" tIns="49784" rIns="49784" bIns="49784" numCol="1" spcCol="1270" anchor="ctr" anchorCtr="0">
          <a:noAutofit/>
        </a:bodyPr>
        <a:lstStyle/>
        <a:p>
          <a:pPr marL="0" lvl="0" indent="0" algn="ctr" defTabSz="311150">
            <a:lnSpc>
              <a:spcPct val="90000"/>
            </a:lnSpc>
            <a:spcBef>
              <a:spcPct val="0"/>
            </a:spcBef>
            <a:spcAft>
              <a:spcPct val="35000"/>
            </a:spcAft>
            <a:buNone/>
          </a:pPr>
          <a:endParaRPr lang="en-US" sz="700" b="1" kern="1200" dirty="0">
            <a:solidFill>
              <a:sysClr val="windowText" lastClr="000000"/>
            </a:solidFill>
            <a:latin typeface="Calibri" panose="020F0502020204030204"/>
            <a:ea typeface="+mn-ea"/>
            <a:cs typeface="+mn-cs"/>
          </a:endParaRPr>
        </a:p>
        <a:p>
          <a:pPr marL="0" lvl="0" indent="0" algn="ctr" defTabSz="311150">
            <a:lnSpc>
              <a:spcPct val="90000"/>
            </a:lnSpc>
            <a:spcBef>
              <a:spcPct val="0"/>
            </a:spcBef>
            <a:spcAft>
              <a:spcPct val="35000"/>
            </a:spcAft>
            <a:buNone/>
          </a:pPr>
          <a:endParaRPr lang="en-US" sz="1200" b="1" kern="1200" dirty="0">
            <a:solidFill>
              <a:sysClr val="windowText" lastClr="000000"/>
            </a:solidFill>
            <a:latin typeface="Calibri" panose="020F0502020204030204"/>
            <a:ea typeface="+mn-ea"/>
            <a:cs typeface="+mn-cs"/>
          </a:endParaRPr>
        </a:p>
        <a:p>
          <a:pPr marL="0" lvl="0" indent="0" algn="ctr" defTabSz="311150">
            <a:lnSpc>
              <a:spcPct val="90000"/>
            </a:lnSpc>
            <a:spcBef>
              <a:spcPct val="0"/>
            </a:spcBef>
            <a:spcAft>
              <a:spcPts val="0"/>
            </a:spcAft>
            <a:buNone/>
          </a:pPr>
          <a:r>
            <a:rPr lang="en-US" sz="1400" b="1" kern="1200" dirty="0">
              <a:solidFill>
                <a:sysClr val="window" lastClr="FFFFFF">
                  <a:lumMod val="95000"/>
                </a:sysClr>
              </a:solidFill>
              <a:latin typeface="Calibri" panose="020F0502020204030204"/>
              <a:ea typeface="+mn-ea"/>
              <a:cs typeface="+mn-cs"/>
            </a:rPr>
            <a:t>Societal</a:t>
          </a:r>
          <a:endParaRPr lang="en-US" sz="1200" b="1" kern="1200" dirty="0">
            <a:solidFill>
              <a:sysClr val="window" lastClr="FFFFFF">
                <a:lumMod val="95000"/>
              </a:sysClr>
            </a:solidFill>
            <a:latin typeface="Calibri" panose="020F0502020204030204"/>
            <a:ea typeface="+mn-ea"/>
            <a:cs typeface="+mn-cs"/>
          </a:endParaRPr>
        </a:p>
        <a:p>
          <a:pPr marL="0" lvl="0" indent="0" algn="ctr" defTabSz="311150">
            <a:lnSpc>
              <a:spcPct val="90000"/>
            </a:lnSpc>
            <a:spcBef>
              <a:spcPct val="0"/>
            </a:spcBef>
            <a:spcAft>
              <a:spcPts val="0"/>
            </a:spcAft>
            <a:buNone/>
          </a:pPr>
          <a:r>
            <a:rPr lang="en-US" sz="1200" b="1" kern="1200" dirty="0">
              <a:solidFill>
                <a:sysClr val="windowText" lastClr="000000"/>
              </a:solidFill>
              <a:latin typeface="Calibri" panose="020F0502020204030204"/>
              <a:ea typeface="+mn-ea"/>
              <a:cs typeface="+mn-cs"/>
            </a:rPr>
            <a:t>State of emergency, national guidelines</a:t>
          </a:r>
        </a:p>
        <a:p>
          <a:pPr marL="0" lvl="0" indent="0" algn="ctr" defTabSz="311150">
            <a:lnSpc>
              <a:spcPct val="90000"/>
            </a:lnSpc>
            <a:spcBef>
              <a:spcPct val="0"/>
            </a:spcBef>
            <a:spcAft>
              <a:spcPct val="35000"/>
            </a:spcAft>
            <a:buNone/>
          </a:pPr>
          <a:endParaRPr lang="en-US" sz="1100" b="1" kern="1200" dirty="0">
            <a:solidFill>
              <a:sysClr val="window" lastClr="FFFFFF"/>
            </a:solidFill>
            <a:latin typeface="Calibri" panose="020F0502020204030204"/>
            <a:ea typeface="+mn-ea"/>
            <a:cs typeface="+mn-cs"/>
          </a:endParaRPr>
        </a:p>
        <a:p>
          <a:pPr marL="0" lvl="0" indent="0" algn="ctr" defTabSz="311150">
            <a:lnSpc>
              <a:spcPct val="90000"/>
            </a:lnSpc>
            <a:spcBef>
              <a:spcPct val="0"/>
            </a:spcBef>
            <a:spcAft>
              <a:spcPct val="35000"/>
            </a:spcAft>
            <a:buNone/>
          </a:pPr>
          <a:r>
            <a:rPr lang="en-US" sz="500" kern="1200" dirty="0">
              <a:solidFill>
                <a:sysClr val="window" lastClr="FFFFFF"/>
              </a:solidFill>
              <a:latin typeface="Calibri" panose="020F0502020204030204"/>
              <a:ea typeface="+mn-ea"/>
              <a:cs typeface="+mn-cs"/>
            </a:rPr>
            <a:t> </a:t>
          </a:r>
        </a:p>
      </dsp:txBody>
      <dsp:txXfrm>
        <a:off x="1572078" y="177303"/>
        <a:ext cx="1768347" cy="354606"/>
      </dsp:txXfrm>
    </dsp:sp>
    <dsp:sp modelId="{392405AE-5A5E-4667-8353-7002CAA96350}">
      <dsp:nvSpPr>
        <dsp:cNvPr id="0" name=""/>
        <dsp:cNvSpPr/>
      </dsp:nvSpPr>
      <dsp:spPr>
        <a:xfrm>
          <a:off x="585628" y="676272"/>
          <a:ext cx="3530571" cy="2817602"/>
        </a:xfrm>
        <a:prstGeom prst="ellipse">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100000"/>
            </a:lnSpc>
            <a:spcBef>
              <a:spcPct val="0"/>
            </a:spcBef>
            <a:spcAft>
              <a:spcPts val="0"/>
            </a:spcAft>
            <a:buNone/>
          </a:pPr>
          <a:r>
            <a:rPr lang="en-US" sz="1400" b="1" kern="1200" dirty="0">
              <a:solidFill>
                <a:sysClr val="window" lastClr="FFFFFF"/>
              </a:solidFill>
              <a:latin typeface="Calibri" panose="020F0502020204030204"/>
              <a:ea typeface="+mn-ea"/>
              <a:cs typeface="+mn-cs"/>
            </a:rPr>
            <a:t>Community</a:t>
          </a:r>
        </a:p>
        <a:p>
          <a:pPr marL="0" lvl="0" indent="0" algn="ctr" defTabSz="622300">
            <a:lnSpc>
              <a:spcPct val="100000"/>
            </a:lnSpc>
            <a:spcBef>
              <a:spcPct val="0"/>
            </a:spcBef>
            <a:spcAft>
              <a:spcPts val="0"/>
            </a:spcAft>
            <a:buNone/>
          </a:pPr>
          <a:r>
            <a:rPr lang="en-US" sz="1200" b="1" kern="1200" dirty="0">
              <a:solidFill>
                <a:sysClr val="windowText" lastClr="000000"/>
              </a:solidFill>
              <a:latin typeface="Calibri" panose="020F0502020204030204"/>
              <a:ea typeface="+mn-ea"/>
              <a:cs typeface="+mn-cs"/>
            </a:rPr>
            <a:t>Media campaign, Hotline, community support</a:t>
          </a:r>
        </a:p>
      </dsp:txBody>
      <dsp:txXfrm>
        <a:off x="1589635" y="838285"/>
        <a:ext cx="1522558" cy="324024"/>
      </dsp:txXfrm>
    </dsp:sp>
    <dsp:sp modelId="{380A2928-7C46-4B00-98B0-D6EE753C108C}">
      <dsp:nvSpPr>
        <dsp:cNvPr id="0" name=""/>
        <dsp:cNvSpPr/>
      </dsp:nvSpPr>
      <dsp:spPr>
        <a:xfrm>
          <a:off x="744695" y="1211054"/>
          <a:ext cx="3260157" cy="2169607"/>
        </a:xfrm>
        <a:prstGeom prst="ellipse">
          <a:avLst/>
        </a:prstGeom>
        <a:solidFill>
          <a:srgbClr val="FFC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ts val="0"/>
            </a:spcAft>
            <a:buNone/>
          </a:pPr>
          <a:r>
            <a:rPr lang="en-US" sz="1400" b="1" kern="1200" dirty="0">
              <a:solidFill>
                <a:sysClr val="window" lastClr="FFFFFF"/>
              </a:solidFill>
              <a:latin typeface="Calibri" panose="020F0502020204030204"/>
              <a:ea typeface="+mn-ea"/>
              <a:cs typeface="+mn-cs"/>
            </a:rPr>
            <a:t>Organizational </a:t>
          </a:r>
        </a:p>
        <a:p>
          <a:pPr marL="0" lvl="0" indent="0" algn="ctr" defTabSz="622300">
            <a:lnSpc>
              <a:spcPct val="90000"/>
            </a:lnSpc>
            <a:spcBef>
              <a:spcPct val="0"/>
            </a:spcBef>
            <a:spcAft>
              <a:spcPts val="0"/>
            </a:spcAft>
            <a:buNone/>
          </a:pPr>
          <a:r>
            <a:rPr lang="en-US" sz="1100" b="1" kern="1200" dirty="0">
              <a:solidFill>
                <a:sysClr val="windowText" lastClr="000000"/>
              </a:solidFill>
              <a:latin typeface="Calibri" panose="020F0502020204030204"/>
              <a:ea typeface="+mn-ea"/>
              <a:cs typeface="+mn-cs"/>
            </a:rPr>
            <a:t>Capacity building, service expansion</a:t>
          </a:r>
        </a:p>
      </dsp:txBody>
      <dsp:txXfrm>
        <a:off x="1531208" y="1360757"/>
        <a:ext cx="1687131" cy="299405"/>
      </dsp:txXfrm>
    </dsp:sp>
    <dsp:sp modelId="{ECB53529-690A-4B35-98F8-ADA16EAA612B}">
      <dsp:nvSpPr>
        <dsp:cNvPr id="0" name=""/>
        <dsp:cNvSpPr/>
      </dsp:nvSpPr>
      <dsp:spPr>
        <a:xfrm>
          <a:off x="961613" y="1710487"/>
          <a:ext cx="2939624" cy="1835578"/>
        </a:xfrm>
        <a:prstGeom prst="ellipse">
          <a:avLst/>
        </a:prstGeom>
        <a:solidFill>
          <a:srgbClr val="5B9BD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 lastClr="FFFFFF"/>
              </a:solidFill>
              <a:latin typeface="Calibri" panose="020F0502020204030204"/>
              <a:ea typeface="+mn-ea"/>
              <a:cs typeface="+mn-cs"/>
            </a:rPr>
            <a:t>Interpersonal</a:t>
          </a:r>
          <a:r>
            <a:rPr lang="en-US" sz="1400" kern="1200" dirty="0">
              <a:solidFill>
                <a:sysClr val="window" lastClr="FFFFFF"/>
              </a:solidFill>
              <a:latin typeface="Calibri" panose="020F0502020204030204"/>
              <a:ea typeface="+mn-ea"/>
              <a:cs typeface="+mn-cs"/>
            </a:rPr>
            <a:t> </a:t>
          </a:r>
        </a:p>
      </dsp:txBody>
      <dsp:txXfrm>
        <a:off x="1637727" y="1875689"/>
        <a:ext cx="1587397" cy="330404"/>
      </dsp:txXfrm>
    </dsp:sp>
    <dsp:sp modelId="{7CC55CC3-D129-417D-8727-6A955BAF1F91}">
      <dsp:nvSpPr>
        <dsp:cNvPr id="0" name=""/>
        <dsp:cNvSpPr/>
      </dsp:nvSpPr>
      <dsp:spPr>
        <a:xfrm>
          <a:off x="1394468" y="2127639"/>
          <a:ext cx="2092717" cy="1418426"/>
        </a:xfrm>
        <a:prstGeom prst="ellipse">
          <a:avLst/>
        </a:prstGeom>
        <a:solidFill>
          <a:srgbClr val="70AD47">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ysClr val="window" lastClr="FFFFFF"/>
              </a:solidFill>
              <a:latin typeface="Calibri" panose="020F0502020204030204"/>
              <a:ea typeface="+mn-ea"/>
              <a:cs typeface="+mn-cs"/>
            </a:rPr>
            <a:t>Individual</a:t>
          </a:r>
          <a:r>
            <a:rPr lang="en-US" sz="1600" kern="1200" dirty="0">
              <a:solidFill>
                <a:sysClr val="window" lastClr="FFFFFF"/>
              </a:solidFill>
              <a:latin typeface="Calibri" panose="020F0502020204030204"/>
              <a:ea typeface="+mn-ea"/>
              <a:cs typeface="+mn-cs"/>
            </a:rPr>
            <a:t> </a:t>
          </a:r>
        </a:p>
        <a:p>
          <a:pPr marL="0" lvl="0" indent="0" algn="ctr" defTabSz="711200">
            <a:lnSpc>
              <a:spcPct val="90000"/>
            </a:lnSpc>
            <a:spcBef>
              <a:spcPct val="0"/>
            </a:spcBef>
            <a:spcAft>
              <a:spcPct val="35000"/>
            </a:spcAft>
            <a:buNone/>
          </a:pPr>
          <a:r>
            <a:rPr lang="en-US" sz="1200" kern="1200" dirty="0">
              <a:solidFill>
                <a:sysClr val="windowText" lastClr="000000"/>
              </a:solidFill>
              <a:latin typeface="Calibri" panose="020F0502020204030204"/>
              <a:ea typeface="+mn-ea"/>
              <a:cs typeface="+mn-cs"/>
            </a:rPr>
            <a:t>Media campaign</a:t>
          </a:r>
        </a:p>
      </dsp:txBody>
      <dsp:txXfrm>
        <a:off x="1700939" y="2482246"/>
        <a:ext cx="1479775" cy="7092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5300E3-E34E-460F-B602-DE6434EA2D98}">
      <dsp:nvSpPr>
        <dsp:cNvPr id="0" name=""/>
        <dsp:cNvSpPr/>
      </dsp:nvSpPr>
      <dsp:spPr>
        <a:xfrm>
          <a:off x="1208394" y="1470"/>
          <a:ext cx="2382367" cy="548905"/>
        </a:xfrm>
        <a:prstGeom prst="rightArrow">
          <a:avLst>
            <a:gd name="adj1" fmla="val 75000"/>
            <a:gd name="adj2" fmla="val 50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en-US" sz="1100" kern="1200" dirty="0"/>
            <a:t>Top down, limited/poor  community participation, heavy handed</a:t>
          </a:r>
        </a:p>
      </dsp:txBody>
      <dsp:txXfrm>
        <a:off x="1208394" y="70083"/>
        <a:ext cx="2176528" cy="411679"/>
      </dsp:txXfrm>
    </dsp:sp>
    <dsp:sp modelId="{B2FA7C79-45B6-450C-918A-4BFCD1061B03}">
      <dsp:nvSpPr>
        <dsp:cNvPr id="0" name=""/>
        <dsp:cNvSpPr/>
      </dsp:nvSpPr>
      <dsp:spPr>
        <a:xfrm>
          <a:off x="0" y="82596"/>
          <a:ext cx="1205248" cy="40213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US" sz="1300" b="1" kern="1200" dirty="0"/>
            <a:t>Societal </a:t>
          </a:r>
        </a:p>
      </dsp:txBody>
      <dsp:txXfrm>
        <a:off x="19631" y="102227"/>
        <a:ext cx="1165986" cy="362872"/>
      </dsp:txXfrm>
    </dsp:sp>
    <dsp:sp modelId="{59C8DBB9-1767-41BA-8870-0F7185817D7F}">
      <dsp:nvSpPr>
        <dsp:cNvPr id="0" name=""/>
        <dsp:cNvSpPr/>
      </dsp:nvSpPr>
      <dsp:spPr>
        <a:xfrm>
          <a:off x="1226023" y="590588"/>
          <a:ext cx="2364738" cy="505957"/>
        </a:xfrm>
        <a:prstGeom prst="rightArrow">
          <a:avLst>
            <a:gd name="adj1" fmla="val 75000"/>
            <a:gd name="adj2" fmla="val 50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en-US" sz="1100" kern="1200" dirty="0"/>
            <a:t>GBV, stigma and discrimination, misinformation</a:t>
          </a:r>
        </a:p>
      </dsp:txBody>
      <dsp:txXfrm>
        <a:off x="1226023" y="653833"/>
        <a:ext cx="2175004" cy="379467"/>
      </dsp:txXfrm>
    </dsp:sp>
    <dsp:sp modelId="{01084C06-4D9C-4E50-AC06-0FB64705B940}">
      <dsp:nvSpPr>
        <dsp:cNvPr id="0" name=""/>
        <dsp:cNvSpPr/>
      </dsp:nvSpPr>
      <dsp:spPr>
        <a:xfrm>
          <a:off x="0" y="642500"/>
          <a:ext cx="1224410" cy="402134"/>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US" sz="1300" b="1" kern="1200"/>
            <a:t>Community</a:t>
          </a:r>
        </a:p>
      </dsp:txBody>
      <dsp:txXfrm>
        <a:off x="19631" y="662131"/>
        <a:ext cx="1185148" cy="362872"/>
      </dsp:txXfrm>
    </dsp:sp>
    <dsp:sp modelId="{9D050597-34B4-41D0-80EA-3533897F124B}">
      <dsp:nvSpPr>
        <dsp:cNvPr id="0" name=""/>
        <dsp:cNvSpPr/>
      </dsp:nvSpPr>
      <dsp:spPr>
        <a:xfrm>
          <a:off x="1223505" y="1136759"/>
          <a:ext cx="2367256" cy="516276"/>
        </a:xfrm>
        <a:prstGeom prst="rightArrow">
          <a:avLst>
            <a:gd name="adj1" fmla="val 75000"/>
            <a:gd name="adj2" fmla="val 50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en-US" sz="1100" kern="1200" dirty="0"/>
            <a:t>Limited capacity, lack of resources, lack of supplies and commodities, shift in priority</a:t>
          </a:r>
        </a:p>
      </dsp:txBody>
      <dsp:txXfrm>
        <a:off x="1223505" y="1201294"/>
        <a:ext cx="2173653" cy="387207"/>
      </dsp:txXfrm>
    </dsp:sp>
    <dsp:sp modelId="{8710AFF7-7CD9-4B60-BD9C-E34722C96EC4}">
      <dsp:nvSpPr>
        <dsp:cNvPr id="0" name=""/>
        <dsp:cNvSpPr/>
      </dsp:nvSpPr>
      <dsp:spPr>
        <a:xfrm>
          <a:off x="0" y="1186153"/>
          <a:ext cx="1220097" cy="402134"/>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US" sz="1300" b="1" kern="1200"/>
            <a:t>Organisational</a:t>
          </a:r>
        </a:p>
      </dsp:txBody>
      <dsp:txXfrm>
        <a:off x="19631" y="1205784"/>
        <a:ext cx="1180835" cy="362872"/>
      </dsp:txXfrm>
    </dsp:sp>
    <dsp:sp modelId="{38E1F8E2-B890-4350-987C-44074EA483EF}">
      <dsp:nvSpPr>
        <dsp:cNvPr id="0" name=""/>
        <dsp:cNvSpPr/>
      </dsp:nvSpPr>
      <dsp:spPr>
        <a:xfrm>
          <a:off x="1215949" y="1693248"/>
          <a:ext cx="2374812" cy="508048"/>
        </a:xfrm>
        <a:prstGeom prst="rightArrow">
          <a:avLst>
            <a:gd name="adj1" fmla="val 75000"/>
            <a:gd name="adj2" fmla="val 50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en-US" sz="1100" kern="1200" dirty="0"/>
            <a:t>GBV, including domestic violence</a:t>
          </a:r>
        </a:p>
      </dsp:txBody>
      <dsp:txXfrm>
        <a:off x="1215949" y="1756754"/>
        <a:ext cx="2184294" cy="381036"/>
      </dsp:txXfrm>
    </dsp:sp>
    <dsp:sp modelId="{A5339095-4C9A-42E4-93CD-BC164F9D82A1}">
      <dsp:nvSpPr>
        <dsp:cNvPr id="0" name=""/>
        <dsp:cNvSpPr/>
      </dsp:nvSpPr>
      <dsp:spPr>
        <a:xfrm>
          <a:off x="0" y="1761684"/>
          <a:ext cx="1215513" cy="402134"/>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US" sz="1300" b="1" kern="1200"/>
            <a:t>Interpersonal</a:t>
          </a:r>
        </a:p>
      </dsp:txBody>
      <dsp:txXfrm>
        <a:off x="19631" y="1781315"/>
        <a:ext cx="1176251" cy="362872"/>
      </dsp:txXfrm>
    </dsp:sp>
    <dsp:sp modelId="{E37EA708-0258-456E-B4A4-903C7B638A07}">
      <dsp:nvSpPr>
        <dsp:cNvPr id="0" name=""/>
        <dsp:cNvSpPr/>
      </dsp:nvSpPr>
      <dsp:spPr>
        <a:xfrm>
          <a:off x="1157657" y="2241510"/>
          <a:ext cx="2433104" cy="1217401"/>
        </a:xfrm>
        <a:prstGeom prst="rightArrow">
          <a:avLst>
            <a:gd name="adj1" fmla="val 75000"/>
            <a:gd name="adj2" fmla="val 50000"/>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en-US" sz="1100" kern="1200" dirty="0"/>
            <a:t>Unplanned pregnancy, HIV transmission, child marriage, FGM, maternal mortality,  economic crisis, lack of access to SRHR services burden of care on women </a:t>
          </a:r>
        </a:p>
      </dsp:txBody>
      <dsp:txXfrm>
        <a:off x="1157657" y="2393685"/>
        <a:ext cx="1976579" cy="913051"/>
      </dsp:txXfrm>
    </dsp:sp>
    <dsp:sp modelId="{FCC46E4B-5C7D-45B6-8E30-DE5EAFB62B71}">
      <dsp:nvSpPr>
        <dsp:cNvPr id="0" name=""/>
        <dsp:cNvSpPr/>
      </dsp:nvSpPr>
      <dsp:spPr>
        <a:xfrm>
          <a:off x="155" y="2649144"/>
          <a:ext cx="1157346" cy="402134"/>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marL="0" lvl="0" indent="0" algn="ctr" defTabSz="577850">
            <a:lnSpc>
              <a:spcPct val="90000"/>
            </a:lnSpc>
            <a:spcBef>
              <a:spcPct val="0"/>
            </a:spcBef>
            <a:spcAft>
              <a:spcPct val="35000"/>
            </a:spcAft>
            <a:buNone/>
          </a:pPr>
          <a:r>
            <a:rPr lang="en-US" sz="1300" b="1" kern="1200"/>
            <a:t>Individual</a:t>
          </a:r>
        </a:p>
      </dsp:txBody>
      <dsp:txXfrm>
        <a:off x="19786" y="2668775"/>
        <a:ext cx="1118084" cy="362872"/>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441081-C2FA-42A9-93FB-1ACACEBFBA6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2F3DF56F-6BA7-40DF-83D2-780657FE4254}"/>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794B90A-16A3-4A29-816E-9129FC05CA1D}" type="datetimeFigureOut">
              <a:rPr lang="en-US"/>
              <a:pPr>
                <a:defRPr/>
              </a:pPr>
              <a:t>3/25/2021</a:t>
            </a:fld>
            <a:endParaRPr lang="en-US"/>
          </a:p>
        </p:txBody>
      </p:sp>
      <p:sp>
        <p:nvSpPr>
          <p:cNvPr id="4" name="Slide Image Placeholder 3">
            <a:extLst>
              <a:ext uri="{FF2B5EF4-FFF2-40B4-BE49-F238E27FC236}">
                <a16:creationId xmlns:a16="http://schemas.microsoft.com/office/drawing/2014/main" id="{D0C75C64-8A8D-4424-8267-299FF4F3E9CB}"/>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5FAE2724-85DE-4CC6-802F-8D09E31E86F3}"/>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5185F575-F082-466C-B0FD-5B459A68E6F4}"/>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885D17A8-00E2-46E0-A563-FECC9382FBE3}"/>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B0C0CF1-20E0-4426-BE52-2139C43C2D5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unfpa.org/sites/default/files/resource-pdf/COVID-19_A_Gender_Lens_Guidance_Note.pdf"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iawg.net/emergencies/ebola-outbreak-in-democratic-republic-of-the-congo" TargetMode="External"/><Relationship Id="rId4" Type="http://schemas.openxmlformats.org/officeDocument/2006/relationships/hyperlink" Target="https://reliefweb.int/sites/reliefweb.int/files/resources/a-potential-secondary-humanitarian-impacts-of-a-large-scale-ebola-outbreak.pdf" TargetMode="Externa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s://www.aljazeera.com/news/2020/04/domestic-abuse-cases-soar-lebanon-coronavirus-lockdown-200416233054044.html" TargetMode="External"/><Relationship Id="rId3" Type="http://schemas.openxmlformats.org/officeDocument/2006/relationships/hyperlink" Target="https://www.unfpa.org/sites/default/files/resource-pdf/COVID-19_A_Gender_Lens_Guidance_Note.pdf" TargetMode="External"/><Relationship Id="rId7" Type="http://schemas.openxmlformats.org/officeDocument/2006/relationships/hyperlink" Target="https://reliefweb.int/sites/reliefweb.int/files/resources/DCA_SitRep%20IV_Covid19_April%2027%202020_DCA.pdf"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news.trust.org/item/20200409135823-9awyd" TargetMode="External"/><Relationship Id="rId5" Type="http://schemas.openxmlformats.org/officeDocument/2006/relationships/hyperlink" Target="https://iawg.net/resources/iawg-un-srhr-covid?mc_cid=42124c6d32&amp;mc_eid=bd0dd79b25" TargetMode="External"/><Relationship Id="rId4" Type="http://schemas.openxmlformats.org/officeDocument/2006/relationships/hyperlink" Target="https://cdn.iawg.rygn.io/documents/IAWG-COVID-ADVOCACY-STATEMENT.pdf?mtime=20200512014036&amp;focal=none" TargetMode="External"/><Relationship Id="rId9" Type="http://schemas.openxmlformats.org/officeDocument/2006/relationships/hyperlink" Target="https://news.un.org/en/story/2020/04/1062742"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FB625DF1-CB62-4D44-9779-A313B9955FF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208DDC67-00BD-4243-8B48-991A4BDBCBB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eaLnBrk="1" hangingPunct="1">
              <a:buFontTx/>
              <a:buChar char="•"/>
            </a:pPr>
            <a:endParaRPr lang="en-US" altLang="en-US"/>
          </a:p>
        </p:txBody>
      </p:sp>
      <p:sp>
        <p:nvSpPr>
          <p:cNvPr id="4100" name="Slide Number Placeholder 3">
            <a:extLst>
              <a:ext uri="{FF2B5EF4-FFF2-40B4-BE49-F238E27FC236}">
                <a16:creationId xmlns:a16="http://schemas.microsoft.com/office/drawing/2014/main" id="{348041E8-8548-43A3-AB59-FE97F82684E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C1309F04-F925-4ACD-97F2-40258E7317EF}" type="slidenum">
              <a:rPr lang="en-US" altLang="en-US" smtClean="0"/>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F09FD781-3891-48CC-BF11-DA3B15C42D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D8578A9C-C6CE-4552-9BFD-596CDCB53B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Ask participants when they think a health problem becomes a crisis. What makes a crisis an epidemic or pandemic?</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Definitions</a:t>
            </a:r>
            <a:r>
              <a:rPr lang="en-US"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An </a:t>
            </a:r>
            <a:r>
              <a:rPr lang="en-US" sz="1200" b="1" kern="1200" dirty="0">
                <a:solidFill>
                  <a:schemeClr val="tx1"/>
                </a:solidFill>
                <a:effectLst/>
                <a:latin typeface="+mn-lt"/>
                <a:ea typeface="+mn-ea"/>
                <a:cs typeface="+mn-cs"/>
              </a:rPr>
              <a:t>epidemic</a:t>
            </a:r>
            <a:r>
              <a:rPr lang="en-US" sz="1200" kern="1200" dirty="0">
                <a:solidFill>
                  <a:schemeClr val="tx1"/>
                </a:solidFill>
                <a:effectLst/>
                <a:latin typeface="+mn-lt"/>
                <a:ea typeface="+mn-ea"/>
                <a:cs typeface="+mn-cs"/>
              </a:rPr>
              <a:t> is the occurrence of illness, health-related behavior, or other health-related event at a higher rate than expected within a population. An epidemic does not have to be from a virus or disease.</a:t>
            </a:r>
          </a:p>
          <a:p>
            <a:endParaRPr lang="en-US" sz="120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An </a:t>
            </a:r>
            <a:r>
              <a:rPr lang="en-US" sz="1200" b="1" kern="1200" dirty="0">
                <a:solidFill>
                  <a:schemeClr val="tx1"/>
                </a:solidFill>
                <a:effectLst/>
                <a:latin typeface="+mn-lt"/>
                <a:ea typeface="+mn-ea"/>
                <a:cs typeface="+mn-cs"/>
              </a:rPr>
              <a:t>outbreak</a:t>
            </a:r>
            <a:r>
              <a:rPr lang="en-US" sz="1200" kern="1200" dirty="0">
                <a:solidFill>
                  <a:schemeClr val="tx1"/>
                </a:solidFill>
                <a:effectLst/>
                <a:latin typeface="+mn-lt"/>
                <a:ea typeface="+mn-ea"/>
                <a:cs typeface="+mn-cs"/>
              </a:rPr>
              <a:t> is often used synonymously with epidemic, but outbreaks are localized to a small geographic area, such as a neighborhood, city, or region. A key characteristic of an epidemic or an outbreak is that the number of new cases must be more than expected, compared to the relative frequency of the disease.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Diseases can be </a:t>
            </a:r>
            <a:r>
              <a:rPr lang="en-US" sz="1200" b="1" kern="1200" dirty="0">
                <a:solidFill>
                  <a:schemeClr val="tx1"/>
                </a:solidFill>
                <a:effectLst/>
                <a:latin typeface="+mn-lt"/>
                <a:ea typeface="+mn-ea"/>
                <a:cs typeface="+mn-cs"/>
              </a:rPr>
              <a:t>endemic </a:t>
            </a:r>
            <a:r>
              <a:rPr lang="en-US" sz="1200" kern="1200" dirty="0">
                <a:solidFill>
                  <a:schemeClr val="tx1"/>
                </a:solidFill>
                <a:effectLst/>
                <a:latin typeface="+mn-lt"/>
                <a:ea typeface="+mn-ea"/>
                <a:cs typeface="+mn-cs"/>
              </a:rPr>
              <a:t>within a population; where they are constantly present. For example, influenza, malaria, dengue, and other diseases are endemic in many communities. When the number of cases exceeds the normal frequency of the disease, an epidemic may be occurring.</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a:t>
            </a:r>
            <a:r>
              <a:rPr lang="en-US" sz="1200" b="1" kern="1200" dirty="0">
                <a:solidFill>
                  <a:schemeClr val="tx1"/>
                </a:solidFill>
                <a:effectLst/>
                <a:latin typeface="+mn-lt"/>
                <a:ea typeface="+mn-ea"/>
                <a:cs typeface="+mn-cs"/>
              </a:rPr>
              <a:t> pandemic </a:t>
            </a:r>
            <a:r>
              <a:rPr lang="en-US" sz="1200" kern="1200" dirty="0">
                <a:solidFill>
                  <a:schemeClr val="tx1"/>
                </a:solidFill>
                <a:effectLst/>
                <a:latin typeface="+mn-lt"/>
                <a:ea typeface="+mn-ea"/>
                <a:cs typeface="+mn-cs"/>
              </a:rPr>
              <a:t>is an epidemic affecting populations of an extensive region, country, or continent. </a:t>
            </a:r>
          </a:p>
          <a:p>
            <a:endParaRPr lang="en-US" sz="1200" kern="1200" dirty="0">
              <a:solidFill>
                <a:schemeClr val="tx1"/>
              </a:solidFill>
              <a:effectLst/>
              <a:latin typeface="+mn-lt"/>
              <a:ea typeface="+mn-ea"/>
              <a:cs typeface="+mn-cs"/>
            </a:endParaRPr>
          </a:p>
          <a:p>
            <a:r>
              <a:rPr lang="en-US" sz="1200" u="sng" kern="1200" dirty="0">
                <a:solidFill>
                  <a:schemeClr val="tx1"/>
                </a:solidFill>
                <a:effectLst/>
                <a:latin typeface="+mn-lt"/>
                <a:ea typeface="+mn-ea"/>
                <a:cs typeface="+mn-cs"/>
              </a:rPr>
              <a:t>Reference</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Nash, David B., Fabius, Raymond J., </a:t>
            </a:r>
            <a:r>
              <a:rPr lang="en-US" sz="1200" kern="1200" dirty="0" err="1">
                <a:solidFill>
                  <a:schemeClr val="tx1"/>
                </a:solidFill>
                <a:effectLst/>
                <a:latin typeface="+mn-lt"/>
                <a:ea typeface="+mn-ea"/>
                <a:cs typeface="+mn-cs"/>
              </a:rPr>
              <a:t>Skoufalos</a:t>
            </a:r>
            <a:r>
              <a:rPr lang="en-US" sz="1200" kern="1200" dirty="0">
                <a:solidFill>
                  <a:schemeClr val="tx1"/>
                </a:solidFill>
                <a:effectLst/>
                <a:latin typeface="+mn-lt"/>
                <a:ea typeface="+mn-ea"/>
                <a:cs typeface="+mn-cs"/>
              </a:rPr>
              <a:t>, Alexis, Oglesby, Willie H. (2019). “Chapter 2: Epidemiology.” </a:t>
            </a:r>
            <a:r>
              <a:rPr lang="en-US" sz="1200" i="1" kern="1200" dirty="0">
                <a:solidFill>
                  <a:schemeClr val="tx1"/>
                </a:solidFill>
                <a:effectLst/>
                <a:latin typeface="+mn-lt"/>
                <a:ea typeface="+mn-ea"/>
                <a:cs typeface="+mn-cs"/>
              </a:rPr>
              <a:t>Population Health: Creating a Culture of Wellness</a:t>
            </a:r>
            <a:r>
              <a:rPr lang="en-US" sz="1200" kern="1200" dirty="0">
                <a:solidFill>
                  <a:schemeClr val="tx1"/>
                </a:solidFill>
                <a:effectLst/>
                <a:latin typeface="+mn-lt"/>
                <a:ea typeface="+mn-ea"/>
                <a:cs typeface="+mn-cs"/>
              </a:rPr>
              <a:t>. Third Edition. Jones &amp; Bartlett Learning.</a:t>
            </a:r>
          </a:p>
        </p:txBody>
      </p:sp>
      <p:sp>
        <p:nvSpPr>
          <p:cNvPr id="9220" name="Slide Number Placeholder 3">
            <a:extLst>
              <a:ext uri="{FF2B5EF4-FFF2-40B4-BE49-F238E27FC236}">
                <a16:creationId xmlns:a16="http://schemas.microsoft.com/office/drawing/2014/main" id="{AB95D233-90D9-45D9-883B-1F9146FFD5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94A69756-226A-40B3-94FA-B8B3FB157D78}" type="slidenum">
              <a:rPr lang="en-US" altLang="en-US" smtClean="0"/>
              <a:pPr/>
              <a:t>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F09FD781-3891-48CC-BF11-DA3B15C42D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D8578A9C-C6CE-4552-9BFD-596CDCB53B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There have been numerous epidemics and pandemics in the past, especially if we think of dengue and cholera, but here are some other examples.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Past disease outbreaks have had varying modes of transmission, requiring different prevention measures, as well as differing symptoms and health consequences.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2002-2003 SARS outbreak</a:t>
            </a:r>
            <a:r>
              <a:rPr lang="en-US" sz="1200" kern="1200" dirty="0">
                <a:solidFill>
                  <a:schemeClr val="tx1"/>
                </a:solidFill>
                <a:effectLst/>
                <a:latin typeface="+mn-lt"/>
                <a:ea typeface="+mn-ea"/>
                <a:cs typeface="+mn-cs"/>
              </a:rPr>
              <a:t>: The SARS coronavirus (SARS-</a:t>
            </a:r>
            <a:r>
              <a:rPr lang="en-US" sz="1200" kern="1200" dirty="0" err="1">
                <a:solidFill>
                  <a:schemeClr val="tx1"/>
                </a:solidFill>
                <a:effectLst/>
                <a:latin typeface="+mn-lt"/>
                <a:ea typeface="+mn-ea"/>
                <a:cs typeface="+mn-cs"/>
              </a:rPr>
              <a:t>CoV</a:t>
            </a:r>
            <a:r>
              <a:rPr lang="en-US" sz="1200" kern="1200" dirty="0">
                <a:solidFill>
                  <a:schemeClr val="tx1"/>
                </a:solidFill>
                <a:effectLst/>
                <a:latin typeface="+mn-lt"/>
                <a:ea typeface="+mn-ea"/>
                <a:cs typeface="+mn-cs"/>
              </a:rPr>
              <a:t>) epidemic affected 26 countries and resulted in more than 8,000 cases in 2003. Transmission of SARS-</a:t>
            </a:r>
            <a:r>
              <a:rPr lang="en-US" sz="1200" kern="1200" dirty="0" err="1">
                <a:solidFill>
                  <a:schemeClr val="tx1"/>
                </a:solidFill>
                <a:effectLst/>
                <a:latin typeface="+mn-lt"/>
                <a:ea typeface="+mn-ea"/>
                <a:cs typeface="+mn-cs"/>
              </a:rPr>
              <a:t>CoV</a:t>
            </a:r>
            <a:r>
              <a:rPr lang="en-US" sz="1200" kern="1200" dirty="0">
                <a:solidFill>
                  <a:schemeClr val="tx1"/>
                </a:solidFill>
                <a:effectLst/>
                <a:latin typeface="+mn-lt"/>
                <a:ea typeface="+mn-ea"/>
                <a:cs typeface="+mn-cs"/>
              </a:rPr>
              <a:t> was primarily from person to person.</a:t>
            </a:r>
            <a:r>
              <a:rPr lang="en-US" sz="1200" kern="1200" baseline="30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2014-2015 Ebola virus disease (</a:t>
            </a:r>
            <a:r>
              <a:rPr lang="en-US" sz="1200" b="1" kern="1200" dirty="0" err="1">
                <a:solidFill>
                  <a:schemeClr val="tx1"/>
                </a:solidFill>
                <a:effectLst/>
                <a:latin typeface="+mn-lt"/>
                <a:ea typeface="+mn-ea"/>
                <a:cs typeface="+mn-cs"/>
              </a:rPr>
              <a:t>EVD</a:t>
            </a:r>
            <a:r>
              <a:rPr lang="en-US" sz="1200" b="1" kern="1200" dirty="0">
                <a:solidFill>
                  <a:schemeClr val="tx1"/>
                </a:solidFill>
                <a:effectLst/>
                <a:latin typeface="+mn-lt"/>
                <a:ea typeface="+mn-ea"/>
                <a:cs typeface="+mn-cs"/>
              </a:rPr>
              <a:t>) outbreak</a:t>
            </a:r>
            <a:r>
              <a:rPr lang="en-US" sz="1200" kern="1200" dirty="0">
                <a:solidFill>
                  <a:schemeClr val="tx1"/>
                </a:solidFill>
                <a:effectLst/>
                <a:latin typeface="+mn-lt"/>
                <a:ea typeface="+mn-ea"/>
                <a:cs typeface="+mn-cs"/>
              </a:rPr>
              <a:t>: The 2014-2015 </a:t>
            </a:r>
            <a:r>
              <a:rPr lang="en-US" sz="1200" kern="1200" dirty="0" err="1">
                <a:solidFill>
                  <a:schemeClr val="tx1"/>
                </a:solidFill>
                <a:effectLst/>
                <a:latin typeface="+mn-lt"/>
                <a:ea typeface="+mn-ea"/>
                <a:cs typeface="+mn-cs"/>
              </a:rPr>
              <a:t>EVD</a:t>
            </a:r>
            <a:r>
              <a:rPr lang="en-US" sz="1200" kern="1200" dirty="0">
                <a:solidFill>
                  <a:schemeClr val="tx1"/>
                </a:solidFill>
                <a:effectLst/>
                <a:latin typeface="+mn-lt"/>
                <a:ea typeface="+mn-ea"/>
                <a:cs typeface="+mn-cs"/>
              </a:rPr>
              <a:t> outbreak spread from Guinea to Liberia, Sierra Leone, Nigeria, Senegal, and Mali. Nearly 29,000 probable, suspected, and lab-confirmed cases were identified, with more than 11,000 deaths. These included 881 infected health care workers, of whom 60% died. Data suggest that bats are at least one of the reservoir hosts. Primary transmission was from contact with infected blood, feces, and vomitus, although transmission from direct contact with the skin of an infected person was also documented.</a:t>
            </a:r>
            <a:r>
              <a:rPr lang="en-US" sz="1200" kern="1200" baseline="30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Though it crossed international borders, the 2014–2016 epidemic of Ebola in West Africa was not considered a pandemic because it was localized to West Africa.</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2015–2016 Zika virus outbreak</a:t>
            </a:r>
            <a:r>
              <a:rPr lang="en-US" sz="1200" kern="1200" dirty="0">
                <a:solidFill>
                  <a:schemeClr val="tx1"/>
                </a:solidFill>
                <a:effectLst/>
                <a:latin typeface="+mn-lt"/>
                <a:ea typeface="+mn-ea"/>
                <a:cs typeface="+mn-cs"/>
              </a:rPr>
              <a:t>: In 2015-2016, an outbreak of Zika virus began in Brazil and spread to other parts of South and North America, as well as several islands in the Pacific, and Southeast Asia. WHO declared the outbreak a Public Health Emergency of International Concern in February 2016. The virus was spread primarily by mosquitos; maternal-child transmission was linked to microcephaly (small head size) and brain anomalies in infants. In adults, symptoms included neurologic complications. Sexual transmission and transmission through blood were also documented.</a:t>
            </a:r>
            <a:r>
              <a:rPr lang="en-US" sz="1200" kern="1200" baseline="30000" dirty="0">
                <a:solidFill>
                  <a:schemeClr val="tx1"/>
                </a:solidFill>
                <a:effectLst/>
                <a:latin typeface="+mn-lt"/>
                <a:ea typeface="+mn-ea"/>
                <a:cs typeface="+mn-cs"/>
              </a:rPr>
              <a:t>3</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1918 influenza</a:t>
            </a:r>
            <a:r>
              <a:rPr lang="en-US" sz="1200" kern="1200" dirty="0">
                <a:solidFill>
                  <a:schemeClr val="tx1"/>
                </a:solidFill>
                <a:effectLst/>
                <a:latin typeface="+mn-lt"/>
                <a:ea typeface="+mn-ea"/>
                <a:cs typeface="+mn-cs"/>
              </a:rPr>
              <a:t>: Lasting roughly 15 months from spring 1918 to early summer 1919, the H1N1 influenza A virus infected 500 million people globally, with an estimated 17 million to 50 million deaths.</a:t>
            </a:r>
            <a:r>
              <a:rPr lang="en-US" sz="1200" kern="1200" baseline="30000" dirty="0">
                <a:solidFill>
                  <a:schemeClr val="tx1"/>
                </a:solidFill>
                <a:effectLst/>
                <a:latin typeface="+mn-lt"/>
                <a:ea typeface="+mn-ea"/>
                <a:cs typeface="+mn-cs"/>
              </a:rPr>
              <a:t>4</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2009 H1N1 influenza</a:t>
            </a:r>
            <a:r>
              <a:rPr lang="en-US" sz="1200" kern="1200" dirty="0">
                <a:solidFill>
                  <a:schemeClr val="tx1"/>
                </a:solidFill>
                <a:effectLst/>
                <a:latin typeface="+mn-lt"/>
                <a:ea typeface="+mn-ea"/>
                <a:cs typeface="+mn-cs"/>
              </a:rPr>
              <a:t>: The 2009 H1N1 influenza pandemic lasted for about 19 months, from January 2009 to August 2010. First described in April 2009, the virus resulted from a triple reassortment of bird, swine, and human flu viruses. Like other types of flu, transmission primarily occurred through coughing or sneezing. The pandemic is estimated to have caused about 284,000 (range from 150,000 to 575,000) deaths.</a:t>
            </a:r>
            <a:r>
              <a:rPr lang="en-US" sz="1200" kern="1200" baseline="30000" dirty="0">
                <a:solidFill>
                  <a:schemeClr val="tx1"/>
                </a:solidFill>
                <a:effectLst/>
                <a:latin typeface="+mn-lt"/>
                <a:ea typeface="+mn-ea"/>
                <a:cs typeface="+mn-cs"/>
              </a:rPr>
              <a:t>5</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Calibri" panose="020F0502020204030204" pitchFamily="34" charset="0"/>
                <a:cs typeface="Calibri" panose="020F0502020204030204" pitchFamily="34" charset="0"/>
              </a:rPr>
              <a:t>Severe acute respiratory syndrome coronavirus 2 (SARS-CoV-2) (COVID-19)</a:t>
            </a:r>
            <a:r>
              <a:rPr lang="en-US" altLang="en-US" dirty="0">
                <a:latin typeface="Calibri" panose="020F0502020204030204" pitchFamily="34" charset="0"/>
                <a:cs typeface="Calibri" panose="020F0502020204030204" pitchFamily="34" charset="0"/>
              </a:rPr>
              <a:t>: First detected in China’s Hubei Province in late 2019, COVID-19 has spread rapidly, leading the WHO to declare a global pandemic on 11 March 2020.</a:t>
            </a:r>
            <a:r>
              <a:rPr lang="en-US" altLang="en-US" sz="1200" kern="1200" baseline="30000" dirty="0">
                <a:solidFill>
                  <a:schemeClr val="tx1"/>
                </a:solidFill>
                <a:effectLst/>
                <a:latin typeface="+mn-lt"/>
                <a:ea typeface="+mn-ea"/>
                <a:cs typeface="+mn-cs"/>
              </a:rPr>
              <a:t> </a:t>
            </a:r>
            <a:r>
              <a:rPr lang="en-US" altLang="en-US" sz="1200" kern="1200" baseline="0" dirty="0">
                <a:solidFill>
                  <a:schemeClr val="tx1"/>
                </a:solidFill>
                <a:effectLst/>
                <a:latin typeface="+mn-lt"/>
                <a:ea typeface="+mn-ea"/>
                <a:cs typeface="+mn-cs"/>
              </a:rPr>
              <a:t>Transmission is primarily through respiratory droplets. The disease, which can cause severe respiratory symptoms, has been reported in at least 180 countries, and has caused global morbidity and mortality.</a:t>
            </a:r>
            <a:r>
              <a:rPr lang="en-US" altLang="en-US" sz="1200" kern="1200" baseline="30000" dirty="0">
                <a:solidFill>
                  <a:schemeClr val="tx1"/>
                </a:solidFill>
                <a:effectLst/>
                <a:latin typeface="+mn-lt"/>
                <a:ea typeface="+mn-ea"/>
                <a:cs typeface="+mn-cs"/>
              </a:rPr>
              <a:t>6 </a:t>
            </a:r>
            <a:r>
              <a:rPr lang="en-US" altLang="en-US" sz="1200" kern="1200" baseline="0" dirty="0">
                <a:solidFill>
                  <a:schemeClr val="tx1"/>
                </a:solidFill>
                <a:effectLst/>
                <a:latin typeface="+mn-lt"/>
                <a:ea typeface="+mn-ea"/>
                <a:cs typeface="+mn-cs"/>
              </a:rPr>
              <a:t>WHO recommends the use of PPE, masks, hand hygiene practices, and social distancing to prevent disease transmission.</a:t>
            </a:r>
            <a:r>
              <a:rPr lang="en-US" altLang="en-US" sz="1200" kern="1200" baseline="30000" dirty="0">
                <a:solidFill>
                  <a:schemeClr val="tx1"/>
                </a:solidFill>
                <a:effectLst/>
                <a:latin typeface="+mn-lt"/>
                <a:ea typeface="+mn-ea"/>
                <a:cs typeface="+mn-cs"/>
              </a:rPr>
              <a:t>7</a:t>
            </a:r>
            <a:endParaRPr lang="en-US" sz="1200" kern="1200" baseline="300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u="sng" kern="1200" dirty="0">
                <a:solidFill>
                  <a:schemeClr val="tx1"/>
                </a:solidFill>
                <a:effectLst/>
                <a:latin typeface="+mn-lt"/>
                <a:ea typeface="+mn-ea"/>
                <a:cs typeface="+mn-cs"/>
              </a:rPr>
              <a:t>References</a:t>
            </a:r>
          </a:p>
          <a:p>
            <a:pPr marL="228600" indent="-228600">
              <a:buFont typeface="+mj-lt"/>
              <a:buAutoNum type="arabicPeriod"/>
            </a:pPr>
            <a:r>
              <a:rPr lang="en-US" sz="1200" u="none" kern="1200" dirty="0">
                <a:solidFill>
                  <a:schemeClr val="tx1"/>
                </a:solidFill>
                <a:effectLst/>
                <a:latin typeface="+mn-lt"/>
                <a:ea typeface="+mn-ea"/>
                <a:cs typeface="+mn-cs"/>
              </a:rPr>
              <a:t>WHO. SARS (Severe Acute Respiratory Syndrome).</a:t>
            </a:r>
            <a:r>
              <a:rPr lang="en-US" sz="1200" kern="1200" dirty="0">
                <a:solidFill>
                  <a:schemeClr val="tx1"/>
                </a:solidFill>
                <a:effectLst/>
                <a:latin typeface="+mn-lt"/>
                <a:ea typeface="+mn-ea"/>
                <a:cs typeface="+mn-cs"/>
              </a:rPr>
              <a:t> Available at </a:t>
            </a:r>
            <a:r>
              <a:rPr lang="en-US" sz="1200" u="none" kern="1200" dirty="0">
                <a:solidFill>
                  <a:schemeClr val="tx1"/>
                </a:solidFill>
                <a:effectLst/>
                <a:latin typeface="+mn-lt"/>
                <a:ea typeface="+mn-ea"/>
                <a:cs typeface="+mn-cs"/>
              </a:rPr>
              <a:t> https://www.who.int/ith/diseases/sars/en/.  </a:t>
            </a:r>
          </a:p>
          <a:p>
            <a:pPr marL="228600" indent="-228600">
              <a:buFont typeface="+mj-lt"/>
              <a:buAutoNum type="arabicPeriod"/>
            </a:pPr>
            <a:r>
              <a:rPr lang="en-US" sz="1200" u="none" kern="1200" dirty="0">
                <a:solidFill>
                  <a:schemeClr val="tx1"/>
                </a:solidFill>
                <a:effectLst/>
                <a:latin typeface="+mn-lt"/>
                <a:ea typeface="+mn-ea"/>
                <a:cs typeface="+mn-cs"/>
              </a:rPr>
              <a:t>WHO. Ebola Situation Report – 11 Nov 2015.</a:t>
            </a:r>
            <a:r>
              <a:rPr lang="en-US" sz="1200" kern="1200" dirty="0">
                <a:solidFill>
                  <a:schemeClr val="tx1"/>
                </a:solidFill>
                <a:effectLst/>
                <a:latin typeface="+mn-lt"/>
                <a:ea typeface="+mn-ea"/>
                <a:cs typeface="+mn-cs"/>
              </a:rPr>
              <a:t> Available at </a:t>
            </a:r>
            <a:r>
              <a:rPr lang="en-US" sz="1200" u="none" kern="1200" dirty="0">
                <a:solidFill>
                  <a:schemeClr val="tx1"/>
                </a:solidFill>
                <a:effectLst/>
                <a:latin typeface="+mn-lt"/>
                <a:ea typeface="+mn-ea"/>
                <a:cs typeface="+mn-cs"/>
              </a:rPr>
              <a:t> https://apps.who.int/iris/bitstream/handle/10665/194050/ebolasitrep_11Nov2015_eng.pdf?sequence=1. </a:t>
            </a:r>
          </a:p>
          <a:p>
            <a:pPr marL="228600" indent="-228600">
              <a:buFont typeface="+mj-lt"/>
              <a:buAutoNum type="arabicPeriod"/>
            </a:pPr>
            <a:r>
              <a:rPr lang="en-US" sz="1200" kern="1200" dirty="0">
                <a:solidFill>
                  <a:schemeClr val="tx1"/>
                </a:solidFill>
                <a:effectLst/>
                <a:latin typeface="+mn-lt"/>
                <a:ea typeface="+mn-ea"/>
                <a:cs typeface="+mn-cs"/>
              </a:rPr>
              <a:t>CDC. About Zika. Available at https://www.cdc.gov/zika/about/index.html.</a:t>
            </a:r>
          </a:p>
          <a:p>
            <a:pPr marL="228600" indent="-228600">
              <a:buFont typeface="+mj-lt"/>
              <a:buAutoNum type="arabicPeriod"/>
            </a:pPr>
            <a:r>
              <a:rPr lang="en-US" sz="1200" kern="1200" dirty="0">
                <a:solidFill>
                  <a:schemeClr val="tx1"/>
                </a:solidFill>
                <a:effectLst/>
                <a:latin typeface="+mn-lt"/>
                <a:ea typeface="+mn-ea"/>
                <a:cs typeface="+mn-cs"/>
              </a:rPr>
              <a:t>CDC. 1918 Pandemic (H1N1 virus). Available at https://www.cdc.gov/flu/pandem </a:t>
            </a:r>
            <a:r>
              <a:rPr lang="en-US" sz="1200" kern="1200" dirty="0" err="1">
                <a:solidFill>
                  <a:schemeClr val="tx1"/>
                </a:solidFill>
                <a:effectLst/>
                <a:latin typeface="+mn-lt"/>
                <a:ea typeface="+mn-ea"/>
                <a:cs typeface="+mn-cs"/>
              </a:rPr>
              <a:t>ic</a:t>
            </a:r>
            <a:r>
              <a:rPr lang="en-US" sz="1200" kern="1200" dirty="0">
                <a:solidFill>
                  <a:schemeClr val="tx1"/>
                </a:solidFill>
                <a:effectLst/>
                <a:latin typeface="+mn-lt"/>
                <a:ea typeface="+mn-ea"/>
                <a:cs typeface="+mn-cs"/>
              </a:rPr>
              <a:t>-resources/1918-pandemic-h1n1.html. </a:t>
            </a:r>
          </a:p>
          <a:p>
            <a:pPr marL="228600" indent="-228600">
              <a:buFont typeface="+mj-lt"/>
              <a:buAutoNum type="arabicPeriod"/>
            </a:pPr>
            <a:r>
              <a:rPr lang="en-US" sz="1200" kern="1200" dirty="0">
                <a:solidFill>
                  <a:schemeClr val="tx1"/>
                </a:solidFill>
                <a:effectLst/>
                <a:latin typeface="+mn-lt"/>
                <a:ea typeface="+mn-ea"/>
                <a:cs typeface="+mn-cs"/>
              </a:rPr>
              <a:t>CDC. "First Global Estimates of 2009 H1N1 Pandemic Mortality Released by CDC-Led Collaboration". 25 June 2012. Available at https://www.cdc.gov/flu/spotlights/pandemic-global-estimates.htm. </a:t>
            </a:r>
          </a:p>
          <a:p>
            <a:pPr marL="228600" indent="-228600">
              <a:buFont typeface="+mj-lt"/>
              <a:buAutoNum type="arabicPeriod"/>
            </a:pPr>
            <a:r>
              <a:rPr lang="en-US" sz="1200" kern="1200" dirty="0">
                <a:solidFill>
                  <a:schemeClr val="tx1"/>
                </a:solidFill>
                <a:effectLst/>
                <a:latin typeface="+mn-lt"/>
                <a:ea typeface="+mn-ea"/>
                <a:cs typeface="+mn-cs"/>
              </a:rPr>
              <a:t>Johns Hopkins University. COVID Resource Center. Available at https://coronavirus.jhu.edu/us-map. Last accessed 7 June 2020. </a:t>
            </a:r>
          </a:p>
          <a:p>
            <a:pPr marL="228600" indent="-228600">
              <a:buFont typeface="+mj-lt"/>
              <a:buAutoNum type="arabicPeriod"/>
            </a:pPr>
            <a:r>
              <a:rPr lang="en-US" sz="1200" kern="1200" dirty="0">
                <a:solidFill>
                  <a:schemeClr val="tx1"/>
                </a:solidFill>
                <a:effectLst/>
                <a:latin typeface="+mn-lt"/>
                <a:ea typeface="+mn-ea"/>
                <a:cs typeface="+mn-cs"/>
              </a:rPr>
              <a:t>WHO. Scientific Brief: Modes of transmission of virus causing COVID-19: implications for IPC precaution recommendations. 29 March 2020. Available at https://www.who.int/news-room/commentaries/detail/modes-of-transmission-of-virus-causing-covid-19-implications-for-ipc-precaution-recommendations. </a:t>
            </a:r>
          </a:p>
        </p:txBody>
      </p:sp>
      <p:sp>
        <p:nvSpPr>
          <p:cNvPr id="9220" name="Slide Number Placeholder 3">
            <a:extLst>
              <a:ext uri="{FF2B5EF4-FFF2-40B4-BE49-F238E27FC236}">
                <a16:creationId xmlns:a16="http://schemas.microsoft.com/office/drawing/2014/main" id="{AB95D233-90D9-45D9-883B-1F9146FFD5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94A69756-226A-40B3-94FA-B8B3FB157D78}" type="slidenum">
              <a:rPr lang="en-US" altLang="en-US" smtClean="0"/>
              <a:pPr/>
              <a:t>3</a:t>
            </a:fld>
            <a:endParaRPr lang="en-US" altLang="en-US"/>
          </a:p>
        </p:txBody>
      </p:sp>
    </p:spTree>
    <p:extLst>
      <p:ext uri="{BB962C8B-B14F-4D97-AF65-F5344CB8AC3E}">
        <p14:creationId xmlns:p14="http://schemas.microsoft.com/office/powerpoint/2010/main" val="2749965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F09FD781-3891-48CC-BF11-DA3B15C42D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D8578A9C-C6CE-4552-9BFD-596CDCB53B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Epidemics and pandemics can have disproportionate effects on women and girls. </a:t>
            </a:r>
          </a:p>
          <a:p>
            <a:endParaRPr lang="en-US" sz="1200" kern="1200" dirty="0">
              <a:solidFill>
                <a:schemeClr val="tx1"/>
              </a:solidFill>
              <a:effectLst/>
              <a:latin typeface="+mn-lt"/>
              <a:ea typeface="+mn-ea"/>
              <a:cs typeface="+mn-cs"/>
            </a:endParaRPr>
          </a:p>
          <a:p>
            <a:r>
              <a:rPr lang="en-US" altLang="en-US" b="1" dirty="0">
                <a:latin typeface="Calibri" panose="020F0502020204030204" pitchFamily="34" charset="0"/>
                <a:cs typeface="Calibri" panose="020F0502020204030204" pitchFamily="34" charset="0"/>
              </a:rPr>
              <a:t>Gender roles and risks of disease exposure</a:t>
            </a:r>
            <a:r>
              <a:rPr lang="en-US" altLang="en-US" dirty="0">
                <a:latin typeface="Calibri" panose="020F0502020204030204" pitchFamily="34" charset="0"/>
                <a:cs typeface="Calibri" panose="020F0502020204030204" pitchFamily="34" charset="0"/>
              </a:rPr>
              <a:t>: </a:t>
            </a:r>
            <a:r>
              <a:rPr lang="en-US" sz="1200" kern="1200" dirty="0">
                <a:solidFill>
                  <a:schemeClr val="tx1"/>
                </a:solidFill>
                <a:effectLst/>
                <a:latin typeface="+mn-lt"/>
                <a:ea typeface="+mn-ea"/>
                <a:cs typeface="+mn-cs"/>
              </a:rPr>
              <a:t>Social norms—such as expectations that women and girls are responsible for doing domestic chores and nursing sick family members—can expose women and girls to greater health risks.</a:t>
            </a:r>
            <a:r>
              <a:rPr lang="en-US" sz="1200" kern="1200" baseline="30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The 2010 cholera epidemic in Haiti and 2014–16 </a:t>
            </a:r>
            <a:r>
              <a:rPr lang="en-US" sz="1200" kern="1200" dirty="0" err="1">
                <a:solidFill>
                  <a:schemeClr val="tx1"/>
                </a:solidFill>
                <a:effectLst/>
                <a:latin typeface="+mn-lt"/>
                <a:ea typeface="+mn-ea"/>
                <a:cs typeface="+mn-cs"/>
              </a:rPr>
              <a:t>EVD</a:t>
            </a:r>
            <a:r>
              <a:rPr lang="en-US" sz="1200" kern="1200" dirty="0">
                <a:solidFill>
                  <a:schemeClr val="tx1"/>
                </a:solidFill>
                <a:effectLst/>
                <a:latin typeface="+mn-lt"/>
                <a:ea typeface="+mn-ea"/>
                <a:cs typeface="+mn-cs"/>
              </a:rPr>
              <a:t> outbreak in West Africa showed a three-fold caregiver burden on women and girls: They were responsible for household-level disease prevention and response efforts; at greater risk of infection; and subject to emotional, physical, and socioeconomic harm.</a:t>
            </a:r>
            <a:r>
              <a:rPr lang="en-US" sz="1200" kern="1200" baseline="30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Women comprise more than 75 percent of the health care workforce in many countries, which increases the likelihood that they will be exposed to infectious diseases.</a:t>
            </a:r>
            <a:r>
              <a:rPr lang="en-US" sz="1200" kern="1200" baseline="30000" dirty="0">
                <a:solidFill>
                  <a:schemeClr val="tx1"/>
                </a:solidFill>
                <a:effectLst/>
                <a:latin typeface="+mn-lt"/>
                <a:ea typeface="+mn-ea"/>
                <a:cs typeface="+mn-cs"/>
              </a:rPr>
              <a:t>3</a:t>
            </a:r>
          </a:p>
          <a:p>
            <a:endParaRPr lang="en-US" sz="1200" kern="1200" dirty="0">
              <a:solidFill>
                <a:schemeClr val="tx1"/>
              </a:solidFill>
              <a:effectLst/>
              <a:latin typeface="+mn-lt"/>
              <a:ea typeface="+mn-ea"/>
              <a:cs typeface="+mn-cs"/>
            </a:endParaRPr>
          </a:p>
          <a:p>
            <a:r>
              <a:rPr lang="en-US" altLang="en-US" b="1" dirty="0">
                <a:latin typeface="Calibri" panose="020F0502020204030204" pitchFamily="34" charset="0"/>
                <a:cs typeface="Calibri" panose="020F0502020204030204" pitchFamily="34" charset="0"/>
              </a:rPr>
              <a:t>Consequences of disease prevention efforts</a:t>
            </a:r>
            <a:r>
              <a:rPr lang="en-US" altLang="en-US" dirty="0">
                <a:latin typeface="Calibri" panose="020F0502020204030204" pitchFamily="34" charset="0"/>
                <a:cs typeface="Calibri" panose="020F0502020204030204" pitchFamily="34" charset="0"/>
              </a:rPr>
              <a:t>: </a:t>
            </a:r>
            <a:r>
              <a:rPr lang="en-US" sz="1200" kern="1200" dirty="0">
                <a:solidFill>
                  <a:schemeClr val="tx1"/>
                </a:solidFill>
                <a:effectLst/>
                <a:latin typeface="+mn-lt"/>
                <a:ea typeface="+mn-ea"/>
                <a:cs typeface="+mn-cs"/>
              </a:rPr>
              <a:t>During the 2014-16 West Africa </a:t>
            </a:r>
            <a:r>
              <a:rPr lang="en-US" sz="1200" kern="1200" dirty="0" err="1">
                <a:solidFill>
                  <a:schemeClr val="tx1"/>
                </a:solidFill>
                <a:effectLst/>
                <a:latin typeface="+mn-lt"/>
                <a:ea typeface="+mn-ea"/>
                <a:cs typeface="+mn-cs"/>
              </a:rPr>
              <a:t>EVD</a:t>
            </a:r>
            <a:r>
              <a:rPr lang="en-US" sz="1200" kern="1200" dirty="0">
                <a:solidFill>
                  <a:schemeClr val="tx1"/>
                </a:solidFill>
                <a:effectLst/>
                <a:latin typeface="+mn-lt"/>
                <a:ea typeface="+mn-ea"/>
                <a:cs typeface="+mn-cs"/>
              </a:rPr>
              <a:t> outbreak, fear of contracting the disease resulted in fewer women attending health clinics.</a:t>
            </a:r>
            <a:r>
              <a:rPr lang="en-US" sz="1200" kern="1200" baseline="30000" dirty="0">
                <a:solidFill>
                  <a:schemeClr val="tx1"/>
                </a:solidFill>
                <a:effectLst/>
                <a:latin typeface="+mn-lt"/>
                <a:ea typeface="+mn-ea"/>
                <a:cs typeface="+mn-cs"/>
              </a:rPr>
              <a:t>4</a:t>
            </a:r>
            <a:r>
              <a:rPr lang="en-US" sz="1200" kern="1200" dirty="0">
                <a:solidFill>
                  <a:schemeClr val="tx1"/>
                </a:solidFill>
                <a:effectLst/>
                <a:latin typeface="+mn-lt"/>
                <a:ea typeface="+mn-ea"/>
                <a:cs typeface="+mn-cs"/>
              </a:rPr>
              <a:t> Coupled with resource diversion from primary health care services and prevailing social norms, vaccination coverage decreased and maternal mortality increased by 75 percent in three of the affected countries.</a:t>
            </a:r>
            <a:r>
              <a:rPr lang="en-US" sz="1200" kern="1200" baseline="30000" dirty="0">
                <a:solidFill>
                  <a:schemeClr val="tx1"/>
                </a:solidFill>
                <a:effectLst/>
                <a:latin typeface="+mn-lt"/>
                <a:ea typeface="+mn-ea"/>
                <a:cs typeface="+mn-cs"/>
              </a:rPr>
              <a:t>5</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altLang="en-US" dirty="0">
                <a:latin typeface="Calibri" panose="020F0502020204030204" pitchFamily="34" charset="0"/>
                <a:cs typeface="Calibri" panose="020F0502020204030204" pitchFamily="34" charset="0"/>
              </a:rPr>
              <a:t>Pandemics further compound existing gender inequalities and vulnerabilities, increasing risks of abuse. During disease outbreaks, women and girls may be at higher risk of intimate partner violence and other forms of domestic violence due to heightened tensions in the household.</a:t>
            </a:r>
            <a:r>
              <a:rPr lang="en-US" altLang="en-US" baseline="30000" dirty="0">
                <a:latin typeface="Calibri" panose="020F0502020204030204" pitchFamily="34" charset="0"/>
                <a:cs typeface="Calibri" panose="020F0502020204030204" pitchFamily="34" charset="0"/>
              </a:rPr>
              <a:t>3</a:t>
            </a:r>
            <a:r>
              <a:rPr lang="en-US" altLang="en-US" dirty="0">
                <a:latin typeface="Calibri" panose="020F0502020204030204" pitchFamily="34" charset="0"/>
                <a:cs typeface="Calibri" panose="020F0502020204030204" pitchFamily="34" charset="0"/>
              </a:rPr>
              <a:t> </a:t>
            </a:r>
          </a:p>
          <a:p>
            <a:endParaRPr lang="en-US" sz="1200" kern="1200" dirty="0">
              <a:solidFill>
                <a:schemeClr val="tx1"/>
              </a:solidFill>
              <a:effectLst/>
              <a:latin typeface="+mn-lt"/>
              <a:ea typeface="+mn-ea"/>
              <a:cs typeface="+mn-cs"/>
            </a:endParaRPr>
          </a:p>
          <a:p>
            <a:r>
              <a:rPr lang="en-US" altLang="en-US" b="1" dirty="0">
                <a:latin typeface="Calibri" panose="020F0502020204030204" pitchFamily="34" charset="0"/>
                <a:cs typeface="Calibri" panose="020F0502020204030204" pitchFamily="34" charset="0"/>
              </a:rPr>
              <a:t>Politicization of SRH and limited access to specific services</a:t>
            </a:r>
            <a:r>
              <a:rPr lang="en-US" altLang="en-US" dirty="0">
                <a:latin typeface="Calibri" panose="020F0502020204030204" pitchFamily="34" charset="0"/>
                <a:cs typeface="Calibri" panose="020F0502020204030204" pitchFamily="34" charset="0"/>
              </a:rPr>
              <a:t>:</a:t>
            </a:r>
            <a:r>
              <a:rPr lang="en-US" altLang="en-US"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Epidemic and pandemic responses can be further complicated by the politicization of response, leading to the spread of misinformation, hostility and violence toward response efforts, and limited access to SRH services.</a:t>
            </a:r>
            <a:r>
              <a:rPr lang="en-US" sz="1200" kern="1200" baseline="30000" dirty="0">
                <a:solidFill>
                  <a:schemeClr val="tx1"/>
                </a:solidFill>
                <a:effectLst/>
                <a:latin typeface="+mn-lt"/>
                <a:ea typeface="+mn-ea"/>
                <a:cs typeface="+mn-cs"/>
              </a:rPr>
              <a:t>6</a:t>
            </a:r>
            <a:r>
              <a:rPr lang="en-US" sz="1200" kern="1200" dirty="0">
                <a:solidFill>
                  <a:schemeClr val="tx1"/>
                </a:solidFill>
                <a:effectLst/>
                <a:latin typeface="+mn-lt"/>
                <a:ea typeface="+mn-ea"/>
                <a:cs typeface="+mn-cs"/>
              </a:rPr>
              <a:t> All of these consequences have been seen in the renewed </a:t>
            </a:r>
            <a:r>
              <a:rPr lang="en-US" sz="1200" kern="1200" dirty="0" err="1">
                <a:solidFill>
                  <a:schemeClr val="tx1"/>
                </a:solidFill>
                <a:effectLst/>
                <a:latin typeface="+mn-lt"/>
                <a:ea typeface="+mn-ea"/>
                <a:cs typeface="+mn-cs"/>
              </a:rPr>
              <a:t>EVD</a:t>
            </a:r>
            <a:r>
              <a:rPr lang="en-US" sz="1200" kern="1200" dirty="0">
                <a:solidFill>
                  <a:schemeClr val="tx1"/>
                </a:solidFill>
                <a:effectLst/>
                <a:latin typeface="+mn-lt"/>
                <a:ea typeface="+mn-ea"/>
                <a:cs typeface="+mn-cs"/>
              </a:rPr>
              <a:t> outbreak in 2020 in eastern Democratic Republic of the Congo.</a:t>
            </a:r>
            <a:r>
              <a:rPr lang="en-US" sz="1200" kern="1200" baseline="30000" dirty="0">
                <a:solidFill>
                  <a:schemeClr val="tx1"/>
                </a:solidFill>
                <a:effectLst/>
                <a:latin typeface="+mn-lt"/>
                <a:ea typeface="+mn-ea"/>
                <a:cs typeface="+mn-cs"/>
              </a:rPr>
              <a:t>7</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altLang="en-US" b="1" dirty="0">
                <a:latin typeface="Calibri" panose="020F0502020204030204" pitchFamily="34" charset="0"/>
                <a:cs typeface="Calibri" panose="020F0502020204030204" pitchFamily="34" charset="0"/>
              </a:rPr>
              <a:t>Increased gender-based discrimination against certain groups</a:t>
            </a:r>
            <a:r>
              <a:rPr lang="en-US" altLang="en-US" dirty="0">
                <a:latin typeface="Calibri" panose="020F0502020204030204" pitchFamily="34" charset="0"/>
                <a:cs typeface="Calibri" panose="020F0502020204030204" pitchFamily="34" charset="0"/>
              </a:rPr>
              <a:t>: Women and girls face increased risks of gender-based violence (GBV), including sexual exploitation and abuse. For example, the economic impacts of </a:t>
            </a:r>
            <a:r>
              <a:rPr lang="en-US" altLang="en-US" dirty="0" err="1">
                <a:latin typeface="Calibri" panose="020F0502020204030204" pitchFamily="34" charset="0"/>
                <a:cs typeface="Calibri" panose="020F0502020204030204" pitchFamily="34" charset="0"/>
              </a:rPr>
              <a:t>EVD</a:t>
            </a:r>
            <a:r>
              <a:rPr lang="en-US" altLang="en-US" dirty="0">
                <a:latin typeface="Calibri" panose="020F0502020204030204" pitchFamily="34" charset="0"/>
                <a:cs typeface="Calibri" panose="020F0502020204030204" pitchFamily="34" charset="0"/>
              </a:rPr>
              <a:t> in West Africa placed women and children at greater risk of exploitation and sexual violence.</a:t>
            </a:r>
            <a:r>
              <a:rPr lang="en-US" altLang="en-US" baseline="30000" dirty="0">
                <a:latin typeface="Calibri" panose="020F0502020204030204" pitchFamily="34" charset="0"/>
                <a:cs typeface="Calibri" panose="020F0502020204030204" pitchFamily="34" charset="0"/>
              </a:rPr>
              <a:t>3</a:t>
            </a:r>
            <a:r>
              <a:rPr lang="en-US" altLang="en-US" dirty="0">
                <a:latin typeface="Calibri" panose="020F0502020204030204" pitchFamily="34" charset="0"/>
                <a:cs typeface="Calibri" panose="020F0502020204030204" pitchFamily="34" charset="0"/>
              </a:rPr>
              <a:t> With prevailing social norms and stigma against persons with </a:t>
            </a:r>
            <a:r>
              <a:rPr lang="en-US" sz="1200" kern="1200" dirty="0">
                <a:solidFill>
                  <a:schemeClr val="tx1"/>
                </a:solidFill>
                <a:effectLst/>
                <a:latin typeface="+mn-lt"/>
                <a:ea typeface="+mn-ea"/>
                <a:cs typeface="+mn-cs"/>
              </a:rPr>
              <a:t>diverse gender expressions, gender identities, sexual orientation and sex characteristics, such persons may be further marginalized and stigmatized.</a:t>
            </a:r>
            <a:r>
              <a:rPr lang="en-US" sz="1200" kern="1200" baseline="30000" dirty="0">
                <a:solidFill>
                  <a:schemeClr val="tx1"/>
                </a:solidFill>
                <a:effectLst/>
                <a:latin typeface="+mn-lt"/>
                <a:ea typeface="+mn-ea"/>
                <a:cs typeface="+mn-cs"/>
              </a:rPr>
              <a:t>8</a:t>
            </a:r>
            <a:endParaRPr lang="en-US" altLang="en-US" baseline="30000" dirty="0">
              <a:latin typeface="Calibri" panose="020F0502020204030204" pitchFamily="34" charset="0"/>
              <a:cs typeface="Calibri" panose="020F0502020204030204" pitchFamily="34" charset="0"/>
            </a:endParaRPr>
          </a:p>
          <a:p>
            <a:endParaRPr lang="en-US" altLang="en-US" dirty="0">
              <a:latin typeface="Calibri" panose="020F0502020204030204" pitchFamily="34" charset="0"/>
              <a:cs typeface="Calibri" panose="020F0502020204030204" pitchFamily="34" charset="0"/>
            </a:endParaRPr>
          </a:p>
          <a:p>
            <a:r>
              <a:rPr lang="en-US" altLang="en-US" dirty="0">
                <a:latin typeface="Calibri" panose="020F0502020204030204" pitchFamily="34" charset="0"/>
                <a:cs typeface="Calibri" panose="020F0502020204030204" pitchFamily="34" charset="0"/>
              </a:rPr>
              <a:t>In addition, lifesaving care and support to GBV survivors (e.g., clinical management of sexual violence and mental health and psychosocial support) may be cut off in the health care response when health service providers are overburdened and preoccupied with handling epidemic/pandemic itself.</a:t>
            </a:r>
            <a:r>
              <a:rPr lang="en-US" altLang="en-US" baseline="30000" dirty="0">
                <a:latin typeface="Calibri" panose="020F0502020204030204" pitchFamily="34" charset="0"/>
                <a:cs typeface="Calibri" panose="020F0502020204030204" pitchFamily="34" charset="0"/>
              </a:rPr>
              <a:t>3</a:t>
            </a:r>
            <a:endParaRPr lang="en-US" altLang="en-US" dirty="0">
              <a:latin typeface="Calibri" panose="020F0502020204030204" pitchFamily="34" charset="0"/>
              <a:cs typeface="Calibri" panose="020F0502020204030204" pitchFamily="34" charset="0"/>
            </a:endParaRPr>
          </a:p>
          <a:p>
            <a:endParaRPr lang="en-US" sz="1200" kern="1200" dirty="0">
              <a:solidFill>
                <a:schemeClr val="tx1"/>
              </a:solidFill>
              <a:effectLst/>
              <a:latin typeface="Calibri" panose="020F0502020204030204" pitchFamily="34" charset="0"/>
              <a:ea typeface="+mn-ea"/>
              <a:cs typeface="Calibri" panose="020F0502020204030204" pitchFamily="34" charset="0"/>
            </a:endParaRPr>
          </a:p>
          <a:p>
            <a:r>
              <a:rPr lang="en-US" altLang="en-US" b="1" dirty="0">
                <a:latin typeface="Calibri" panose="020F0502020204030204" pitchFamily="34" charset="0"/>
                <a:cs typeface="Calibri" panose="020F0502020204030204" pitchFamily="34" charset="0"/>
              </a:rPr>
              <a:t>Gendered impact on stress levels and coping capacities</a:t>
            </a:r>
            <a:r>
              <a:rPr lang="en-US" altLang="en-US" dirty="0">
                <a:latin typeface="Calibri" panose="020F0502020204030204" pitchFamily="34" charset="0"/>
                <a:cs typeface="Calibri" panose="020F0502020204030204" pitchFamily="34" charset="0"/>
              </a:rPr>
              <a:t>:</a:t>
            </a:r>
            <a:r>
              <a:rPr lang="en-US" altLang="en-US" b="1" dirty="0">
                <a:latin typeface="Calibri" panose="020F0502020204030204" pitchFamily="34" charset="0"/>
                <a:cs typeface="Calibri" panose="020F0502020204030204" pitchFamily="34" charset="0"/>
              </a:rPr>
              <a:t> </a:t>
            </a:r>
            <a:r>
              <a:rPr lang="en-US" altLang="en-US" b="0" dirty="0">
                <a:latin typeface="Calibri" panose="020F0502020204030204" pitchFamily="34" charset="0"/>
                <a:cs typeface="Calibri" panose="020F0502020204030204" pitchFamily="34" charset="0"/>
              </a:rPr>
              <a:t>Epidemics and pandemics can </a:t>
            </a:r>
            <a:r>
              <a:rPr lang="en-US" sz="1200" b="0" kern="1200" dirty="0">
                <a:solidFill>
                  <a:schemeClr val="tx1"/>
                </a:solidFill>
                <a:effectLst/>
                <a:latin typeface="+mn-lt"/>
                <a:ea typeface="+mn-ea"/>
                <a:cs typeface="+mn-cs"/>
              </a:rPr>
              <a:t>increase the need for mental health and psychosocial support services, just as resource diversions can jeopardize them. Women and girls playing a caregiving role as frontline health workers or in their families may be exposed to stigma and discrimination from community members who may be fearful of becoming infected. This can add additional stresses on women and girls and overwhelm coping capacities.</a:t>
            </a:r>
            <a:r>
              <a:rPr lang="en-US" sz="1200" b="0" kern="1200" baseline="30000" dirty="0">
                <a:solidFill>
                  <a:schemeClr val="tx1"/>
                </a:solidFill>
                <a:effectLst/>
                <a:latin typeface="+mn-lt"/>
                <a:ea typeface="+mn-ea"/>
                <a:cs typeface="+mn-cs"/>
              </a:rPr>
              <a:t>8</a:t>
            </a:r>
          </a:p>
          <a:p>
            <a:endParaRPr lang="en-US" sz="1200" kern="1200" dirty="0">
              <a:solidFill>
                <a:schemeClr val="tx1"/>
              </a:solidFill>
              <a:effectLst/>
              <a:latin typeface="+mn-lt"/>
              <a:ea typeface="+mn-ea"/>
              <a:cs typeface="+mn-cs"/>
            </a:endParaRPr>
          </a:p>
          <a:p>
            <a:r>
              <a:rPr lang="en-US" sz="1200" u="sng" kern="1200" dirty="0">
                <a:solidFill>
                  <a:schemeClr val="tx1"/>
                </a:solidFill>
                <a:effectLst/>
                <a:latin typeface="+mn-lt"/>
                <a:ea typeface="+mn-ea"/>
                <a:cs typeface="+mn-cs"/>
              </a:rPr>
              <a:t>References</a:t>
            </a:r>
          </a:p>
          <a:p>
            <a:pPr marL="228600" indent="-228600">
              <a:buFont typeface="+mj-lt"/>
              <a:buAutoNum type="arabicPeriod"/>
            </a:pPr>
            <a:r>
              <a:rPr lang="en-US" sz="1200" kern="1200" dirty="0">
                <a:solidFill>
                  <a:schemeClr val="tx1"/>
                </a:solidFill>
                <a:effectLst/>
                <a:latin typeface="+mn-lt"/>
                <a:ea typeface="+mn-ea"/>
                <a:cs typeface="+mn-cs"/>
              </a:rPr>
              <a:t>CARE (March 2019). </a:t>
            </a:r>
            <a:r>
              <a:rPr lang="en-US" sz="1200" i="1" kern="1200" dirty="0">
                <a:solidFill>
                  <a:schemeClr val="tx1"/>
                </a:solidFill>
                <a:effectLst/>
                <a:latin typeface="+mn-lt"/>
                <a:ea typeface="+mn-ea"/>
                <a:cs typeface="+mn-cs"/>
              </a:rPr>
              <a:t>Gender Implications of COVID-19 Outbreaks in Development and Humanitarian Settings</a:t>
            </a:r>
            <a:r>
              <a:rPr lang="en-US" sz="1200" kern="1200" dirty="0">
                <a:solidFill>
                  <a:schemeClr val="tx1"/>
                </a:solidFill>
                <a:effectLst/>
                <a:latin typeface="+mn-lt"/>
                <a:ea typeface="+mn-ea"/>
                <a:cs typeface="+mn-cs"/>
              </a:rPr>
              <a:t>. Available at:  https://www.care.org/sites/default/files/gendered_implications_of_covid-19_-_executive_summary.pdf?mc_cid=89788b752d&amp;mc_eid=bd0dd79b25. </a:t>
            </a:r>
          </a:p>
          <a:p>
            <a:pPr marL="228600" indent="-228600">
              <a:buFont typeface="+mj-lt"/>
              <a:buAutoNum type="arabicPeriod"/>
            </a:pPr>
            <a:r>
              <a:rPr lang="en-US" dirty="0"/>
              <a:t>Interagency Standing Committee (</a:t>
            </a:r>
            <a:r>
              <a:rPr lang="en-US" dirty="0" err="1"/>
              <a:t>IASC</a:t>
            </a:r>
            <a:r>
              <a:rPr lang="en-US" dirty="0"/>
              <a:t>) GBV Sub-Sector Nigeria (September 2017). “Briefing Note: Integrating Gender In Cholera Prevention And Control Interventions In North East Nigeria,” </a:t>
            </a:r>
            <a:r>
              <a:rPr lang="en-US" dirty="0" err="1"/>
              <a:t>IASC</a:t>
            </a:r>
            <a:r>
              <a:rPr lang="en-US" dirty="0"/>
              <a:t>. </a:t>
            </a:r>
            <a:r>
              <a:rPr lang="en-US" sz="1200" kern="1200" dirty="0">
                <a:solidFill>
                  <a:schemeClr val="tx1"/>
                </a:solidFill>
                <a:effectLst/>
                <a:latin typeface="+mn-lt"/>
                <a:ea typeface="+mn-ea"/>
                <a:cs typeface="+mn-cs"/>
              </a:rPr>
              <a:t>Available at: </a:t>
            </a:r>
            <a:r>
              <a:rPr lang="en-US" dirty="0"/>
              <a:t>https://interagencystandingcommittee.org /system/files/briefing_note-gender_in_cholera_response.pdf. </a:t>
            </a:r>
            <a:endParaRPr lang="en-US" sz="1200" kern="1200" dirty="0">
              <a:solidFill>
                <a:schemeClr val="tx1"/>
              </a:solidFill>
              <a:effectLst/>
              <a:latin typeface="+mn-lt"/>
              <a:ea typeface="+mn-ea"/>
              <a:cs typeface="+mn-cs"/>
            </a:endParaRPr>
          </a:p>
          <a:p>
            <a:pPr marL="228600" indent="-228600">
              <a:buFont typeface="+mj-lt"/>
              <a:buAutoNum type="arabicPeriod"/>
            </a:pPr>
            <a:r>
              <a:rPr lang="en-US" sz="1200" kern="1200" dirty="0">
                <a:solidFill>
                  <a:schemeClr val="tx1"/>
                </a:solidFill>
                <a:effectLst/>
                <a:latin typeface="+mn-lt"/>
                <a:ea typeface="+mn-ea"/>
                <a:cs typeface="+mn-cs"/>
              </a:rPr>
              <a:t>UNFPA (March 2020). COVID-19: A Gender Lens: Protecting Sexual and Reproductive Health and Rights, and Promoting Gender Equality. Available at:  </a:t>
            </a:r>
            <a:r>
              <a:rPr lang="en-US" sz="1200" u="sng" kern="1200" dirty="0">
                <a:solidFill>
                  <a:schemeClr val="tx1"/>
                </a:solidFill>
                <a:effectLst/>
                <a:latin typeface="+mn-lt"/>
                <a:ea typeface="+mn-ea"/>
                <a:cs typeface="+mn-cs"/>
                <a:hlinkClick r:id="rId3"/>
              </a:rPr>
              <a:t>https://www.unfpa.org/sites/default/files/resource-pdf/COVID-19_A_Gender_Lens_Guidance_Note.pdf</a:t>
            </a:r>
            <a:r>
              <a:rPr lang="en-US" sz="1200" kern="1200" dirty="0">
                <a:solidFill>
                  <a:schemeClr val="tx1"/>
                </a:solidFill>
                <a:effectLst/>
                <a:latin typeface="+mn-lt"/>
                <a:ea typeface="+mn-ea"/>
                <a:cs typeface="+mn-cs"/>
              </a:rPr>
              <a:t>. </a:t>
            </a:r>
          </a:p>
          <a:p>
            <a:pPr marL="228600" indent="-228600">
              <a:buFont typeface="+mj-lt"/>
              <a:buAutoNum type="arabicPeriod"/>
            </a:pPr>
            <a:r>
              <a:rPr lang="en-US" sz="1200" kern="1200" dirty="0">
                <a:solidFill>
                  <a:schemeClr val="tx1"/>
                </a:solidFill>
                <a:effectLst/>
                <a:latin typeface="+mn-lt"/>
                <a:ea typeface="+mn-ea"/>
                <a:cs typeface="+mn-cs"/>
              </a:rPr>
              <a:t>Davies SE, Bennett B. A gendered human rights analysis of Ebola and Zika: locating gender in global health emergencies. </a:t>
            </a:r>
            <a:r>
              <a:rPr lang="en-US" sz="1200" i="1" kern="1200" dirty="0">
                <a:solidFill>
                  <a:schemeClr val="tx1"/>
                </a:solidFill>
                <a:effectLst/>
                <a:latin typeface="+mn-lt"/>
                <a:ea typeface="+mn-ea"/>
                <a:cs typeface="+mn-cs"/>
              </a:rPr>
              <a:t>Int </a:t>
            </a:r>
            <a:r>
              <a:rPr lang="en-US" sz="1200" i="1" kern="1200" dirty="0" err="1">
                <a:solidFill>
                  <a:schemeClr val="tx1"/>
                </a:solidFill>
                <a:effectLst/>
                <a:latin typeface="+mn-lt"/>
                <a:ea typeface="+mn-ea"/>
                <a:cs typeface="+mn-cs"/>
              </a:rPr>
              <a:t>Aff</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2016;92:1041–60.</a:t>
            </a:r>
          </a:p>
          <a:p>
            <a:pPr marL="228600" indent="-228600">
              <a:buFont typeface="+mj-lt"/>
              <a:buAutoNum type="arabicPeriod"/>
            </a:pPr>
            <a:r>
              <a:rPr lang="en-US" sz="1200" kern="1200" dirty="0" err="1">
                <a:solidFill>
                  <a:schemeClr val="tx1"/>
                </a:solidFill>
                <a:effectLst/>
                <a:latin typeface="+mn-lt"/>
                <a:ea typeface="+mn-ea"/>
                <a:cs typeface="+mn-cs"/>
              </a:rPr>
              <a:t>ACAPS</a:t>
            </a:r>
            <a:r>
              <a:rPr lang="en-US" sz="1200" kern="1200" dirty="0">
                <a:solidFill>
                  <a:schemeClr val="tx1"/>
                </a:solidFill>
                <a:effectLst/>
                <a:latin typeface="+mn-lt"/>
                <a:ea typeface="+mn-ea"/>
                <a:cs typeface="+mn-cs"/>
              </a:rPr>
              <a:t> (February 2016). “Beyond A Public Health Emergency,” </a:t>
            </a:r>
            <a:r>
              <a:rPr lang="en-US" sz="1200" kern="1200" dirty="0" err="1">
                <a:solidFill>
                  <a:schemeClr val="tx1"/>
                </a:solidFill>
                <a:effectLst/>
                <a:latin typeface="+mn-lt"/>
                <a:ea typeface="+mn-ea"/>
                <a:cs typeface="+mn-cs"/>
              </a:rPr>
              <a:t>ACAPS</a:t>
            </a:r>
            <a:r>
              <a:rPr lang="en-US" sz="1200" kern="1200" dirty="0">
                <a:solidFill>
                  <a:schemeClr val="tx1"/>
                </a:solidFill>
                <a:effectLst/>
                <a:latin typeface="+mn-lt"/>
                <a:ea typeface="+mn-ea"/>
                <a:cs typeface="+mn-cs"/>
              </a:rPr>
              <a:t>. Available at:  </a:t>
            </a:r>
            <a:r>
              <a:rPr lang="en-US" sz="1200" u="sng" kern="1200" dirty="0">
                <a:solidFill>
                  <a:schemeClr val="tx1"/>
                </a:solidFill>
                <a:effectLst/>
                <a:latin typeface="+mn-lt"/>
                <a:ea typeface="+mn-ea"/>
                <a:cs typeface="+mn-cs"/>
                <a:hlinkClick r:id="rId4"/>
              </a:rPr>
              <a:t>https://reliefweb.int/sites/reliefweb.int/files/resources/a-potential-secondary-humanitarian-impacts-of-a-large-scale-ebola-outbreak.pdf</a:t>
            </a:r>
            <a:r>
              <a:rPr lang="en-US" sz="1200" kern="1200" dirty="0">
                <a:solidFill>
                  <a:schemeClr val="tx1"/>
                </a:solidFill>
                <a:effectLst/>
                <a:latin typeface="+mn-lt"/>
                <a:ea typeface="+mn-ea"/>
                <a:cs typeface="+mn-cs"/>
              </a:rPr>
              <a:t>. </a:t>
            </a:r>
          </a:p>
          <a:p>
            <a:pPr marL="228600" indent="-228600">
              <a:buFont typeface="+mj-lt"/>
              <a:buAutoNum type="arabicPeriod"/>
            </a:pPr>
            <a:r>
              <a:rPr lang="en-US" sz="1200" kern="1200" dirty="0">
                <a:solidFill>
                  <a:schemeClr val="tx1"/>
                </a:solidFill>
                <a:effectLst/>
                <a:latin typeface="+mn-lt"/>
                <a:ea typeface="+mn-ea"/>
                <a:cs typeface="+mn-cs"/>
              </a:rPr>
              <a:t>IAWG on RH in Crises (March 2020). </a:t>
            </a:r>
            <a:r>
              <a:rPr lang="en-US" sz="1200" i="1" kern="1200" dirty="0">
                <a:solidFill>
                  <a:schemeClr val="tx1"/>
                </a:solidFill>
                <a:effectLst/>
                <a:latin typeface="+mn-lt"/>
                <a:ea typeface="+mn-ea"/>
                <a:cs typeface="+mn-cs"/>
              </a:rPr>
              <a:t>Ebola Outbreak in Democratic Republic of the Congo</a:t>
            </a:r>
            <a:r>
              <a:rPr lang="en-US" sz="1200" kern="1200" dirty="0">
                <a:solidFill>
                  <a:schemeClr val="tx1"/>
                </a:solidFill>
                <a:effectLst/>
                <a:latin typeface="+mn-lt"/>
                <a:ea typeface="+mn-ea"/>
                <a:cs typeface="+mn-cs"/>
              </a:rPr>
              <a:t>. Available at: </a:t>
            </a:r>
            <a:r>
              <a:rPr lang="en-US" sz="1200" u="sng" kern="1200" dirty="0">
                <a:solidFill>
                  <a:schemeClr val="tx1"/>
                </a:solidFill>
                <a:effectLst/>
                <a:latin typeface="+mn-lt"/>
                <a:ea typeface="+mn-ea"/>
                <a:cs typeface="+mn-cs"/>
                <a:hlinkClick r:id="rId5"/>
              </a:rPr>
              <a:t>https://iawg.net/emergencies/ebola-outbreak-in-democratic-republic-of-the-congo</a:t>
            </a:r>
            <a:r>
              <a:rPr lang="en-US" sz="1200" kern="1200" dirty="0">
                <a:solidFill>
                  <a:schemeClr val="tx1"/>
                </a:solidFill>
                <a:effectLst/>
                <a:latin typeface="+mn-lt"/>
                <a:ea typeface="+mn-ea"/>
                <a:cs typeface="+mn-cs"/>
              </a:rPr>
              <a:t>.</a:t>
            </a:r>
          </a:p>
          <a:p>
            <a:pPr marL="228600" indent="-228600">
              <a:buFont typeface="+mj-lt"/>
              <a:buAutoNum type="arabicPeriod"/>
            </a:pPr>
            <a:r>
              <a:rPr lang="en-US" sz="1200" kern="1200" dirty="0">
                <a:solidFill>
                  <a:schemeClr val="tx1"/>
                </a:solidFill>
                <a:effectLst/>
                <a:latin typeface="+mn-lt"/>
                <a:ea typeface="+mn-ea"/>
                <a:cs typeface="+mn-cs"/>
              </a:rPr>
              <a:t>McKay G, Black B, </a:t>
            </a:r>
            <a:r>
              <a:rPr lang="en-US" sz="1200" kern="1200" dirty="0" err="1">
                <a:solidFill>
                  <a:schemeClr val="tx1"/>
                </a:solidFill>
                <a:effectLst/>
                <a:latin typeface="+mn-lt"/>
                <a:ea typeface="+mn-ea"/>
                <a:cs typeface="+mn-cs"/>
              </a:rPr>
              <a:t>Mbambu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Kahamba</a:t>
            </a:r>
            <a:r>
              <a:rPr lang="en-US" sz="1200" kern="1200" dirty="0">
                <a:solidFill>
                  <a:schemeClr val="tx1"/>
                </a:solidFill>
                <a:effectLst/>
                <a:latin typeface="+mn-lt"/>
                <a:ea typeface="+mn-ea"/>
                <a:cs typeface="+mn-cs"/>
              </a:rPr>
              <a:t> S, Wheeler E, Mearns S, Janvrin A. (2019). </a:t>
            </a:r>
            <a:r>
              <a:rPr lang="en-US" sz="1200" i="1" kern="1200" dirty="0">
                <a:solidFill>
                  <a:schemeClr val="tx1"/>
                </a:solidFill>
                <a:effectLst/>
                <a:latin typeface="+mn-lt"/>
                <a:ea typeface="+mn-ea"/>
                <a:cs typeface="+mn-cs"/>
              </a:rPr>
              <a:t>Not All That Bleeds Is Ebola: How has the DRC Ebola outbreak impacted Sexual and Reproductive Health in North-Kivu</a:t>
            </a:r>
            <a:r>
              <a:rPr lang="en-US" sz="1200" kern="1200" dirty="0">
                <a:solidFill>
                  <a:schemeClr val="tx1"/>
                </a:solidFill>
                <a:effectLst/>
                <a:latin typeface="+mn-lt"/>
                <a:ea typeface="+mn-ea"/>
                <a:cs typeface="+mn-cs"/>
              </a:rPr>
              <a:t>? New York, USA: The International Rescue Committee.</a:t>
            </a:r>
          </a:p>
          <a:p>
            <a:pPr marL="228600" indent="-228600">
              <a:buFont typeface="+mj-lt"/>
              <a:buAutoNum type="arabicPeriod"/>
            </a:pPr>
            <a:r>
              <a:rPr lang="en-US" sz="1200" kern="1200" dirty="0">
                <a:solidFill>
                  <a:schemeClr val="tx1"/>
                </a:solidFill>
                <a:effectLst/>
                <a:latin typeface="+mn-lt"/>
                <a:ea typeface="+mn-ea"/>
                <a:cs typeface="+mn-cs"/>
              </a:rPr>
              <a:t>Fuhrman S, Kalyanpur A, Friedman S, et al. Gendered implications of the COVID-19 pandemic for policies and </a:t>
            </a:r>
            <a:r>
              <a:rPr lang="en-US" sz="1200" kern="1200" dirty="0" err="1">
                <a:solidFill>
                  <a:schemeClr val="tx1"/>
                </a:solidFill>
                <a:effectLst/>
                <a:latin typeface="+mn-lt"/>
                <a:ea typeface="+mn-ea"/>
                <a:cs typeface="+mn-cs"/>
              </a:rPr>
              <a:t>programmes</a:t>
            </a:r>
            <a:r>
              <a:rPr lang="en-US" sz="1200" kern="1200" dirty="0">
                <a:solidFill>
                  <a:schemeClr val="tx1"/>
                </a:solidFill>
                <a:effectLst/>
                <a:latin typeface="+mn-lt"/>
                <a:ea typeface="+mn-ea"/>
                <a:cs typeface="+mn-cs"/>
              </a:rPr>
              <a:t> in humanitarian settings. </a:t>
            </a:r>
            <a:r>
              <a:rPr lang="en-US" sz="1200" i="1" kern="1200" dirty="0" err="1">
                <a:solidFill>
                  <a:schemeClr val="tx1"/>
                </a:solidFill>
                <a:effectLst/>
                <a:latin typeface="+mn-lt"/>
                <a:ea typeface="+mn-ea"/>
                <a:cs typeface="+mn-cs"/>
              </a:rPr>
              <a:t>BMJ</a:t>
            </a:r>
            <a:r>
              <a:rPr lang="en-US" sz="1200" i="1" kern="1200" dirty="0">
                <a:solidFill>
                  <a:schemeClr val="tx1"/>
                </a:solidFill>
                <a:effectLst/>
                <a:latin typeface="+mn-lt"/>
                <a:ea typeface="+mn-ea"/>
                <a:cs typeface="+mn-cs"/>
              </a:rPr>
              <a:t> Global Health</a:t>
            </a:r>
            <a:r>
              <a:rPr lang="en-US" sz="1200" kern="1200" dirty="0">
                <a:solidFill>
                  <a:schemeClr val="tx1"/>
                </a:solidFill>
                <a:effectLst/>
                <a:latin typeface="+mn-lt"/>
                <a:ea typeface="+mn-ea"/>
                <a:cs typeface="+mn-cs"/>
              </a:rPr>
              <a:t> 2020;5:e002624.</a:t>
            </a:r>
          </a:p>
          <a:p>
            <a:endParaRPr lang="en-US" sz="1200" kern="1200" dirty="0">
              <a:solidFill>
                <a:schemeClr val="tx1"/>
              </a:solidFill>
              <a:effectLst/>
              <a:latin typeface="+mn-lt"/>
              <a:ea typeface="+mn-ea"/>
              <a:cs typeface="+mn-cs"/>
            </a:endParaRPr>
          </a:p>
        </p:txBody>
      </p:sp>
      <p:sp>
        <p:nvSpPr>
          <p:cNvPr id="9220" name="Slide Number Placeholder 3">
            <a:extLst>
              <a:ext uri="{FF2B5EF4-FFF2-40B4-BE49-F238E27FC236}">
                <a16:creationId xmlns:a16="http://schemas.microsoft.com/office/drawing/2014/main" id="{AB95D233-90D9-45D9-883B-1F9146FFD5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94A69756-226A-40B3-94FA-B8B3FB157D78}" type="slidenum">
              <a:rPr lang="en-US" altLang="en-US" smtClean="0"/>
              <a:pPr/>
              <a:t>4</a:t>
            </a:fld>
            <a:endParaRPr lang="en-US" altLang="en-US"/>
          </a:p>
        </p:txBody>
      </p:sp>
    </p:spTree>
    <p:extLst>
      <p:ext uri="{BB962C8B-B14F-4D97-AF65-F5344CB8AC3E}">
        <p14:creationId xmlns:p14="http://schemas.microsoft.com/office/powerpoint/2010/main" val="3295369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F09FD781-3891-48CC-BF11-DA3B15C42D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D8578A9C-C6CE-4552-9BFD-596CDCB53B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0" indent="0">
              <a:buClr>
                <a:srgbClr val="D34817"/>
              </a:buClr>
              <a:buFont typeface="Arial" panose="020B0604020202020204" pitchFamily="34" charset="0"/>
              <a:buNone/>
            </a:pPr>
            <a:r>
              <a:rPr lang="en-US" sz="2000" kern="1200" dirty="0">
                <a:solidFill>
                  <a:schemeClr val="tx1"/>
                </a:solidFill>
                <a:effectLst/>
                <a:latin typeface="+mn-lt"/>
                <a:ea typeface="+mn-ea"/>
                <a:cs typeface="+mn-cs"/>
              </a:rPr>
              <a:t>The global response to the COVID-19 pandemic has seen disproportionate impacts on the health and well-being of women, girls, and vulnerable populations. </a:t>
            </a:r>
            <a:endParaRPr lang="en-US" sz="2000" dirty="0">
              <a:solidFill>
                <a:prstClr val="black">
                  <a:lumMod val="75000"/>
                  <a:lumOff val="25000"/>
                </a:prstClr>
              </a:solidFill>
            </a:endParaRPr>
          </a:p>
          <a:p>
            <a:pPr marL="0" lvl="0" indent="0">
              <a:buClr>
                <a:srgbClr val="D34817"/>
              </a:buClr>
              <a:buFont typeface="Arial" panose="020B0604020202020204" pitchFamily="34" charset="0"/>
              <a:buNone/>
            </a:pPr>
            <a:endParaRPr lang="en-US" dirty="0">
              <a:solidFill>
                <a:prstClr val="black">
                  <a:lumMod val="75000"/>
                  <a:lumOff val="25000"/>
                </a:prstClr>
              </a:solidFill>
            </a:endParaRPr>
          </a:p>
          <a:p>
            <a:pPr marL="0" lvl="0" indent="0">
              <a:buClr>
                <a:srgbClr val="D34817"/>
              </a:buClr>
              <a:buFont typeface="Arial" panose="020B0604020202020204" pitchFamily="34" charset="0"/>
              <a:buNone/>
            </a:pPr>
            <a:r>
              <a:rPr lang="en-US" b="1" dirty="0">
                <a:solidFill>
                  <a:prstClr val="black">
                    <a:lumMod val="75000"/>
                    <a:lumOff val="25000"/>
                  </a:prstClr>
                </a:solidFill>
              </a:rPr>
              <a:t>Increased burden of care on women and girls</a:t>
            </a:r>
            <a:r>
              <a:rPr lang="en-US" dirty="0">
                <a:solidFill>
                  <a:prstClr val="black">
                    <a:lumMod val="75000"/>
                    <a:lumOff val="25000"/>
                  </a:prstClr>
                </a:solidFill>
              </a:rPr>
              <a:t>: Due to prevailing social norms and primary caregiving responsibilities, the pandemic has seen an increased burden of care on women and girls. This has increased their exposure and vulnerability to COVID-19.</a:t>
            </a:r>
            <a:r>
              <a:rPr lang="en-US" baseline="30000" dirty="0">
                <a:solidFill>
                  <a:prstClr val="black">
                    <a:lumMod val="75000"/>
                    <a:lumOff val="25000"/>
                  </a:prstClr>
                </a:solidFill>
              </a:rPr>
              <a:t>1</a:t>
            </a:r>
          </a:p>
          <a:p>
            <a:pPr marL="0" lvl="0" indent="0">
              <a:buClr>
                <a:srgbClr val="D34817"/>
              </a:buClr>
              <a:buFont typeface="Arial" panose="020B0604020202020204" pitchFamily="34" charset="0"/>
              <a:buNone/>
            </a:pPr>
            <a:endParaRPr lang="en-US" dirty="0">
              <a:solidFill>
                <a:prstClr val="black">
                  <a:lumMod val="75000"/>
                  <a:lumOff val="25000"/>
                </a:prstClr>
              </a:solidFill>
            </a:endParaRPr>
          </a:p>
          <a:p>
            <a:r>
              <a:rPr lang="en-US" b="1" dirty="0">
                <a:solidFill>
                  <a:prstClr val="black">
                    <a:lumMod val="75000"/>
                    <a:lumOff val="25000"/>
                  </a:prstClr>
                </a:solidFill>
              </a:rPr>
              <a:t>Lack of access to health services, including SRH services</a:t>
            </a:r>
            <a:r>
              <a:rPr lang="en-US" b="0" dirty="0">
                <a:solidFill>
                  <a:prstClr val="black">
                    <a:lumMod val="75000"/>
                    <a:lumOff val="25000"/>
                  </a:prstClr>
                </a:solidFill>
              </a:rPr>
              <a:t>:</a:t>
            </a:r>
            <a:r>
              <a:rPr lang="en-US" sz="1200" b="0" kern="1200" dirty="0">
                <a:solidFill>
                  <a:schemeClr val="tx1"/>
                </a:solidFill>
                <a:effectLst/>
                <a:latin typeface="+mn-lt"/>
                <a:ea typeface="+mn-ea"/>
                <a:cs typeface="+mn-cs"/>
              </a:rPr>
              <a:t> Mobility restrictions, lack of PPE, and global and local supply chain disruptions have resulted in limited access to health and SRH services. </a:t>
            </a:r>
            <a:r>
              <a:rPr lang="en-US" sz="1200" kern="1200" dirty="0">
                <a:solidFill>
                  <a:schemeClr val="tx1"/>
                </a:solidFill>
                <a:effectLst/>
                <a:latin typeface="+mn-lt"/>
                <a:ea typeface="+mn-ea"/>
                <a:cs typeface="+mn-cs"/>
              </a:rPr>
              <a:t>Marginalized and underserved communities are at significantly added risks, as their vulnerabilities are compounded during crises.</a:t>
            </a:r>
            <a:r>
              <a:rPr lang="en-US" sz="1200" kern="1200" baseline="300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These communities can include adolescents, migrants, persons with disabilities, and persons with diverse gender expressions, gender identities, sexual orientation and sex characteristics.</a:t>
            </a:r>
            <a:r>
              <a:rPr lang="en-US" sz="1200" kern="1200" baseline="30000" dirty="0">
                <a:solidFill>
                  <a:schemeClr val="tx1"/>
                </a:solidFill>
                <a:effectLst/>
                <a:latin typeface="+mn-lt"/>
                <a:ea typeface="+mn-ea"/>
                <a:cs typeface="+mn-cs"/>
              </a:rPr>
              <a:t>2 3</a:t>
            </a:r>
          </a:p>
          <a:p>
            <a:pPr marL="0" lvl="0" indent="0">
              <a:buClr>
                <a:srgbClr val="D34817"/>
              </a:buClr>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
                <a:srgbClr val="D34817"/>
              </a:buClr>
              <a:buSzTx/>
              <a:buFont typeface="Arial" panose="020B0604020202020204" pitchFamily="34" charset="0"/>
              <a:buNone/>
              <a:tabLst/>
              <a:defRPr/>
            </a:pPr>
            <a:r>
              <a:rPr lang="en-US" b="1" dirty="0">
                <a:solidFill>
                  <a:prstClr val="black">
                    <a:lumMod val="75000"/>
                    <a:lumOff val="25000"/>
                  </a:prstClr>
                </a:solidFill>
              </a:rPr>
              <a:t>Reports of maternal mortality</a:t>
            </a:r>
            <a:r>
              <a:rPr lang="en-US" dirty="0">
                <a:solidFill>
                  <a:prstClr val="black">
                    <a:lumMod val="75000"/>
                    <a:lumOff val="25000"/>
                  </a:prstClr>
                </a:solidFill>
              </a:rPr>
              <a:t>: </a:t>
            </a:r>
            <a:r>
              <a:rPr lang="en-US" sz="1200" kern="1200" dirty="0">
                <a:solidFill>
                  <a:schemeClr val="tx1"/>
                </a:solidFill>
                <a:effectLst/>
                <a:latin typeface="+mn-lt"/>
                <a:ea typeface="+mn-ea"/>
                <a:cs typeface="+mn-cs"/>
              </a:rPr>
              <a:t>Mobility restrictions, fear of disease transmission, and social stigma have limited pregnant women’s access to safe delivery and emergency obstetric care.</a:t>
            </a:r>
            <a:r>
              <a:rPr lang="en-US" sz="1200" kern="1200" baseline="30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Reports of maternal death have emerged as a result.</a:t>
            </a:r>
            <a:r>
              <a:rPr lang="en-US" sz="1200" kern="1200" baseline="30000" dirty="0">
                <a:solidFill>
                  <a:schemeClr val="tx1"/>
                </a:solidFill>
                <a:effectLst/>
                <a:latin typeface="+mn-lt"/>
                <a:ea typeface="+mn-ea"/>
                <a:cs typeface="+mn-cs"/>
              </a:rPr>
              <a:t>4</a:t>
            </a:r>
            <a:endParaRPr lang="en-US" baseline="30000" dirty="0"/>
          </a:p>
          <a:p>
            <a:pPr marL="0" lvl="0" indent="0">
              <a:buClr>
                <a:srgbClr val="D34817"/>
              </a:buClr>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
                <a:srgbClr val="D34817"/>
              </a:buClr>
              <a:buSzTx/>
              <a:buFont typeface="Arial" panose="020B0604020202020204" pitchFamily="34" charset="0"/>
              <a:buNone/>
              <a:tabLst/>
              <a:defRPr/>
            </a:pPr>
            <a:r>
              <a:rPr lang="en-US" b="1" dirty="0">
                <a:solidFill>
                  <a:prstClr val="black">
                    <a:lumMod val="75000"/>
                    <a:lumOff val="25000"/>
                  </a:prstClr>
                </a:solidFill>
              </a:rPr>
              <a:t>Increased reports of GBV, including domestic violence</a:t>
            </a:r>
            <a:r>
              <a:rPr lang="en-US" dirty="0">
                <a:solidFill>
                  <a:prstClr val="black">
                    <a:lumMod val="75000"/>
                    <a:lumOff val="25000"/>
                  </a:prstClr>
                </a:solidFill>
              </a:rPr>
              <a:t>: </a:t>
            </a:r>
            <a:r>
              <a:rPr lang="en-US" sz="1200" kern="1200" dirty="0">
                <a:solidFill>
                  <a:schemeClr val="tx1"/>
                </a:solidFill>
                <a:effectLst/>
                <a:latin typeface="+mn-lt"/>
                <a:ea typeface="+mn-ea"/>
                <a:cs typeface="+mn-cs"/>
              </a:rPr>
              <a:t>Countries have reported an increase in GBV due to movement restrictions and quarantine measures.</a:t>
            </a:r>
            <a:r>
              <a:rPr lang="en-US" sz="1200" kern="1200" baseline="30000" dirty="0">
                <a:solidFill>
                  <a:schemeClr val="tx1"/>
                </a:solidFill>
                <a:effectLst/>
                <a:latin typeface="+mn-lt"/>
                <a:ea typeface="+mn-ea"/>
                <a:cs typeface="+mn-cs"/>
              </a:rPr>
              <a:t>5 6</a:t>
            </a:r>
            <a:r>
              <a:rPr lang="en-US" sz="1200" kern="1200" dirty="0">
                <a:solidFill>
                  <a:schemeClr val="tx1"/>
                </a:solidFill>
                <a:effectLst/>
                <a:latin typeface="+mn-lt"/>
                <a:ea typeface="+mn-ea"/>
                <a:cs typeface="+mn-cs"/>
              </a:rPr>
              <a:t> Concerns also exist around increases in female genital cutting/mutilation as well as child marriage, due to the halting of programs to address these issues.</a:t>
            </a:r>
            <a:r>
              <a:rPr lang="en-US" sz="1200" kern="1200" baseline="30000" dirty="0">
                <a:solidFill>
                  <a:schemeClr val="tx1"/>
                </a:solidFill>
                <a:effectLst/>
                <a:latin typeface="+mn-lt"/>
                <a:ea typeface="+mn-ea"/>
                <a:cs typeface="+mn-cs"/>
              </a:rPr>
              <a:t>7</a:t>
            </a:r>
          </a:p>
          <a:p>
            <a:pPr marL="0" lvl="0" indent="0">
              <a:buClr>
                <a:srgbClr val="D34817"/>
              </a:buClr>
              <a:buFont typeface="Arial" panose="020B0604020202020204" pitchFamily="34" charset="0"/>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lumMod val="75000"/>
                    <a:lumOff val="25000"/>
                  </a:prstClr>
                </a:solidFill>
              </a:rPr>
              <a:t>Increased risks of unplanned pregnancy</a:t>
            </a:r>
            <a:r>
              <a:rPr lang="en-US" dirty="0">
                <a:solidFill>
                  <a:prstClr val="black">
                    <a:lumMod val="75000"/>
                    <a:lumOff val="25000"/>
                  </a:prstClr>
                </a:solidFill>
              </a:rPr>
              <a:t>: </a:t>
            </a:r>
            <a:r>
              <a:rPr lang="en-US" sz="1200" kern="1200" dirty="0">
                <a:solidFill>
                  <a:schemeClr val="tx1"/>
                </a:solidFill>
                <a:effectLst/>
                <a:latin typeface="+mn-lt"/>
                <a:ea typeface="+mn-ea"/>
                <a:cs typeface="+mn-cs"/>
              </a:rPr>
              <a:t>Access to voluntary contraception and safe abortion care has been curtailed, due to global supply chain disruptions, diversion of resources away from essential SRH care, and politicization of SRH services.</a:t>
            </a:r>
            <a:r>
              <a:rPr lang="en-US" sz="1200" kern="1200" baseline="30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According to a study by Johns Hopkins University, Victoria University, and Avenir Health, seven million unplanned pregnancies may result if restrictions continue for six months.</a:t>
            </a:r>
            <a:r>
              <a:rPr lang="en-US" sz="1200" kern="1200" baseline="30000" dirty="0">
                <a:solidFill>
                  <a:schemeClr val="tx1"/>
                </a:solidFill>
                <a:effectLst/>
                <a:latin typeface="+mn-lt"/>
                <a:ea typeface="+mn-ea"/>
                <a:cs typeface="+mn-cs"/>
              </a:rPr>
              <a:t>7</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lumMod val="75000"/>
                    <a:lumOff val="25000"/>
                  </a:prstClr>
                </a:solidFill>
              </a:rPr>
              <a:t>Concerns of home deliveries</a:t>
            </a:r>
            <a:r>
              <a:rPr lang="en-US" dirty="0">
                <a:solidFill>
                  <a:prstClr val="black">
                    <a:lumMod val="75000"/>
                    <a:lumOff val="25000"/>
                  </a:prstClr>
                </a:solidFill>
              </a:rPr>
              <a:t>: </a:t>
            </a:r>
            <a:r>
              <a:rPr lang="en-US" sz="1200" kern="1200" dirty="0">
                <a:solidFill>
                  <a:schemeClr val="tx1"/>
                </a:solidFill>
                <a:effectLst/>
                <a:latin typeface="+mn-lt"/>
                <a:ea typeface="+mn-ea"/>
                <a:cs typeface="+mn-cs"/>
              </a:rPr>
              <a:t>Due to mobility restrictions and fears of contracting the virus, concerns have emerged of women possibly choosing home deliveries over facility-based deliveries, raising concerns for lack of skilled attendance at birth.</a:t>
            </a:r>
            <a:r>
              <a:rPr lang="en-US" sz="1200" kern="1200" baseline="30000" dirty="0">
                <a:solidFill>
                  <a:schemeClr val="tx1"/>
                </a:solidFill>
                <a:effectLst/>
                <a:latin typeface="+mn-lt"/>
                <a:ea typeface="+mn-ea"/>
                <a:cs typeface="+mn-cs"/>
              </a:rPr>
              <a:t>2</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UNFPA (March 2020). COVID-19: A Gender Lens: Protecting Sexual and Reproductive Health and Rights, and Promoting Gender Equality. Available at:  </a:t>
            </a:r>
            <a:r>
              <a:rPr lang="en-US" sz="1200" u="sng" kern="1200" dirty="0">
                <a:solidFill>
                  <a:schemeClr val="tx1"/>
                </a:solidFill>
                <a:effectLst/>
                <a:latin typeface="+mn-lt"/>
                <a:ea typeface="+mn-ea"/>
                <a:cs typeface="+mn-cs"/>
                <a:hlinkClick r:id="rId3"/>
              </a:rPr>
              <a:t>https://www.unfpa.org/sites/default/files/resource-pdf/COVID-19_A_Gender_Lens_Guidance_Note.pdf</a:t>
            </a:r>
            <a:r>
              <a:rPr lang="en-US" sz="1200" kern="1200" dirty="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IAWG on RH in Crises (May 2020). </a:t>
            </a:r>
            <a:r>
              <a:rPr lang="en-US" sz="1200" i="1" kern="1200" dirty="0">
                <a:solidFill>
                  <a:schemeClr val="tx1"/>
                </a:solidFill>
                <a:effectLst/>
                <a:latin typeface="+mn-lt"/>
                <a:ea typeface="+mn-ea"/>
                <a:cs typeface="+mn-cs"/>
              </a:rPr>
              <a:t>COVID-19 Pandemic Further Threatens Women and Girls Already at Risk in Humanitarian and Fragile Settings</a:t>
            </a:r>
            <a:r>
              <a:rPr lang="en-US" sz="1200" kern="1200" dirty="0">
                <a:solidFill>
                  <a:schemeClr val="tx1"/>
                </a:solidFill>
                <a:effectLst/>
                <a:latin typeface="+mn-lt"/>
                <a:ea typeface="+mn-ea"/>
                <a:cs typeface="+mn-cs"/>
              </a:rPr>
              <a:t>. Available at: </a:t>
            </a:r>
            <a:r>
              <a:rPr lang="en-US" sz="1200" u="sng" kern="1200" dirty="0">
                <a:solidFill>
                  <a:schemeClr val="tx1"/>
                </a:solidFill>
                <a:effectLst/>
                <a:latin typeface="+mn-lt"/>
                <a:ea typeface="+mn-ea"/>
                <a:cs typeface="+mn-cs"/>
                <a:hlinkClick r:id="rId4"/>
              </a:rPr>
              <a:t>https://cdn.iawg.rygn.io/documents/IAWG-COVID-ADVOCACY-STATEMENT.pdf?mtime=20200512014036&amp;focal=none</a:t>
            </a:r>
            <a:r>
              <a:rPr lang="en-US" sz="1200" kern="1200" dirty="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IAWG on RH in Crises (May 2020). </a:t>
            </a:r>
            <a:r>
              <a:rPr lang="en-US" sz="1200" i="1" kern="1200" dirty="0">
                <a:solidFill>
                  <a:schemeClr val="tx1"/>
                </a:solidFill>
                <a:effectLst/>
                <a:latin typeface="+mn-lt"/>
                <a:ea typeface="+mn-ea"/>
                <a:cs typeface="+mn-cs"/>
              </a:rPr>
              <a:t>IAWG expresses its support, the continued commitment of the United Nations to protect, respect and fulfill the sexual and reproductive health and human rights of all girls, women, and gender non-conforming people in humanitarian settings</a:t>
            </a:r>
            <a:r>
              <a:rPr lang="en-US" sz="1200" kern="1200" dirty="0">
                <a:solidFill>
                  <a:schemeClr val="tx1"/>
                </a:solidFill>
                <a:effectLst/>
                <a:latin typeface="+mn-lt"/>
                <a:ea typeface="+mn-ea"/>
                <a:cs typeface="+mn-cs"/>
              </a:rPr>
              <a:t>. Available at: </a:t>
            </a:r>
            <a:r>
              <a:rPr lang="en-US" sz="1200" u="sng" kern="1200" dirty="0">
                <a:solidFill>
                  <a:schemeClr val="tx1"/>
                </a:solidFill>
                <a:effectLst/>
                <a:latin typeface="+mn-lt"/>
                <a:ea typeface="+mn-ea"/>
                <a:cs typeface="+mn-cs"/>
                <a:hlinkClick r:id="rId5"/>
              </a:rPr>
              <a:t>https://iawg.net/resources/iawg-un-srhr-covid?mc_cid=42124c6d32&amp;mc_eid=bd0dd79b25</a:t>
            </a:r>
            <a:r>
              <a:rPr lang="en-US" sz="1200" kern="1200" dirty="0">
                <a:solidFill>
                  <a:schemeClr val="tx1"/>
                </a:solidFill>
                <a:effectLst/>
                <a:latin typeface="+mn-lt"/>
                <a:ea typeface="+mn-ea"/>
                <a:cs typeface="+mn-cs"/>
              </a:rPr>
              <a:t>.</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Reuters (9 April 2020). In Uganda, mothers in </a:t>
            </a:r>
            <a:r>
              <a:rPr lang="en-US" sz="1200" kern="1200" dirty="0" err="1">
                <a:solidFill>
                  <a:schemeClr val="tx1"/>
                </a:solidFill>
                <a:effectLst/>
                <a:latin typeface="+mn-lt"/>
                <a:ea typeface="+mn-ea"/>
                <a:cs typeface="+mn-cs"/>
              </a:rPr>
              <a:t>labour</a:t>
            </a:r>
            <a:r>
              <a:rPr lang="en-US" sz="1200" kern="1200" dirty="0">
                <a:solidFill>
                  <a:schemeClr val="tx1"/>
                </a:solidFill>
                <a:effectLst/>
                <a:latin typeface="+mn-lt"/>
                <a:ea typeface="+mn-ea"/>
                <a:cs typeface="+mn-cs"/>
              </a:rPr>
              <a:t> die amidst coronavirus lockdown. Available at: </a:t>
            </a:r>
            <a:r>
              <a:rPr lang="en-US" dirty="0">
                <a:hlinkClick r:id="rId6"/>
              </a:rPr>
              <a:t>https://news.trust.org/item/20200409135823-9awyd</a:t>
            </a:r>
            <a:r>
              <a:rPr lang="en-US" dirty="0"/>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err="1">
                <a:solidFill>
                  <a:schemeClr val="tx1"/>
                </a:solidFill>
                <a:effectLst/>
                <a:latin typeface="+mn-lt"/>
                <a:ea typeface="+mn-ea"/>
                <a:cs typeface="+mn-cs"/>
              </a:rPr>
              <a:t>DCA</a:t>
            </a:r>
            <a:r>
              <a:rPr lang="en-US" sz="1200" kern="1200" dirty="0">
                <a:solidFill>
                  <a:schemeClr val="tx1"/>
                </a:solidFill>
                <a:effectLst/>
                <a:latin typeface="+mn-lt"/>
                <a:ea typeface="+mn-ea"/>
                <a:cs typeface="+mn-cs"/>
              </a:rPr>
              <a:t> Alliance (27 April 2020). Covid19: Nepal Response Situation Report No. IV, As of April 27, 2020, </a:t>
            </a:r>
            <a:r>
              <a:rPr lang="en-US" sz="1200" kern="1200" dirty="0" err="1">
                <a:solidFill>
                  <a:schemeClr val="tx1"/>
                </a:solidFill>
                <a:effectLst/>
                <a:latin typeface="+mn-lt"/>
                <a:ea typeface="+mn-ea"/>
                <a:cs typeface="+mn-cs"/>
              </a:rPr>
              <a:t>Banke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Bardia</a:t>
            </a:r>
            <a:r>
              <a:rPr lang="en-US" sz="1200" kern="1200" dirty="0">
                <a:solidFill>
                  <a:schemeClr val="tx1"/>
                </a:solidFill>
                <a:effectLst/>
                <a:latin typeface="+mn-lt"/>
                <a:ea typeface="+mn-ea"/>
                <a:cs typeface="+mn-cs"/>
              </a:rPr>
              <a:t>, Kailali, </a:t>
            </a:r>
            <a:r>
              <a:rPr lang="en-US" sz="1200" kern="1200" dirty="0" err="1">
                <a:solidFill>
                  <a:schemeClr val="tx1"/>
                </a:solidFill>
                <a:effectLst/>
                <a:latin typeface="+mn-lt"/>
                <a:ea typeface="+mn-ea"/>
                <a:cs typeface="+mn-cs"/>
              </a:rPr>
              <a:t>Kanchanpur</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Doti</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Dailekh</a:t>
            </a:r>
            <a:r>
              <a:rPr lang="en-US" sz="1200" kern="1200" dirty="0">
                <a:solidFill>
                  <a:schemeClr val="tx1"/>
                </a:solidFill>
                <a:effectLst/>
                <a:latin typeface="+mn-lt"/>
                <a:ea typeface="+mn-ea"/>
                <a:cs typeface="+mn-cs"/>
              </a:rPr>
              <a:t>. Available at: </a:t>
            </a:r>
            <a:r>
              <a:rPr lang="en-US" dirty="0">
                <a:hlinkClick r:id="rId7"/>
              </a:rPr>
              <a:t>https://reliefweb.int/sites/reliefweb.int/files/resources/DCA_SitRep%20IV_Covid19_April%2027%202020_DCA.pdf</a:t>
            </a:r>
            <a:r>
              <a:rPr lang="en-US" dirty="0"/>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err="1">
                <a:solidFill>
                  <a:schemeClr val="tx1"/>
                </a:solidFill>
                <a:effectLst/>
                <a:latin typeface="+mn-lt"/>
                <a:ea typeface="+mn-ea"/>
                <a:cs typeface="+mn-cs"/>
              </a:rPr>
              <a:t>Azhari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Timour</a:t>
            </a:r>
            <a:r>
              <a:rPr lang="en-US" sz="1200" kern="1200" dirty="0">
                <a:solidFill>
                  <a:schemeClr val="tx1"/>
                </a:solidFill>
                <a:effectLst/>
                <a:latin typeface="+mn-lt"/>
                <a:ea typeface="+mn-ea"/>
                <a:cs typeface="+mn-cs"/>
              </a:rPr>
              <a:t> (17 April 2020). “Domestic abuse cases soar in Lebanon amid coronavirus lockdown”. Aljazeera. </a:t>
            </a:r>
            <a:r>
              <a:rPr lang="en-US" dirty="0">
                <a:hlinkClick r:id="rId8"/>
              </a:rPr>
              <a:t>https://www.aljazeera.com/news/2020/04/domestic-abuse-cases-soar-lebanon-coronavirus-lockdown-200416233054044.html</a:t>
            </a:r>
            <a:r>
              <a:rPr lang="en-US" dirty="0"/>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UN News (28 April 2020). “COVID-19 could lead to millions of unintended pregnancies, new UN-backed data reveals”. Available at: </a:t>
            </a:r>
            <a:r>
              <a:rPr lang="en-US" dirty="0">
                <a:hlinkClick r:id="rId9"/>
              </a:rPr>
              <a:t>https://news.un.org/en/story/2020/04/1062742</a:t>
            </a:r>
            <a:r>
              <a:rPr lang="en-US" dirty="0"/>
              <a:t>.</a:t>
            </a:r>
          </a:p>
        </p:txBody>
      </p:sp>
      <p:sp>
        <p:nvSpPr>
          <p:cNvPr id="9220" name="Slide Number Placeholder 3">
            <a:extLst>
              <a:ext uri="{FF2B5EF4-FFF2-40B4-BE49-F238E27FC236}">
                <a16:creationId xmlns:a16="http://schemas.microsoft.com/office/drawing/2014/main" id="{AB95D233-90D9-45D9-883B-1F9146FFD5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94A69756-226A-40B3-94FA-B8B3FB157D78}" type="slidenum">
              <a:rPr lang="en-US" altLang="en-US" smtClean="0"/>
              <a:pPr/>
              <a:t>5</a:t>
            </a:fld>
            <a:endParaRPr lang="en-US" altLang="en-US"/>
          </a:p>
        </p:txBody>
      </p:sp>
    </p:spTree>
    <p:extLst>
      <p:ext uri="{BB962C8B-B14F-4D97-AF65-F5344CB8AC3E}">
        <p14:creationId xmlns:p14="http://schemas.microsoft.com/office/powerpoint/2010/main" val="413376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F09FD781-3891-48CC-BF11-DA3B15C42D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D8578A9C-C6CE-4552-9BFD-596CDCB53B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gendered impact of pandemics such as COVID-19 can be seen within the socio-ecological model that examines the varied impacts by different levels. </a:t>
            </a:r>
          </a:p>
        </p:txBody>
      </p:sp>
      <p:sp>
        <p:nvSpPr>
          <p:cNvPr id="9220" name="Slide Number Placeholder 3">
            <a:extLst>
              <a:ext uri="{FF2B5EF4-FFF2-40B4-BE49-F238E27FC236}">
                <a16:creationId xmlns:a16="http://schemas.microsoft.com/office/drawing/2014/main" id="{AB95D233-90D9-45D9-883B-1F9146FFD5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94A69756-226A-40B3-94FA-B8B3FB157D78}" type="slidenum">
              <a:rPr lang="en-US" altLang="en-US" smtClean="0"/>
              <a:pPr/>
              <a:t>6</a:t>
            </a:fld>
            <a:endParaRPr lang="en-US" altLang="en-US"/>
          </a:p>
        </p:txBody>
      </p:sp>
    </p:spTree>
    <p:extLst>
      <p:ext uri="{BB962C8B-B14F-4D97-AF65-F5344CB8AC3E}">
        <p14:creationId xmlns:p14="http://schemas.microsoft.com/office/powerpoint/2010/main" val="3062359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F09FD781-3891-48CC-BF11-DA3B15C42D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D8578A9C-C6CE-4552-9BFD-596CDCB53B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mn-ea"/>
                <a:cs typeface="+mn-cs"/>
              </a:rPr>
              <a:t>The facilitator should complete this slide with known information about the most imminent disease outbreak.</a:t>
            </a:r>
          </a:p>
        </p:txBody>
      </p:sp>
      <p:sp>
        <p:nvSpPr>
          <p:cNvPr id="9220" name="Slide Number Placeholder 3">
            <a:extLst>
              <a:ext uri="{FF2B5EF4-FFF2-40B4-BE49-F238E27FC236}">
                <a16:creationId xmlns:a16="http://schemas.microsoft.com/office/drawing/2014/main" id="{AB95D233-90D9-45D9-883B-1F9146FFD5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94A69756-226A-40B3-94FA-B8B3FB157D78}" type="slidenum">
              <a:rPr lang="en-US" altLang="en-US" smtClean="0"/>
              <a:pPr/>
              <a:t>7</a:t>
            </a:fld>
            <a:endParaRPr lang="en-US" altLang="en-US"/>
          </a:p>
        </p:txBody>
      </p:sp>
    </p:spTree>
    <p:extLst>
      <p:ext uri="{BB962C8B-B14F-4D97-AF65-F5344CB8AC3E}">
        <p14:creationId xmlns:p14="http://schemas.microsoft.com/office/powerpoint/2010/main" val="1574626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F09FD781-3891-48CC-BF11-DA3B15C42D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D8578A9C-C6CE-4552-9BFD-596CDCB53B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facilitator should complete this slide with known information about the most imminent disease outbreak.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While the facilitator can include information on vulnerabilities and pre-existing stigma/discrimination in the community, the activity following the presentation will further examine potential stigma/discrimination and who will be most impacted. As such, this section can focus on teasing out the potential stigma at various levels, including individual, community, media, national, regional, global, etc., and overlapping vulnerabilities.</a:t>
            </a:r>
          </a:p>
        </p:txBody>
      </p:sp>
      <p:sp>
        <p:nvSpPr>
          <p:cNvPr id="9220" name="Slide Number Placeholder 3">
            <a:extLst>
              <a:ext uri="{FF2B5EF4-FFF2-40B4-BE49-F238E27FC236}">
                <a16:creationId xmlns:a16="http://schemas.microsoft.com/office/drawing/2014/main" id="{AB95D233-90D9-45D9-883B-1F9146FFD5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94A69756-226A-40B3-94FA-B8B3FB157D78}" type="slidenum">
              <a:rPr lang="en-US" altLang="en-US" smtClean="0"/>
              <a:pPr/>
              <a:t>8</a:t>
            </a:fld>
            <a:endParaRPr lang="en-US" altLang="en-US"/>
          </a:p>
        </p:txBody>
      </p:sp>
    </p:spTree>
    <p:extLst>
      <p:ext uri="{BB962C8B-B14F-4D97-AF65-F5344CB8AC3E}">
        <p14:creationId xmlns:p14="http://schemas.microsoft.com/office/powerpoint/2010/main" val="847145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724C558-64E0-46AE-93D3-7FA9CFD995C6}"/>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5E730266-F1A4-4244-89CE-D914F9792EC4}"/>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B5F74EB8-9D7D-40C6-9A83-FFFC7CB660DE}"/>
              </a:ext>
            </a:extLst>
          </p:cNvPr>
          <p:cNvSpPr>
            <a:spLocks noGrp="1"/>
          </p:cNvSpPr>
          <p:nvPr>
            <p:ph type="sldNum" sz="quarter" idx="12"/>
          </p:nvPr>
        </p:nvSpPr>
        <p:spPr/>
        <p:txBody>
          <a:bodyPr/>
          <a:lstStyle>
            <a:lvl1pPr>
              <a:defRPr/>
            </a:lvl1pPr>
          </a:lstStyle>
          <a:p>
            <a:pPr>
              <a:defRPr/>
            </a:pPr>
            <a:fld id="{DC161E9B-0A70-4E88-963B-0240E9C6AB1B}" type="slidenum">
              <a:rPr lang="en-US" altLang="en-US"/>
              <a:pPr>
                <a:defRPr/>
              </a:pPr>
              <a:t>‹#›</a:t>
            </a:fld>
            <a:endParaRPr lang="en-US" altLang="en-US"/>
          </a:p>
        </p:txBody>
      </p:sp>
    </p:spTree>
    <p:extLst>
      <p:ext uri="{BB962C8B-B14F-4D97-AF65-F5344CB8AC3E}">
        <p14:creationId xmlns:p14="http://schemas.microsoft.com/office/powerpoint/2010/main" val="3890229455"/>
      </p:ext>
    </p:extLst>
  </p:cSld>
  <p:clrMapOvr>
    <a:masterClrMapping/>
  </p:clrMapOvr>
  <p:transition>
    <p:pull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BE19D4-269F-4659-99B5-EA9675D2B647}"/>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7F7F86C3-FE79-46D7-B219-34A9934729E5}"/>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1136222E-16A2-4638-8581-328104F97901}"/>
              </a:ext>
            </a:extLst>
          </p:cNvPr>
          <p:cNvSpPr>
            <a:spLocks noGrp="1"/>
          </p:cNvSpPr>
          <p:nvPr>
            <p:ph type="sldNum" sz="quarter" idx="12"/>
          </p:nvPr>
        </p:nvSpPr>
        <p:spPr/>
        <p:txBody>
          <a:bodyPr/>
          <a:lstStyle>
            <a:lvl1pPr>
              <a:defRPr/>
            </a:lvl1pPr>
          </a:lstStyle>
          <a:p>
            <a:pPr>
              <a:defRPr/>
            </a:pPr>
            <a:fld id="{E173D7BE-1CE6-4ED0-AD29-591F8EF1E917}" type="slidenum">
              <a:rPr lang="en-US" altLang="en-US"/>
              <a:pPr>
                <a:defRPr/>
              </a:pPr>
              <a:t>‹#›</a:t>
            </a:fld>
            <a:endParaRPr lang="en-US" altLang="en-US"/>
          </a:p>
        </p:txBody>
      </p:sp>
    </p:spTree>
    <p:extLst>
      <p:ext uri="{BB962C8B-B14F-4D97-AF65-F5344CB8AC3E}">
        <p14:creationId xmlns:p14="http://schemas.microsoft.com/office/powerpoint/2010/main" val="3071307345"/>
      </p:ext>
    </p:extLst>
  </p:cSld>
  <p:clrMapOvr>
    <a:masterClrMapping/>
  </p:clrMapOvr>
  <p:transition>
    <p:pull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B2CC8F-2B19-402C-AE7F-73D92ED36319}"/>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7B66193E-8FE0-49C3-803A-804AE16A769D}"/>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3F469BCD-0D1C-495F-A73D-20BFC867A41B}"/>
              </a:ext>
            </a:extLst>
          </p:cNvPr>
          <p:cNvSpPr>
            <a:spLocks noGrp="1"/>
          </p:cNvSpPr>
          <p:nvPr>
            <p:ph type="sldNum" sz="quarter" idx="12"/>
          </p:nvPr>
        </p:nvSpPr>
        <p:spPr/>
        <p:txBody>
          <a:bodyPr/>
          <a:lstStyle>
            <a:lvl1pPr>
              <a:defRPr/>
            </a:lvl1pPr>
          </a:lstStyle>
          <a:p>
            <a:pPr>
              <a:defRPr/>
            </a:pPr>
            <a:fld id="{0AF11154-26E4-41DE-8E68-AF0ACBAC5B65}" type="slidenum">
              <a:rPr lang="en-US" altLang="en-US"/>
              <a:pPr>
                <a:defRPr/>
              </a:pPr>
              <a:t>‹#›</a:t>
            </a:fld>
            <a:endParaRPr lang="en-US" altLang="en-US"/>
          </a:p>
        </p:txBody>
      </p:sp>
    </p:spTree>
    <p:extLst>
      <p:ext uri="{BB962C8B-B14F-4D97-AF65-F5344CB8AC3E}">
        <p14:creationId xmlns:p14="http://schemas.microsoft.com/office/powerpoint/2010/main" val="3619472204"/>
      </p:ext>
    </p:extLst>
  </p:cSld>
  <p:clrMapOvr>
    <a:masterClrMapping/>
  </p:clrMapOvr>
  <p:transition>
    <p:pull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F02C8C-BD64-4C0D-B1B2-CEA3FDE60FCC}"/>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AC86F00D-F128-4785-A920-F76F816B3368}"/>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7E7B6EE2-28C2-497F-93A6-82C54D01A702}"/>
              </a:ext>
            </a:extLst>
          </p:cNvPr>
          <p:cNvSpPr>
            <a:spLocks noGrp="1"/>
          </p:cNvSpPr>
          <p:nvPr>
            <p:ph type="sldNum" sz="quarter" idx="12"/>
          </p:nvPr>
        </p:nvSpPr>
        <p:spPr/>
        <p:txBody>
          <a:bodyPr/>
          <a:lstStyle>
            <a:lvl1pPr>
              <a:defRPr/>
            </a:lvl1pPr>
          </a:lstStyle>
          <a:p>
            <a:pPr>
              <a:defRPr/>
            </a:pPr>
            <a:fld id="{3CBD00CD-532D-453E-9983-E5FBDA98BA37}" type="slidenum">
              <a:rPr lang="en-US" altLang="en-US"/>
              <a:pPr>
                <a:defRPr/>
              </a:pPr>
              <a:t>‹#›</a:t>
            </a:fld>
            <a:endParaRPr lang="en-US" altLang="en-US"/>
          </a:p>
        </p:txBody>
      </p:sp>
    </p:spTree>
    <p:extLst>
      <p:ext uri="{BB962C8B-B14F-4D97-AF65-F5344CB8AC3E}">
        <p14:creationId xmlns:p14="http://schemas.microsoft.com/office/powerpoint/2010/main" val="570777945"/>
      </p:ext>
    </p:extLst>
  </p:cSld>
  <p:clrMapOvr>
    <a:masterClrMapping/>
  </p:clrMapOvr>
  <p:transition>
    <p:pull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E1E815-4B02-414D-8616-B475A910BD51}"/>
              </a:ext>
            </a:extLst>
          </p:cNvPr>
          <p:cNvSpPr>
            <a:spLocks noGrp="1"/>
          </p:cNvSpPr>
          <p:nvPr>
            <p:ph type="dt" sz="half" idx="10"/>
          </p:nvPr>
        </p:nvSpPr>
        <p:spPr/>
        <p:txBody>
          <a:bodyPr/>
          <a:lstStyle>
            <a:lvl1pPr>
              <a:defRPr/>
            </a:lvl1pPr>
          </a:lstStyle>
          <a:p>
            <a:pPr>
              <a:defRPr/>
            </a:pPr>
            <a:endParaRPr lang="en-US" altLang="en-US"/>
          </a:p>
        </p:txBody>
      </p:sp>
      <p:sp>
        <p:nvSpPr>
          <p:cNvPr id="5" name="Footer Placeholder 4">
            <a:extLst>
              <a:ext uri="{FF2B5EF4-FFF2-40B4-BE49-F238E27FC236}">
                <a16:creationId xmlns:a16="http://schemas.microsoft.com/office/drawing/2014/main" id="{2EEA4C67-872E-466F-AC54-F80EFD7DBAC2}"/>
              </a:ext>
            </a:extLst>
          </p:cNvPr>
          <p:cNvSpPr>
            <a:spLocks noGrp="1"/>
          </p:cNvSpPr>
          <p:nvPr>
            <p:ph type="ftr" sz="quarter" idx="11"/>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8538E5E5-B6C7-4E72-B35F-2E1A8444D268}"/>
              </a:ext>
            </a:extLst>
          </p:cNvPr>
          <p:cNvSpPr>
            <a:spLocks noGrp="1"/>
          </p:cNvSpPr>
          <p:nvPr>
            <p:ph type="sldNum" sz="quarter" idx="12"/>
          </p:nvPr>
        </p:nvSpPr>
        <p:spPr/>
        <p:txBody>
          <a:bodyPr/>
          <a:lstStyle>
            <a:lvl1pPr>
              <a:defRPr/>
            </a:lvl1pPr>
          </a:lstStyle>
          <a:p>
            <a:pPr>
              <a:defRPr/>
            </a:pPr>
            <a:fld id="{B40E8C1C-AC92-45D4-81C7-9A8B0E32A115}" type="slidenum">
              <a:rPr lang="en-US" altLang="en-US"/>
              <a:pPr>
                <a:defRPr/>
              </a:pPr>
              <a:t>‹#›</a:t>
            </a:fld>
            <a:endParaRPr lang="en-US" altLang="en-US"/>
          </a:p>
        </p:txBody>
      </p:sp>
    </p:spTree>
    <p:extLst>
      <p:ext uri="{BB962C8B-B14F-4D97-AF65-F5344CB8AC3E}">
        <p14:creationId xmlns:p14="http://schemas.microsoft.com/office/powerpoint/2010/main" val="548431677"/>
      </p:ext>
    </p:extLst>
  </p:cSld>
  <p:clrMapOvr>
    <a:masterClrMapping/>
  </p:clrMapOvr>
  <p:transition>
    <p:pull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99F219BF-5425-4230-8972-3A20C79F9B8C}"/>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F0B7F89E-D11A-4B97-BEB6-133672D3F780}"/>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B13ED12F-7E80-4D23-9F00-9B7D4D49A236}"/>
              </a:ext>
            </a:extLst>
          </p:cNvPr>
          <p:cNvSpPr>
            <a:spLocks noGrp="1"/>
          </p:cNvSpPr>
          <p:nvPr>
            <p:ph type="sldNum" sz="quarter" idx="12"/>
          </p:nvPr>
        </p:nvSpPr>
        <p:spPr/>
        <p:txBody>
          <a:bodyPr/>
          <a:lstStyle>
            <a:lvl1pPr>
              <a:defRPr/>
            </a:lvl1pPr>
          </a:lstStyle>
          <a:p>
            <a:pPr>
              <a:defRPr/>
            </a:pPr>
            <a:fld id="{F7BE1F07-FAAC-4ED3-95E7-9539F9D874E4}" type="slidenum">
              <a:rPr lang="en-US" altLang="en-US"/>
              <a:pPr>
                <a:defRPr/>
              </a:pPr>
              <a:t>‹#›</a:t>
            </a:fld>
            <a:endParaRPr lang="en-US" altLang="en-US"/>
          </a:p>
        </p:txBody>
      </p:sp>
    </p:spTree>
    <p:extLst>
      <p:ext uri="{BB962C8B-B14F-4D97-AF65-F5344CB8AC3E}">
        <p14:creationId xmlns:p14="http://schemas.microsoft.com/office/powerpoint/2010/main" val="2682426853"/>
      </p:ext>
    </p:extLst>
  </p:cSld>
  <p:clrMapOvr>
    <a:masterClrMapping/>
  </p:clrMapOvr>
  <p:transition>
    <p:pull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3988F1CD-74B3-4650-A8CA-3E880A52A016}"/>
              </a:ext>
            </a:extLst>
          </p:cNvPr>
          <p:cNvSpPr>
            <a:spLocks noGrp="1"/>
          </p:cNvSpPr>
          <p:nvPr>
            <p:ph type="dt" sz="half" idx="10"/>
          </p:nvPr>
        </p:nvSpPr>
        <p:spPr/>
        <p:txBody>
          <a:bodyPr/>
          <a:lstStyle>
            <a:lvl1pPr>
              <a:defRPr/>
            </a:lvl1pPr>
          </a:lstStyle>
          <a:p>
            <a:pPr>
              <a:defRPr/>
            </a:pPr>
            <a:endParaRPr lang="en-US" altLang="en-US"/>
          </a:p>
        </p:txBody>
      </p:sp>
      <p:sp>
        <p:nvSpPr>
          <p:cNvPr id="8" name="Footer Placeholder 4">
            <a:extLst>
              <a:ext uri="{FF2B5EF4-FFF2-40B4-BE49-F238E27FC236}">
                <a16:creationId xmlns:a16="http://schemas.microsoft.com/office/drawing/2014/main" id="{1E0602C2-6108-4218-8B94-EFA99BD2BC3E}"/>
              </a:ext>
            </a:extLst>
          </p:cNvPr>
          <p:cNvSpPr>
            <a:spLocks noGrp="1"/>
          </p:cNvSpPr>
          <p:nvPr>
            <p:ph type="ftr" sz="quarter" idx="11"/>
          </p:nvPr>
        </p:nvSpPr>
        <p:spPr/>
        <p:txBody>
          <a:bodyPr/>
          <a:lstStyle>
            <a:lvl1pPr>
              <a:defRPr/>
            </a:lvl1pPr>
          </a:lstStyle>
          <a:p>
            <a:pPr>
              <a:defRPr/>
            </a:pPr>
            <a:endParaRPr lang="en-US" altLang="en-US"/>
          </a:p>
        </p:txBody>
      </p:sp>
      <p:sp>
        <p:nvSpPr>
          <p:cNvPr id="9" name="Slide Number Placeholder 5">
            <a:extLst>
              <a:ext uri="{FF2B5EF4-FFF2-40B4-BE49-F238E27FC236}">
                <a16:creationId xmlns:a16="http://schemas.microsoft.com/office/drawing/2014/main" id="{2DBDC573-9C31-46C6-99F9-6202B50840A3}"/>
              </a:ext>
            </a:extLst>
          </p:cNvPr>
          <p:cNvSpPr>
            <a:spLocks noGrp="1"/>
          </p:cNvSpPr>
          <p:nvPr>
            <p:ph type="sldNum" sz="quarter" idx="12"/>
          </p:nvPr>
        </p:nvSpPr>
        <p:spPr/>
        <p:txBody>
          <a:bodyPr/>
          <a:lstStyle>
            <a:lvl1pPr>
              <a:defRPr/>
            </a:lvl1pPr>
          </a:lstStyle>
          <a:p>
            <a:pPr>
              <a:defRPr/>
            </a:pPr>
            <a:fld id="{4ACB4A67-C79E-40FC-8BA3-CF6A00B1BFD5}" type="slidenum">
              <a:rPr lang="en-US" altLang="en-US"/>
              <a:pPr>
                <a:defRPr/>
              </a:pPr>
              <a:t>‹#›</a:t>
            </a:fld>
            <a:endParaRPr lang="en-US" altLang="en-US"/>
          </a:p>
        </p:txBody>
      </p:sp>
    </p:spTree>
    <p:extLst>
      <p:ext uri="{BB962C8B-B14F-4D97-AF65-F5344CB8AC3E}">
        <p14:creationId xmlns:p14="http://schemas.microsoft.com/office/powerpoint/2010/main" val="1368277195"/>
      </p:ext>
    </p:extLst>
  </p:cSld>
  <p:clrMapOvr>
    <a:masterClrMapping/>
  </p:clrMapOvr>
  <p:transition>
    <p:pull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9D5078E-0938-4237-9C50-5640641406AB}"/>
              </a:ext>
            </a:extLst>
          </p:cNvPr>
          <p:cNvSpPr>
            <a:spLocks noGrp="1"/>
          </p:cNvSpPr>
          <p:nvPr>
            <p:ph type="dt" sz="half" idx="10"/>
          </p:nvPr>
        </p:nvSpPr>
        <p:spPr/>
        <p:txBody>
          <a:bodyPr/>
          <a:lstStyle>
            <a:lvl1pPr>
              <a:defRPr/>
            </a:lvl1pPr>
          </a:lstStyle>
          <a:p>
            <a:pPr>
              <a:defRPr/>
            </a:pPr>
            <a:endParaRPr lang="en-US" altLang="en-US"/>
          </a:p>
        </p:txBody>
      </p:sp>
      <p:sp>
        <p:nvSpPr>
          <p:cNvPr id="4" name="Footer Placeholder 4">
            <a:extLst>
              <a:ext uri="{FF2B5EF4-FFF2-40B4-BE49-F238E27FC236}">
                <a16:creationId xmlns:a16="http://schemas.microsoft.com/office/drawing/2014/main" id="{1036A045-D6D9-4217-8C40-E6A6DCB2C447}"/>
              </a:ext>
            </a:extLst>
          </p:cNvPr>
          <p:cNvSpPr>
            <a:spLocks noGrp="1"/>
          </p:cNvSpPr>
          <p:nvPr>
            <p:ph type="ftr" sz="quarter" idx="11"/>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A3FD285D-D9CF-4562-9247-2CB87E47EAC5}"/>
              </a:ext>
            </a:extLst>
          </p:cNvPr>
          <p:cNvSpPr>
            <a:spLocks noGrp="1"/>
          </p:cNvSpPr>
          <p:nvPr>
            <p:ph type="sldNum" sz="quarter" idx="12"/>
          </p:nvPr>
        </p:nvSpPr>
        <p:spPr/>
        <p:txBody>
          <a:bodyPr/>
          <a:lstStyle>
            <a:lvl1pPr>
              <a:defRPr/>
            </a:lvl1pPr>
          </a:lstStyle>
          <a:p>
            <a:pPr>
              <a:defRPr/>
            </a:pPr>
            <a:fld id="{FFFF8156-9BC1-4AA7-BCD2-44D5DCC81446}" type="slidenum">
              <a:rPr lang="en-US" altLang="en-US"/>
              <a:pPr>
                <a:defRPr/>
              </a:pPr>
              <a:t>‹#›</a:t>
            </a:fld>
            <a:endParaRPr lang="en-US" altLang="en-US"/>
          </a:p>
        </p:txBody>
      </p:sp>
    </p:spTree>
    <p:extLst>
      <p:ext uri="{BB962C8B-B14F-4D97-AF65-F5344CB8AC3E}">
        <p14:creationId xmlns:p14="http://schemas.microsoft.com/office/powerpoint/2010/main" val="389866433"/>
      </p:ext>
    </p:extLst>
  </p:cSld>
  <p:clrMapOvr>
    <a:masterClrMapping/>
  </p:clrMapOvr>
  <p:transition>
    <p:pull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B14CB04-67DC-464D-8AFC-14460F3BCB58}"/>
              </a:ext>
            </a:extLst>
          </p:cNvPr>
          <p:cNvSpPr>
            <a:spLocks noGrp="1"/>
          </p:cNvSpPr>
          <p:nvPr>
            <p:ph type="dt" sz="half" idx="10"/>
          </p:nvPr>
        </p:nvSpPr>
        <p:spPr/>
        <p:txBody>
          <a:bodyPr/>
          <a:lstStyle>
            <a:lvl1pPr>
              <a:defRPr/>
            </a:lvl1pPr>
          </a:lstStyle>
          <a:p>
            <a:pPr>
              <a:defRPr/>
            </a:pPr>
            <a:endParaRPr lang="en-US" altLang="en-US"/>
          </a:p>
        </p:txBody>
      </p:sp>
      <p:sp>
        <p:nvSpPr>
          <p:cNvPr id="3" name="Footer Placeholder 4">
            <a:extLst>
              <a:ext uri="{FF2B5EF4-FFF2-40B4-BE49-F238E27FC236}">
                <a16:creationId xmlns:a16="http://schemas.microsoft.com/office/drawing/2014/main" id="{C5E22171-D354-4B0B-B865-2642B0E3DE06}"/>
              </a:ext>
            </a:extLst>
          </p:cNvPr>
          <p:cNvSpPr>
            <a:spLocks noGrp="1"/>
          </p:cNvSpPr>
          <p:nvPr>
            <p:ph type="ftr" sz="quarter" idx="11"/>
          </p:nvPr>
        </p:nvSpPr>
        <p:spPr/>
        <p:txBody>
          <a:bodyPr/>
          <a:lstStyle>
            <a:lvl1pPr>
              <a:defRPr/>
            </a:lvl1pPr>
          </a:lstStyle>
          <a:p>
            <a:pPr>
              <a:defRPr/>
            </a:pPr>
            <a:endParaRPr lang="en-US" altLang="en-US"/>
          </a:p>
        </p:txBody>
      </p:sp>
      <p:sp>
        <p:nvSpPr>
          <p:cNvPr id="4" name="Slide Number Placeholder 5">
            <a:extLst>
              <a:ext uri="{FF2B5EF4-FFF2-40B4-BE49-F238E27FC236}">
                <a16:creationId xmlns:a16="http://schemas.microsoft.com/office/drawing/2014/main" id="{60FDCDF4-F7BF-42E3-AA70-2F4DFCEA732D}"/>
              </a:ext>
            </a:extLst>
          </p:cNvPr>
          <p:cNvSpPr>
            <a:spLocks noGrp="1"/>
          </p:cNvSpPr>
          <p:nvPr>
            <p:ph type="sldNum" sz="quarter" idx="12"/>
          </p:nvPr>
        </p:nvSpPr>
        <p:spPr/>
        <p:txBody>
          <a:bodyPr/>
          <a:lstStyle>
            <a:lvl1pPr>
              <a:defRPr/>
            </a:lvl1pPr>
          </a:lstStyle>
          <a:p>
            <a:pPr>
              <a:defRPr/>
            </a:pPr>
            <a:fld id="{77EA8624-7D26-4B05-BB4B-C961A7BB6065}" type="slidenum">
              <a:rPr lang="en-US" altLang="en-US"/>
              <a:pPr>
                <a:defRPr/>
              </a:pPr>
              <a:t>‹#›</a:t>
            </a:fld>
            <a:endParaRPr lang="en-US" altLang="en-US"/>
          </a:p>
        </p:txBody>
      </p:sp>
    </p:spTree>
    <p:extLst>
      <p:ext uri="{BB962C8B-B14F-4D97-AF65-F5344CB8AC3E}">
        <p14:creationId xmlns:p14="http://schemas.microsoft.com/office/powerpoint/2010/main" val="2859851607"/>
      </p:ext>
    </p:extLst>
  </p:cSld>
  <p:clrMapOvr>
    <a:masterClrMapping/>
  </p:clrMapOvr>
  <p:transition>
    <p:pull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DB8B9DC2-A0A4-4985-B89C-20CFEF1EEFC2}"/>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A3CB2989-C8BB-49E9-929C-390FF63A770A}"/>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8013B4DC-B4DA-4185-B987-D67CB56AAF36}"/>
              </a:ext>
            </a:extLst>
          </p:cNvPr>
          <p:cNvSpPr>
            <a:spLocks noGrp="1"/>
          </p:cNvSpPr>
          <p:nvPr>
            <p:ph type="sldNum" sz="quarter" idx="12"/>
          </p:nvPr>
        </p:nvSpPr>
        <p:spPr/>
        <p:txBody>
          <a:bodyPr/>
          <a:lstStyle>
            <a:lvl1pPr>
              <a:defRPr/>
            </a:lvl1pPr>
          </a:lstStyle>
          <a:p>
            <a:pPr>
              <a:defRPr/>
            </a:pPr>
            <a:fld id="{C0E11A99-0177-4BDC-8AE1-D4C57A0DC182}" type="slidenum">
              <a:rPr lang="en-US" altLang="en-US"/>
              <a:pPr>
                <a:defRPr/>
              </a:pPr>
              <a:t>‹#›</a:t>
            </a:fld>
            <a:endParaRPr lang="en-US" altLang="en-US"/>
          </a:p>
        </p:txBody>
      </p:sp>
    </p:spTree>
    <p:extLst>
      <p:ext uri="{BB962C8B-B14F-4D97-AF65-F5344CB8AC3E}">
        <p14:creationId xmlns:p14="http://schemas.microsoft.com/office/powerpoint/2010/main" val="2905311234"/>
      </p:ext>
    </p:extLst>
  </p:cSld>
  <p:clrMapOvr>
    <a:masterClrMapping/>
  </p:clrMapOvr>
  <p:transition>
    <p:pull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FBBAAD6C-EC2C-478F-9D41-456FD00E6E1F}"/>
              </a:ext>
            </a:extLst>
          </p:cNvPr>
          <p:cNvSpPr>
            <a:spLocks noGrp="1"/>
          </p:cNvSpPr>
          <p:nvPr>
            <p:ph type="dt" sz="half" idx="10"/>
          </p:nvPr>
        </p:nvSpPr>
        <p:spPr/>
        <p:txBody>
          <a:bodyPr/>
          <a:lstStyle>
            <a:lvl1pPr>
              <a:defRPr/>
            </a:lvl1pPr>
          </a:lstStyle>
          <a:p>
            <a:pPr>
              <a:defRPr/>
            </a:pPr>
            <a:endParaRPr lang="en-US" altLang="en-US"/>
          </a:p>
        </p:txBody>
      </p:sp>
      <p:sp>
        <p:nvSpPr>
          <p:cNvPr id="6" name="Footer Placeholder 4">
            <a:extLst>
              <a:ext uri="{FF2B5EF4-FFF2-40B4-BE49-F238E27FC236}">
                <a16:creationId xmlns:a16="http://schemas.microsoft.com/office/drawing/2014/main" id="{EC462C21-79BE-42FA-9A07-0C6212C0CA03}"/>
              </a:ext>
            </a:extLst>
          </p:cNvPr>
          <p:cNvSpPr>
            <a:spLocks noGrp="1"/>
          </p:cNvSpPr>
          <p:nvPr>
            <p:ph type="ftr" sz="quarter" idx="11"/>
          </p:nvPr>
        </p:nvSpPr>
        <p:spPr/>
        <p:txBody>
          <a:bodyPr/>
          <a:lstStyle>
            <a:lvl1pPr>
              <a:defRPr/>
            </a:lvl1pPr>
          </a:lstStyle>
          <a:p>
            <a:pPr>
              <a:defRPr/>
            </a:pPr>
            <a:endParaRPr lang="en-US" altLang="en-US"/>
          </a:p>
        </p:txBody>
      </p:sp>
      <p:sp>
        <p:nvSpPr>
          <p:cNvPr id="7" name="Slide Number Placeholder 5">
            <a:extLst>
              <a:ext uri="{FF2B5EF4-FFF2-40B4-BE49-F238E27FC236}">
                <a16:creationId xmlns:a16="http://schemas.microsoft.com/office/drawing/2014/main" id="{FB185E40-E202-472D-AA1C-76A1352D5D8C}"/>
              </a:ext>
            </a:extLst>
          </p:cNvPr>
          <p:cNvSpPr>
            <a:spLocks noGrp="1"/>
          </p:cNvSpPr>
          <p:nvPr>
            <p:ph type="sldNum" sz="quarter" idx="12"/>
          </p:nvPr>
        </p:nvSpPr>
        <p:spPr/>
        <p:txBody>
          <a:bodyPr/>
          <a:lstStyle>
            <a:lvl1pPr>
              <a:defRPr/>
            </a:lvl1pPr>
          </a:lstStyle>
          <a:p>
            <a:pPr>
              <a:defRPr/>
            </a:pPr>
            <a:fld id="{CE3A62A7-A60A-4B58-9C63-EF0F4235F096}" type="slidenum">
              <a:rPr lang="en-US" altLang="en-US"/>
              <a:pPr>
                <a:defRPr/>
              </a:pPr>
              <a:t>‹#›</a:t>
            </a:fld>
            <a:endParaRPr lang="en-US" altLang="en-US"/>
          </a:p>
        </p:txBody>
      </p:sp>
    </p:spTree>
    <p:extLst>
      <p:ext uri="{BB962C8B-B14F-4D97-AF65-F5344CB8AC3E}">
        <p14:creationId xmlns:p14="http://schemas.microsoft.com/office/powerpoint/2010/main" val="568385581"/>
      </p:ext>
    </p:extLst>
  </p:cSld>
  <p:clrMapOvr>
    <a:masterClrMapping/>
  </p:clrMapOvr>
  <p:transition>
    <p:pull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0B703BE-6DC7-443A-9BDC-7102129E36EE}"/>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027" name="Text Placeholder 2">
            <a:extLst>
              <a:ext uri="{FF2B5EF4-FFF2-40B4-BE49-F238E27FC236}">
                <a16:creationId xmlns:a16="http://schemas.microsoft.com/office/drawing/2014/main" id="{C5CF22CE-D78E-428F-B941-86BC899E389E}"/>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9505FB3-B1CB-45F0-94BF-E82B0AB9E850}"/>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en-US" altLang="en-US"/>
          </a:p>
        </p:txBody>
      </p:sp>
      <p:sp>
        <p:nvSpPr>
          <p:cNvPr id="5" name="Footer Placeholder 4">
            <a:extLst>
              <a:ext uri="{FF2B5EF4-FFF2-40B4-BE49-F238E27FC236}">
                <a16:creationId xmlns:a16="http://schemas.microsoft.com/office/drawing/2014/main" id="{EC025B64-5D3D-45FA-95D2-E901F30B2AD2}"/>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en-US" altLang="en-US"/>
          </a:p>
        </p:txBody>
      </p:sp>
      <p:sp>
        <p:nvSpPr>
          <p:cNvPr id="6" name="Slide Number Placeholder 5">
            <a:extLst>
              <a:ext uri="{FF2B5EF4-FFF2-40B4-BE49-F238E27FC236}">
                <a16:creationId xmlns:a16="http://schemas.microsoft.com/office/drawing/2014/main" id="{EAEFBB17-06D7-49D1-866D-2C8969E200B8}"/>
              </a:ext>
            </a:extLst>
          </p:cNvPr>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98989"/>
                </a:solidFill>
              </a:defRPr>
            </a:lvl1pPr>
          </a:lstStyle>
          <a:p>
            <a:pPr>
              <a:defRPr/>
            </a:pPr>
            <a:fld id="{85B4F93E-8FD3-44B8-8113-F6C96B2BC01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pull dir="u"/>
  </p:transition>
  <p:txStyles>
    <p:titleStyle>
      <a:lvl1pPr algn="l" defTabSz="685800" rtl="0" eaLnBrk="0" fontAlgn="base" hangingPunct="0">
        <a:lnSpc>
          <a:spcPct val="90000"/>
        </a:lnSpc>
        <a:spcBef>
          <a:spcPct val="0"/>
        </a:spcBef>
        <a:spcAft>
          <a:spcPct val="0"/>
        </a:spcAft>
        <a:defRPr sz="3300" kern="1200">
          <a:solidFill>
            <a:schemeClr val="tx1"/>
          </a:solidFill>
          <a:latin typeface="Calibri" panose="020F0502020204030204" pitchFamily="34" charset="0"/>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4.pn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outdoor, sign, green&#10;&#10;Description automatically generated">
            <a:extLst>
              <a:ext uri="{FF2B5EF4-FFF2-40B4-BE49-F238E27FC236}">
                <a16:creationId xmlns:a16="http://schemas.microsoft.com/office/drawing/2014/main" id="{95C47141-A48D-4CAF-94DA-5C91FB0A7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93" y="0"/>
            <a:ext cx="9397888" cy="7010399"/>
          </a:xfrm>
          <a:prstGeom prst="rect">
            <a:avLst/>
          </a:prstGeom>
        </p:spPr>
      </p:pic>
      <p:sp>
        <p:nvSpPr>
          <p:cNvPr id="3075" name="Title 6">
            <a:extLst>
              <a:ext uri="{FF2B5EF4-FFF2-40B4-BE49-F238E27FC236}">
                <a16:creationId xmlns:a16="http://schemas.microsoft.com/office/drawing/2014/main" id="{06A02172-3E4B-4778-AA8A-BA20FD139499}"/>
              </a:ext>
            </a:extLst>
          </p:cNvPr>
          <p:cNvSpPr>
            <a:spLocks noGrp="1" noChangeArrowheads="1"/>
          </p:cNvSpPr>
          <p:nvPr>
            <p:ph type="title"/>
          </p:nvPr>
        </p:nvSpPr>
        <p:spPr>
          <a:xfrm>
            <a:off x="654625" y="2502474"/>
            <a:ext cx="7524639" cy="1993326"/>
          </a:xfrm>
        </p:spPr>
        <p:txBody>
          <a:bodyPr/>
          <a:lstStyle/>
          <a:p>
            <a:pPr eaLnBrk="1" hangingPunct="1"/>
            <a:r>
              <a:rPr lang="en-US" altLang="en-US" sz="4400" dirty="0">
                <a:solidFill>
                  <a:schemeClr val="bg1"/>
                </a:solidFill>
                <a:latin typeface="+mn-lt"/>
              </a:rPr>
              <a:t>What are epidemics and pandemics, and what are the implications for SRH and gender?</a:t>
            </a:r>
          </a:p>
        </p:txBody>
      </p:sp>
      <p:pic>
        <p:nvPicPr>
          <p:cNvPr id="5" name="Picture 4">
            <a:extLst>
              <a:ext uri="{FF2B5EF4-FFF2-40B4-BE49-F238E27FC236}">
                <a16:creationId xmlns:a16="http://schemas.microsoft.com/office/drawing/2014/main" id="{DD7F309B-371E-4C95-B6AC-FDB54123A91E}"/>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492695"/>
            <a:ext cx="2070312" cy="821755"/>
          </a:xfrm>
          <a:prstGeom prst="rect">
            <a:avLst/>
          </a:prstGeom>
        </p:spPr>
      </p:pic>
    </p:spTree>
  </p:cSld>
  <p:clrMapOvr>
    <a:masterClrMapping/>
  </p:clrMapOvr>
  <p:transition>
    <p:pull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D2ADF620-5DB1-482D-A016-4A836638F9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21" y="-152400"/>
            <a:ext cx="9342152" cy="7010400"/>
          </a:xfrm>
          <a:prstGeom prst="rect">
            <a:avLst/>
          </a:prstGeom>
        </p:spPr>
      </p:pic>
      <p:sp>
        <p:nvSpPr>
          <p:cNvPr id="8195" name="Rectangle 2">
            <a:extLst>
              <a:ext uri="{FF2B5EF4-FFF2-40B4-BE49-F238E27FC236}">
                <a16:creationId xmlns:a16="http://schemas.microsoft.com/office/drawing/2014/main" id="{4C55A3E7-BBF7-47A6-894C-1DB447102175}"/>
              </a:ext>
            </a:extLst>
          </p:cNvPr>
          <p:cNvSpPr>
            <a:spLocks noGrp="1" noChangeArrowheads="1"/>
          </p:cNvSpPr>
          <p:nvPr>
            <p:ph type="title"/>
          </p:nvPr>
        </p:nvSpPr>
        <p:spPr>
          <a:xfrm>
            <a:off x="871538" y="862013"/>
            <a:ext cx="8162925" cy="762000"/>
          </a:xfrm>
        </p:spPr>
        <p:txBody>
          <a:bodyPr/>
          <a:lstStyle/>
          <a:p>
            <a:pPr eaLnBrk="1" hangingPunct="1"/>
            <a:r>
              <a:rPr lang="en-US" altLang="en-US" sz="3600" dirty="0">
                <a:solidFill>
                  <a:schemeClr val="bg1"/>
                </a:solidFill>
              </a:rPr>
              <a:t>When does a health problem become a crisis?</a:t>
            </a:r>
          </a:p>
        </p:txBody>
      </p:sp>
      <p:sp>
        <p:nvSpPr>
          <p:cNvPr id="8196" name="Text Box 3">
            <a:extLst>
              <a:ext uri="{FF2B5EF4-FFF2-40B4-BE49-F238E27FC236}">
                <a16:creationId xmlns:a16="http://schemas.microsoft.com/office/drawing/2014/main" id="{9B4BFA60-DC7E-43CB-B233-24A4688149C7}"/>
              </a:ext>
            </a:extLst>
          </p:cNvPr>
          <p:cNvSpPr txBox="1">
            <a:spLocks noChangeArrowheads="1"/>
          </p:cNvSpPr>
          <p:nvPr/>
        </p:nvSpPr>
        <p:spPr bwMode="auto">
          <a:xfrm>
            <a:off x="871538" y="2229415"/>
            <a:ext cx="67818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ct val="50000"/>
              </a:spcBef>
            </a:pPr>
            <a:r>
              <a:rPr lang="en-US" altLang="en-US" sz="3200" b="1" dirty="0">
                <a:solidFill>
                  <a:schemeClr val="bg1"/>
                </a:solidFill>
              </a:rPr>
              <a:t>Terminology</a:t>
            </a:r>
          </a:p>
          <a:p>
            <a:pPr marL="342900" indent="-342900" eaLnBrk="1" hangingPunct="1">
              <a:spcBef>
                <a:spcPct val="50000"/>
              </a:spcBef>
              <a:buFont typeface="Arial" panose="020B0604020202020204" pitchFamily="34" charset="0"/>
              <a:buChar char="•"/>
            </a:pPr>
            <a:r>
              <a:rPr lang="en-US" altLang="en-US" sz="3200" dirty="0">
                <a:solidFill>
                  <a:schemeClr val="bg1"/>
                </a:solidFill>
              </a:rPr>
              <a:t>Epidemic</a:t>
            </a:r>
          </a:p>
          <a:p>
            <a:pPr marL="342900" indent="-342900" eaLnBrk="1" hangingPunct="1">
              <a:spcBef>
                <a:spcPct val="50000"/>
              </a:spcBef>
              <a:buFont typeface="Arial" panose="020B0604020202020204" pitchFamily="34" charset="0"/>
              <a:buChar char="•"/>
            </a:pPr>
            <a:r>
              <a:rPr lang="en-US" altLang="en-US" sz="3200" dirty="0">
                <a:solidFill>
                  <a:schemeClr val="bg1"/>
                </a:solidFill>
              </a:rPr>
              <a:t>Outbreak</a:t>
            </a:r>
          </a:p>
          <a:p>
            <a:pPr marL="342900" indent="-342900" eaLnBrk="1" hangingPunct="1">
              <a:spcBef>
                <a:spcPct val="50000"/>
              </a:spcBef>
              <a:buFont typeface="Arial" panose="020B0604020202020204" pitchFamily="34" charset="0"/>
              <a:buChar char="•"/>
            </a:pPr>
            <a:r>
              <a:rPr lang="en-US" altLang="en-US" sz="3200" dirty="0">
                <a:solidFill>
                  <a:schemeClr val="bg1"/>
                </a:solidFill>
              </a:rPr>
              <a:t>Endemic</a:t>
            </a:r>
          </a:p>
          <a:p>
            <a:pPr marL="342900" indent="-342900" eaLnBrk="1" hangingPunct="1">
              <a:spcBef>
                <a:spcPct val="50000"/>
              </a:spcBef>
              <a:buFont typeface="Arial" panose="020B0604020202020204" pitchFamily="34" charset="0"/>
              <a:buChar char="•"/>
            </a:pPr>
            <a:r>
              <a:rPr lang="en-US" altLang="en-US" sz="3200" dirty="0">
                <a:solidFill>
                  <a:schemeClr val="bg1"/>
                </a:solidFill>
              </a:rPr>
              <a:t>Pandemic</a:t>
            </a:r>
          </a:p>
        </p:txBody>
      </p:sp>
    </p:spTree>
  </p:cSld>
  <p:clrMapOvr>
    <a:masterClrMapping/>
  </p:clrMapOvr>
  <p:transition>
    <p:pull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D2ADF620-5DB1-482D-A016-4A836638F9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21" y="-152400"/>
            <a:ext cx="9342152" cy="7010400"/>
          </a:xfrm>
          <a:prstGeom prst="rect">
            <a:avLst/>
          </a:prstGeom>
        </p:spPr>
      </p:pic>
      <p:sp>
        <p:nvSpPr>
          <p:cNvPr id="8195" name="Rectangle 2">
            <a:extLst>
              <a:ext uri="{FF2B5EF4-FFF2-40B4-BE49-F238E27FC236}">
                <a16:creationId xmlns:a16="http://schemas.microsoft.com/office/drawing/2014/main" id="{4C55A3E7-BBF7-47A6-894C-1DB447102175}"/>
              </a:ext>
            </a:extLst>
          </p:cNvPr>
          <p:cNvSpPr>
            <a:spLocks noGrp="1" noChangeArrowheads="1"/>
          </p:cNvSpPr>
          <p:nvPr>
            <p:ph type="title"/>
          </p:nvPr>
        </p:nvSpPr>
        <p:spPr>
          <a:xfrm>
            <a:off x="871538" y="862013"/>
            <a:ext cx="8162925" cy="762000"/>
          </a:xfrm>
        </p:spPr>
        <p:txBody>
          <a:bodyPr/>
          <a:lstStyle/>
          <a:p>
            <a:pPr eaLnBrk="1" hangingPunct="1"/>
            <a:r>
              <a:rPr lang="en-US" altLang="en-US" dirty="0">
                <a:solidFill>
                  <a:schemeClr val="bg1"/>
                </a:solidFill>
              </a:rPr>
              <a:t>Examples of epidemics/pandemics</a:t>
            </a:r>
          </a:p>
        </p:txBody>
      </p:sp>
      <p:sp>
        <p:nvSpPr>
          <p:cNvPr id="8196" name="Text Box 3">
            <a:extLst>
              <a:ext uri="{FF2B5EF4-FFF2-40B4-BE49-F238E27FC236}">
                <a16:creationId xmlns:a16="http://schemas.microsoft.com/office/drawing/2014/main" id="{9B4BFA60-DC7E-43CB-B233-24A4688149C7}"/>
              </a:ext>
            </a:extLst>
          </p:cNvPr>
          <p:cNvSpPr txBox="1">
            <a:spLocks noChangeArrowheads="1"/>
          </p:cNvSpPr>
          <p:nvPr/>
        </p:nvSpPr>
        <p:spPr bwMode="auto">
          <a:xfrm>
            <a:off x="871538" y="1905000"/>
            <a:ext cx="7739062"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spcBef>
                <a:spcPts val="0"/>
              </a:spcBef>
            </a:pPr>
            <a:r>
              <a:rPr lang="en-US" altLang="en-US" sz="2800" b="1" dirty="0">
                <a:solidFill>
                  <a:schemeClr val="bg1"/>
                </a:solidFill>
              </a:rPr>
              <a:t>Epidemics</a:t>
            </a:r>
          </a:p>
          <a:p>
            <a:pPr marL="457200" indent="-457200" eaLnBrk="1" hangingPunct="1">
              <a:spcBef>
                <a:spcPts val="0"/>
              </a:spcBef>
              <a:buFont typeface="Arial" panose="020B0604020202020204" pitchFamily="34" charset="0"/>
              <a:buChar char="•"/>
            </a:pPr>
            <a:r>
              <a:rPr lang="en-US" altLang="en-US" sz="2800" dirty="0">
                <a:solidFill>
                  <a:schemeClr val="bg1"/>
                </a:solidFill>
              </a:rPr>
              <a:t>2002–2003 SARS outbreak</a:t>
            </a:r>
          </a:p>
          <a:p>
            <a:pPr marL="457200" indent="-457200" eaLnBrk="1" hangingPunct="1">
              <a:spcBef>
                <a:spcPts val="0"/>
              </a:spcBef>
              <a:buFont typeface="Arial" panose="020B0604020202020204" pitchFamily="34" charset="0"/>
              <a:buChar char="•"/>
            </a:pPr>
            <a:r>
              <a:rPr lang="en-US" altLang="en-US" sz="2800" dirty="0">
                <a:solidFill>
                  <a:schemeClr val="bg1"/>
                </a:solidFill>
              </a:rPr>
              <a:t>2014–2016 Ebola virus disease outbreak in West Africa</a:t>
            </a:r>
          </a:p>
          <a:p>
            <a:pPr marL="457200" indent="-457200" eaLnBrk="1" hangingPunct="1">
              <a:spcBef>
                <a:spcPts val="0"/>
              </a:spcBef>
              <a:buFont typeface="Arial" panose="020B0604020202020204" pitchFamily="34" charset="0"/>
              <a:buChar char="•"/>
            </a:pPr>
            <a:r>
              <a:rPr lang="en-US" altLang="en-US" sz="2800" dirty="0">
                <a:solidFill>
                  <a:schemeClr val="bg1"/>
                </a:solidFill>
              </a:rPr>
              <a:t>2015–2016 Zika virus outbreak in South and North America</a:t>
            </a:r>
          </a:p>
          <a:p>
            <a:pPr eaLnBrk="1" hangingPunct="1">
              <a:spcBef>
                <a:spcPts val="0"/>
              </a:spcBef>
            </a:pPr>
            <a:r>
              <a:rPr lang="en-US" altLang="en-US" sz="2800" b="1" dirty="0">
                <a:solidFill>
                  <a:schemeClr val="bg1"/>
                </a:solidFill>
              </a:rPr>
              <a:t>Pandemics</a:t>
            </a:r>
          </a:p>
          <a:p>
            <a:pPr marL="457200" indent="-457200" eaLnBrk="1" hangingPunct="1">
              <a:spcBef>
                <a:spcPts val="0"/>
              </a:spcBef>
              <a:buFont typeface="Arial" panose="020B0604020202020204" pitchFamily="34" charset="0"/>
              <a:buChar char="•"/>
            </a:pPr>
            <a:r>
              <a:rPr lang="en-US" altLang="en-US" sz="2800" dirty="0">
                <a:solidFill>
                  <a:schemeClr val="bg1"/>
                </a:solidFill>
              </a:rPr>
              <a:t>1918 influenza </a:t>
            </a:r>
          </a:p>
          <a:p>
            <a:pPr marL="457200" indent="-457200" eaLnBrk="1" hangingPunct="1">
              <a:spcBef>
                <a:spcPts val="0"/>
              </a:spcBef>
              <a:buFont typeface="Arial" panose="020B0604020202020204" pitchFamily="34" charset="0"/>
              <a:buChar char="•"/>
            </a:pPr>
            <a:r>
              <a:rPr lang="en-US" altLang="en-US" sz="2800" dirty="0">
                <a:solidFill>
                  <a:schemeClr val="bg1"/>
                </a:solidFill>
              </a:rPr>
              <a:t>2009 H1N1 influenza (swine flu)</a:t>
            </a:r>
          </a:p>
          <a:p>
            <a:pPr marL="457200" indent="-457200" eaLnBrk="1" hangingPunct="1">
              <a:spcBef>
                <a:spcPts val="0"/>
              </a:spcBef>
              <a:buFont typeface="Arial" panose="020B0604020202020204" pitchFamily="34" charset="0"/>
              <a:buChar char="•"/>
            </a:pPr>
            <a:r>
              <a:rPr lang="en-US" altLang="en-US" sz="2800" dirty="0">
                <a:solidFill>
                  <a:schemeClr val="bg1"/>
                </a:solidFill>
              </a:rPr>
              <a:t>2020 COVID-19</a:t>
            </a:r>
          </a:p>
        </p:txBody>
      </p:sp>
    </p:spTree>
    <p:extLst>
      <p:ext uri="{BB962C8B-B14F-4D97-AF65-F5344CB8AC3E}">
        <p14:creationId xmlns:p14="http://schemas.microsoft.com/office/powerpoint/2010/main" val="3838422840"/>
      </p:ext>
    </p:extLst>
  </p:cSld>
  <p:clrMapOvr>
    <a:masterClrMapping/>
  </p:clrMapOvr>
  <p:transition>
    <p:pull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D2ADF620-5DB1-482D-A016-4A836638F9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21" y="-152400"/>
            <a:ext cx="9342152" cy="7010400"/>
          </a:xfrm>
          <a:prstGeom prst="rect">
            <a:avLst/>
          </a:prstGeom>
        </p:spPr>
      </p:pic>
      <p:sp>
        <p:nvSpPr>
          <p:cNvPr id="8195" name="Rectangle 2">
            <a:extLst>
              <a:ext uri="{FF2B5EF4-FFF2-40B4-BE49-F238E27FC236}">
                <a16:creationId xmlns:a16="http://schemas.microsoft.com/office/drawing/2014/main" id="{4C55A3E7-BBF7-47A6-894C-1DB447102175}"/>
              </a:ext>
            </a:extLst>
          </p:cNvPr>
          <p:cNvSpPr>
            <a:spLocks noGrp="1" noChangeArrowheads="1"/>
          </p:cNvSpPr>
          <p:nvPr>
            <p:ph type="title"/>
          </p:nvPr>
        </p:nvSpPr>
        <p:spPr>
          <a:xfrm>
            <a:off x="871538" y="862012"/>
            <a:ext cx="8162925" cy="1271587"/>
          </a:xfrm>
        </p:spPr>
        <p:txBody>
          <a:bodyPr/>
          <a:lstStyle/>
          <a:p>
            <a:pPr eaLnBrk="1" hangingPunct="1"/>
            <a:r>
              <a:rPr lang="en-US" altLang="en-US" sz="3600" dirty="0">
                <a:solidFill>
                  <a:schemeClr val="bg1"/>
                </a:solidFill>
              </a:rPr>
              <a:t>Gendered impacts of epidemics and pandemics</a:t>
            </a:r>
          </a:p>
        </p:txBody>
      </p:sp>
      <p:sp>
        <p:nvSpPr>
          <p:cNvPr id="8196" name="Text Box 3">
            <a:extLst>
              <a:ext uri="{FF2B5EF4-FFF2-40B4-BE49-F238E27FC236}">
                <a16:creationId xmlns:a16="http://schemas.microsoft.com/office/drawing/2014/main" id="{9B4BFA60-DC7E-43CB-B233-24A4688149C7}"/>
              </a:ext>
            </a:extLst>
          </p:cNvPr>
          <p:cNvSpPr txBox="1">
            <a:spLocks noChangeArrowheads="1"/>
          </p:cNvSpPr>
          <p:nvPr/>
        </p:nvSpPr>
        <p:spPr bwMode="auto">
          <a:xfrm>
            <a:off x="728662" y="2229415"/>
            <a:ext cx="750093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457200" indent="-457200" eaLnBrk="1" hangingPunct="1">
              <a:spcBef>
                <a:spcPts val="0"/>
              </a:spcBef>
              <a:buFont typeface="Arial" panose="020B0604020202020204" pitchFamily="34" charset="0"/>
              <a:buChar char="•"/>
            </a:pPr>
            <a:r>
              <a:rPr lang="en-US" altLang="en-US" sz="2800" b="1" dirty="0">
                <a:solidFill>
                  <a:schemeClr val="bg1"/>
                </a:solidFill>
              </a:rPr>
              <a:t>Gender roles and risks of disease exposure.</a:t>
            </a:r>
          </a:p>
          <a:p>
            <a:pPr marL="457200" indent="-457200" eaLnBrk="1" hangingPunct="1">
              <a:spcBef>
                <a:spcPts val="0"/>
              </a:spcBef>
              <a:buFont typeface="Arial" panose="020B0604020202020204" pitchFamily="34" charset="0"/>
              <a:buChar char="•"/>
            </a:pPr>
            <a:r>
              <a:rPr lang="en-US" altLang="en-US" sz="2800" b="1" dirty="0">
                <a:solidFill>
                  <a:schemeClr val="bg1"/>
                </a:solidFill>
              </a:rPr>
              <a:t>Consequences of disease prevention </a:t>
            </a:r>
            <a:r>
              <a:rPr lang="en-US" altLang="en-US" sz="2800" dirty="0">
                <a:solidFill>
                  <a:schemeClr val="bg1"/>
                </a:solidFill>
              </a:rPr>
              <a:t>efforts on domestic violence/sexual violence/childbirth.</a:t>
            </a:r>
          </a:p>
          <a:p>
            <a:pPr marL="457200" indent="-457200" eaLnBrk="1" hangingPunct="1">
              <a:spcBef>
                <a:spcPts val="0"/>
              </a:spcBef>
              <a:buFont typeface="Arial" panose="020B0604020202020204" pitchFamily="34" charset="0"/>
              <a:buChar char="•"/>
            </a:pPr>
            <a:r>
              <a:rPr lang="en-US" altLang="en-US" sz="2800" b="1" dirty="0">
                <a:solidFill>
                  <a:schemeClr val="bg1"/>
                </a:solidFill>
              </a:rPr>
              <a:t>Politicization of SRH </a:t>
            </a:r>
            <a:r>
              <a:rPr lang="en-US" altLang="en-US" sz="2800" dirty="0">
                <a:solidFill>
                  <a:schemeClr val="bg1"/>
                </a:solidFill>
              </a:rPr>
              <a:t>and limited access to specific services.</a:t>
            </a:r>
          </a:p>
          <a:p>
            <a:pPr marL="457200" indent="-457200" eaLnBrk="1" hangingPunct="1">
              <a:spcBef>
                <a:spcPts val="0"/>
              </a:spcBef>
              <a:buFont typeface="Arial" panose="020B0604020202020204" pitchFamily="34" charset="0"/>
              <a:buChar char="•"/>
            </a:pPr>
            <a:r>
              <a:rPr lang="en-US" altLang="en-US" sz="2800" b="1" dirty="0">
                <a:solidFill>
                  <a:schemeClr val="bg1"/>
                </a:solidFill>
              </a:rPr>
              <a:t>Increased gender-based discrimination </a:t>
            </a:r>
            <a:r>
              <a:rPr lang="en-US" altLang="en-US" sz="2800" dirty="0">
                <a:solidFill>
                  <a:schemeClr val="bg1"/>
                </a:solidFill>
              </a:rPr>
              <a:t>against certain groups.</a:t>
            </a:r>
          </a:p>
          <a:p>
            <a:pPr marL="457200" indent="-457200" eaLnBrk="1" hangingPunct="1">
              <a:spcBef>
                <a:spcPts val="0"/>
              </a:spcBef>
              <a:buFont typeface="Arial" panose="020B0604020202020204" pitchFamily="34" charset="0"/>
              <a:buChar char="•"/>
            </a:pPr>
            <a:r>
              <a:rPr lang="en-US" altLang="en-US" sz="2800" b="1" dirty="0">
                <a:solidFill>
                  <a:schemeClr val="bg1"/>
                </a:solidFill>
              </a:rPr>
              <a:t>Gendered impact on stress levels and coping capacities.</a:t>
            </a:r>
          </a:p>
        </p:txBody>
      </p:sp>
    </p:spTree>
    <p:extLst>
      <p:ext uri="{BB962C8B-B14F-4D97-AF65-F5344CB8AC3E}">
        <p14:creationId xmlns:p14="http://schemas.microsoft.com/office/powerpoint/2010/main" val="425636575"/>
      </p:ext>
    </p:extLst>
  </p:cSld>
  <p:clrMapOvr>
    <a:masterClrMapping/>
  </p:clrMapOvr>
  <p:transition>
    <p:pull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D2ADF620-5DB1-482D-A016-4A836638F9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21" y="-152400"/>
            <a:ext cx="9342152" cy="7010400"/>
          </a:xfrm>
          <a:prstGeom prst="rect">
            <a:avLst/>
          </a:prstGeom>
        </p:spPr>
      </p:pic>
      <p:sp>
        <p:nvSpPr>
          <p:cNvPr id="8195" name="Rectangle 2">
            <a:extLst>
              <a:ext uri="{FF2B5EF4-FFF2-40B4-BE49-F238E27FC236}">
                <a16:creationId xmlns:a16="http://schemas.microsoft.com/office/drawing/2014/main" id="{4C55A3E7-BBF7-47A6-894C-1DB447102175}"/>
              </a:ext>
            </a:extLst>
          </p:cNvPr>
          <p:cNvSpPr>
            <a:spLocks noGrp="1" noChangeArrowheads="1"/>
          </p:cNvSpPr>
          <p:nvPr>
            <p:ph type="title"/>
          </p:nvPr>
        </p:nvSpPr>
        <p:spPr>
          <a:xfrm>
            <a:off x="871538" y="862013"/>
            <a:ext cx="8162925" cy="762000"/>
          </a:xfrm>
        </p:spPr>
        <p:txBody>
          <a:bodyPr/>
          <a:lstStyle/>
          <a:p>
            <a:pPr eaLnBrk="1" hangingPunct="1"/>
            <a:r>
              <a:rPr lang="en-US" altLang="en-US" sz="3600" dirty="0">
                <a:solidFill>
                  <a:schemeClr val="bg1"/>
                </a:solidFill>
              </a:rPr>
              <a:t>Gendered impacts of COVID-19</a:t>
            </a:r>
          </a:p>
        </p:txBody>
      </p:sp>
      <p:sp>
        <p:nvSpPr>
          <p:cNvPr id="5" name="Text Box 3">
            <a:extLst>
              <a:ext uri="{FF2B5EF4-FFF2-40B4-BE49-F238E27FC236}">
                <a16:creationId xmlns:a16="http://schemas.microsoft.com/office/drawing/2014/main" id="{DC721FC2-B3EC-4EF6-AF65-3E0A6AA85380}"/>
              </a:ext>
            </a:extLst>
          </p:cNvPr>
          <p:cNvSpPr txBox="1">
            <a:spLocks noChangeArrowheads="1"/>
          </p:cNvSpPr>
          <p:nvPr/>
        </p:nvSpPr>
        <p:spPr bwMode="auto">
          <a:xfrm>
            <a:off x="728662" y="2229415"/>
            <a:ext cx="7500938"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457200" indent="-457200" eaLnBrk="1" hangingPunct="1">
              <a:spcBef>
                <a:spcPts val="0"/>
              </a:spcBef>
              <a:buFont typeface="Arial" panose="020B0604020202020204" pitchFamily="34" charset="0"/>
              <a:buChar char="•"/>
            </a:pPr>
            <a:r>
              <a:rPr lang="en-US" altLang="en-US" sz="2800" b="1" dirty="0">
                <a:solidFill>
                  <a:schemeClr val="bg1"/>
                </a:solidFill>
              </a:rPr>
              <a:t>Increased burden of care </a:t>
            </a:r>
            <a:r>
              <a:rPr lang="en-US" altLang="en-US" sz="2800" dirty="0">
                <a:solidFill>
                  <a:schemeClr val="bg1"/>
                </a:solidFill>
              </a:rPr>
              <a:t>on women and girls.</a:t>
            </a:r>
          </a:p>
          <a:p>
            <a:pPr marL="457200" indent="-457200" eaLnBrk="1" hangingPunct="1">
              <a:spcBef>
                <a:spcPts val="0"/>
              </a:spcBef>
              <a:buFont typeface="Arial" panose="020B0604020202020204" pitchFamily="34" charset="0"/>
              <a:buChar char="•"/>
            </a:pPr>
            <a:r>
              <a:rPr lang="en-US" altLang="en-US" sz="2800" b="1" dirty="0">
                <a:solidFill>
                  <a:schemeClr val="bg1"/>
                </a:solidFill>
              </a:rPr>
              <a:t>Lack of access to health services, </a:t>
            </a:r>
            <a:r>
              <a:rPr lang="en-US" altLang="en-US" sz="2800" dirty="0">
                <a:solidFill>
                  <a:schemeClr val="bg1"/>
                </a:solidFill>
              </a:rPr>
              <a:t>including SRH services.</a:t>
            </a:r>
          </a:p>
          <a:p>
            <a:pPr marL="457200" indent="-457200" eaLnBrk="1" hangingPunct="1">
              <a:spcBef>
                <a:spcPts val="0"/>
              </a:spcBef>
              <a:buFont typeface="Arial" panose="020B0604020202020204" pitchFamily="34" charset="0"/>
              <a:buChar char="•"/>
            </a:pPr>
            <a:r>
              <a:rPr lang="en-US" altLang="en-US" sz="2800" dirty="0">
                <a:solidFill>
                  <a:schemeClr val="bg1"/>
                </a:solidFill>
              </a:rPr>
              <a:t>Reports of </a:t>
            </a:r>
            <a:r>
              <a:rPr lang="en-US" altLang="en-US" sz="2800" b="1" dirty="0">
                <a:solidFill>
                  <a:schemeClr val="bg1"/>
                </a:solidFill>
              </a:rPr>
              <a:t>maternal mortality. </a:t>
            </a:r>
          </a:p>
          <a:p>
            <a:pPr marL="457200" indent="-457200" eaLnBrk="1" hangingPunct="1">
              <a:spcBef>
                <a:spcPts val="0"/>
              </a:spcBef>
              <a:buFont typeface="Arial" panose="020B0604020202020204" pitchFamily="34" charset="0"/>
              <a:buChar char="•"/>
            </a:pPr>
            <a:r>
              <a:rPr lang="en-US" altLang="en-US" sz="2800" dirty="0">
                <a:solidFill>
                  <a:schemeClr val="bg1"/>
                </a:solidFill>
              </a:rPr>
              <a:t>Increased reports of GBV, including </a:t>
            </a:r>
            <a:r>
              <a:rPr lang="en-US" altLang="en-US" sz="2800" b="1" dirty="0">
                <a:solidFill>
                  <a:schemeClr val="bg1"/>
                </a:solidFill>
              </a:rPr>
              <a:t>domestic violence.</a:t>
            </a:r>
          </a:p>
          <a:p>
            <a:pPr marL="457200" indent="-457200" eaLnBrk="1" hangingPunct="1">
              <a:spcBef>
                <a:spcPts val="0"/>
              </a:spcBef>
              <a:buFont typeface="Arial" panose="020B0604020202020204" pitchFamily="34" charset="0"/>
              <a:buChar char="•"/>
            </a:pPr>
            <a:r>
              <a:rPr lang="en-US" altLang="en-US" sz="2800" dirty="0">
                <a:solidFill>
                  <a:schemeClr val="bg1"/>
                </a:solidFill>
              </a:rPr>
              <a:t>Increased risks of </a:t>
            </a:r>
            <a:r>
              <a:rPr lang="en-US" altLang="en-US" sz="2800" b="1" dirty="0">
                <a:solidFill>
                  <a:schemeClr val="bg1"/>
                </a:solidFill>
              </a:rPr>
              <a:t>unplanned pregnancy.</a:t>
            </a:r>
          </a:p>
          <a:p>
            <a:pPr marL="457200" indent="-457200" eaLnBrk="1" hangingPunct="1">
              <a:spcBef>
                <a:spcPts val="0"/>
              </a:spcBef>
              <a:buFont typeface="Arial" panose="020B0604020202020204" pitchFamily="34" charset="0"/>
              <a:buChar char="•"/>
            </a:pPr>
            <a:r>
              <a:rPr lang="en-US" altLang="en-US" sz="2800" dirty="0">
                <a:solidFill>
                  <a:schemeClr val="bg1"/>
                </a:solidFill>
              </a:rPr>
              <a:t>Concerns of home deliveries.</a:t>
            </a:r>
          </a:p>
        </p:txBody>
      </p:sp>
    </p:spTree>
    <p:extLst>
      <p:ext uri="{BB962C8B-B14F-4D97-AF65-F5344CB8AC3E}">
        <p14:creationId xmlns:p14="http://schemas.microsoft.com/office/powerpoint/2010/main" val="746888619"/>
      </p:ext>
    </p:extLst>
  </p:cSld>
  <p:clrMapOvr>
    <a:masterClrMapping/>
  </p:clrMapOvr>
  <p:transition>
    <p:pull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een, ocean floor&#10;&#10;Description automatically generated">
            <a:extLst>
              <a:ext uri="{FF2B5EF4-FFF2-40B4-BE49-F238E27FC236}">
                <a16:creationId xmlns:a16="http://schemas.microsoft.com/office/drawing/2014/main" id="{2BF8ED74-289D-4A4E-BDA2-93F4FDDD3F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195" name="Rectangle 2">
            <a:extLst>
              <a:ext uri="{FF2B5EF4-FFF2-40B4-BE49-F238E27FC236}">
                <a16:creationId xmlns:a16="http://schemas.microsoft.com/office/drawing/2014/main" id="{4C55A3E7-BBF7-47A6-894C-1DB447102175}"/>
              </a:ext>
            </a:extLst>
          </p:cNvPr>
          <p:cNvSpPr>
            <a:spLocks noGrp="1" noChangeArrowheads="1"/>
          </p:cNvSpPr>
          <p:nvPr>
            <p:ph type="title"/>
          </p:nvPr>
        </p:nvSpPr>
        <p:spPr>
          <a:xfrm>
            <a:off x="871538" y="862013"/>
            <a:ext cx="8162925" cy="762000"/>
          </a:xfrm>
        </p:spPr>
        <p:txBody>
          <a:bodyPr/>
          <a:lstStyle/>
          <a:p>
            <a:pPr eaLnBrk="1" hangingPunct="1"/>
            <a:r>
              <a:rPr lang="en-US" altLang="en-US" dirty="0">
                <a:solidFill>
                  <a:schemeClr val="bg1"/>
                </a:solidFill>
              </a:rPr>
              <a:t>SRH, Gender, and Humanitarian Issues: </a:t>
            </a:r>
            <a:br>
              <a:rPr lang="en-US" altLang="en-US" dirty="0">
                <a:solidFill>
                  <a:schemeClr val="bg1"/>
                </a:solidFill>
              </a:rPr>
            </a:br>
            <a:r>
              <a:rPr lang="en-US" altLang="en-US" dirty="0">
                <a:solidFill>
                  <a:schemeClr val="bg1"/>
                </a:solidFill>
              </a:rPr>
              <a:t>Socio-ecological Model </a:t>
            </a:r>
          </a:p>
        </p:txBody>
      </p:sp>
      <p:graphicFrame>
        <p:nvGraphicFramePr>
          <p:cNvPr id="5" name="Content Placeholder 21">
            <a:extLst>
              <a:ext uri="{FF2B5EF4-FFF2-40B4-BE49-F238E27FC236}">
                <a16:creationId xmlns:a16="http://schemas.microsoft.com/office/drawing/2014/main" id="{C2038237-33F5-450E-BF0F-9E76E881A4D8}"/>
              </a:ext>
            </a:extLst>
          </p:cNvPr>
          <p:cNvGraphicFramePr>
            <a:graphicFrameLocks/>
          </p:cNvGraphicFramePr>
          <p:nvPr>
            <p:extLst>
              <p:ext uri="{D42A27DB-BD31-4B8C-83A1-F6EECF244321}">
                <p14:modId xmlns:p14="http://schemas.microsoft.com/office/powerpoint/2010/main" val="2235028371"/>
              </p:ext>
            </p:extLst>
          </p:nvPr>
        </p:nvGraphicFramePr>
        <p:xfrm>
          <a:off x="4033746" y="2079078"/>
          <a:ext cx="4881654" cy="354606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Diagram 5">
            <a:extLst>
              <a:ext uri="{FF2B5EF4-FFF2-40B4-BE49-F238E27FC236}">
                <a16:creationId xmlns:a16="http://schemas.microsoft.com/office/drawing/2014/main" id="{33A9C6B2-770D-498E-BAC3-3BF19B30E40D}"/>
              </a:ext>
            </a:extLst>
          </p:cNvPr>
          <p:cNvGraphicFramePr/>
          <p:nvPr>
            <p:extLst>
              <p:ext uri="{D42A27DB-BD31-4B8C-83A1-F6EECF244321}">
                <p14:modId xmlns:p14="http://schemas.microsoft.com/office/powerpoint/2010/main" val="2295169984"/>
              </p:ext>
            </p:extLst>
          </p:nvPr>
        </p:nvGraphicFramePr>
        <p:xfrm>
          <a:off x="219238" y="2179822"/>
          <a:ext cx="3590762" cy="346038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793213210"/>
      </p:ext>
    </p:extLst>
  </p:cSld>
  <p:clrMapOvr>
    <a:masterClrMapping/>
  </p:clrMapOvr>
  <p:transition>
    <p:pull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D2ADF620-5DB1-482D-A016-4A836638F9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21" y="-152400"/>
            <a:ext cx="9342152" cy="7010400"/>
          </a:xfrm>
          <a:prstGeom prst="rect">
            <a:avLst/>
          </a:prstGeom>
        </p:spPr>
      </p:pic>
      <p:sp>
        <p:nvSpPr>
          <p:cNvPr id="8195" name="Rectangle 2">
            <a:extLst>
              <a:ext uri="{FF2B5EF4-FFF2-40B4-BE49-F238E27FC236}">
                <a16:creationId xmlns:a16="http://schemas.microsoft.com/office/drawing/2014/main" id="{4C55A3E7-BBF7-47A6-894C-1DB447102175}"/>
              </a:ext>
            </a:extLst>
          </p:cNvPr>
          <p:cNvSpPr>
            <a:spLocks noGrp="1" noChangeArrowheads="1"/>
          </p:cNvSpPr>
          <p:nvPr>
            <p:ph type="title"/>
          </p:nvPr>
        </p:nvSpPr>
        <p:spPr>
          <a:xfrm>
            <a:off x="871538" y="862013"/>
            <a:ext cx="8162925" cy="762000"/>
          </a:xfrm>
        </p:spPr>
        <p:txBody>
          <a:bodyPr/>
          <a:lstStyle/>
          <a:p>
            <a:pPr eaLnBrk="1" hangingPunct="1"/>
            <a:r>
              <a:rPr lang="en-US" altLang="en-US" sz="3600" dirty="0">
                <a:solidFill>
                  <a:schemeClr val="bg1"/>
                </a:solidFill>
              </a:rPr>
              <a:t>Current health crisis</a:t>
            </a:r>
          </a:p>
        </p:txBody>
      </p:sp>
      <p:sp>
        <p:nvSpPr>
          <p:cNvPr id="8196" name="Text Box 3">
            <a:extLst>
              <a:ext uri="{FF2B5EF4-FFF2-40B4-BE49-F238E27FC236}">
                <a16:creationId xmlns:a16="http://schemas.microsoft.com/office/drawing/2014/main" id="{9B4BFA60-DC7E-43CB-B233-24A4688149C7}"/>
              </a:ext>
            </a:extLst>
          </p:cNvPr>
          <p:cNvSpPr txBox="1">
            <a:spLocks noChangeArrowheads="1"/>
          </p:cNvSpPr>
          <p:nvPr/>
        </p:nvSpPr>
        <p:spPr bwMode="auto">
          <a:xfrm>
            <a:off x="871538" y="1752600"/>
            <a:ext cx="6781800"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342900" indent="-342900" eaLnBrk="1" hangingPunct="1">
              <a:spcBef>
                <a:spcPct val="50000"/>
              </a:spcBef>
              <a:buFont typeface="Arial" panose="020B0604020202020204" pitchFamily="34" charset="0"/>
              <a:buChar char="•"/>
            </a:pPr>
            <a:r>
              <a:rPr lang="en-US" altLang="en-US" sz="2800" dirty="0">
                <a:solidFill>
                  <a:schemeClr val="bg1"/>
                </a:solidFill>
              </a:rPr>
              <a:t>Scope of crisis.</a:t>
            </a:r>
          </a:p>
          <a:p>
            <a:pPr marL="342900" indent="-342900" eaLnBrk="1" hangingPunct="1">
              <a:spcBef>
                <a:spcPct val="50000"/>
              </a:spcBef>
              <a:buFont typeface="Arial" panose="020B0604020202020204" pitchFamily="34" charset="0"/>
              <a:buChar char="•"/>
            </a:pPr>
            <a:r>
              <a:rPr lang="en-US" altLang="en-US" sz="2800" dirty="0">
                <a:solidFill>
                  <a:schemeClr val="bg1"/>
                </a:solidFill>
              </a:rPr>
              <a:t>Characteristics of disease, including modes of transmission.</a:t>
            </a:r>
          </a:p>
          <a:p>
            <a:pPr marL="342900" indent="-342900" eaLnBrk="1" hangingPunct="1">
              <a:spcBef>
                <a:spcPct val="50000"/>
              </a:spcBef>
              <a:buFont typeface="Arial" panose="020B0604020202020204" pitchFamily="34" charset="0"/>
              <a:buChar char="•"/>
            </a:pPr>
            <a:r>
              <a:rPr lang="en-US" altLang="en-US" sz="2800" dirty="0">
                <a:solidFill>
                  <a:schemeClr val="bg1"/>
                </a:solidFill>
              </a:rPr>
              <a:t>Health consequences of persons affected.</a:t>
            </a:r>
          </a:p>
          <a:p>
            <a:pPr marL="342900" indent="-342900" eaLnBrk="1" hangingPunct="1">
              <a:spcBef>
                <a:spcPct val="50000"/>
              </a:spcBef>
              <a:buFont typeface="Arial" panose="020B0604020202020204" pitchFamily="34" charset="0"/>
              <a:buChar char="•"/>
            </a:pPr>
            <a:r>
              <a:rPr lang="en-US" altLang="en-US" sz="2800" dirty="0">
                <a:solidFill>
                  <a:schemeClr val="bg1"/>
                </a:solidFill>
              </a:rPr>
              <a:t>Community prevention measures.</a:t>
            </a:r>
          </a:p>
          <a:p>
            <a:pPr marL="342900" indent="-342900" eaLnBrk="1" hangingPunct="1">
              <a:spcBef>
                <a:spcPct val="50000"/>
              </a:spcBef>
              <a:buFont typeface="Arial" panose="020B0604020202020204" pitchFamily="34" charset="0"/>
              <a:buChar char="•"/>
            </a:pPr>
            <a:r>
              <a:rPr lang="en-US" altLang="en-US" sz="2800" dirty="0">
                <a:solidFill>
                  <a:schemeClr val="bg1"/>
                </a:solidFill>
              </a:rPr>
              <a:t>Infection prevention measures in health care settings.</a:t>
            </a:r>
          </a:p>
          <a:p>
            <a:pPr marL="342900" indent="-342900" eaLnBrk="1" hangingPunct="1">
              <a:spcBef>
                <a:spcPct val="50000"/>
              </a:spcBef>
              <a:buFont typeface="Arial" panose="020B0604020202020204" pitchFamily="34" charset="0"/>
              <a:buChar char="•"/>
            </a:pPr>
            <a:r>
              <a:rPr lang="en-US" altLang="en-US" sz="2800" dirty="0">
                <a:solidFill>
                  <a:schemeClr val="bg1"/>
                </a:solidFill>
              </a:rPr>
              <a:t>Treatment options.</a:t>
            </a:r>
          </a:p>
        </p:txBody>
      </p:sp>
    </p:spTree>
    <p:extLst>
      <p:ext uri="{BB962C8B-B14F-4D97-AF65-F5344CB8AC3E}">
        <p14:creationId xmlns:p14="http://schemas.microsoft.com/office/powerpoint/2010/main" val="2789327515"/>
      </p:ext>
    </p:extLst>
  </p:cSld>
  <p:clrMapOvr>
    <a:masterClrMapping/>
  </p:clrMapOvr>
  <p:transition>
    <p:pull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D2ADF620-5DB1-482D-A016-4A836638F9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21" y="-152400"/>
            <a:ext cx="9342152" cy="7010400"/>
          </a:xfrm>
          <a:prstGeom prst="rect">
            <a:avLst/>
          </a:prstGeom>
        </p:spPr>
      </p:pic>
      <p:sp>
        <p:nvSpPr>
          <p:cNvPr id="8195" name="Rectangle 2">
            <a:extLst>
              <a:ext uri="{FF2B5EF4-FFF2-40B4-BE49-F238E27FC236}">
                <a16:creationId xmlns:a16="http://schemas.microsoft.com/office/drawing/2014/main" id="{4C55A3E7-BBF7-47A6-894C-1DB447102175}"/>
              </a:ext>
            </a:extLst>
          </p:cNvPr>
          <p:cNvSpPr>
            <a:spLocks noGrp="1" noChangeArrowheads="1"/>
          </p:cNvSpPr>
          <p:nvPr>
            <p:ph type="title"/>
          </p:nvPr>
        </p:nvSpPr>
        <p:spPr>
          <a:xfrm>
            <a:off x="871538" y="862013"/>
            <a:ext cx="8162925" cy="762000"/>
          </a:xfrm>
        </p:spPr>
        <p:txBody>
          <a:bodyPr/>
          <a:lstStyle/>
          <a:p>
            <a:pPr eaLnBrk="1" hangingPunct="1"/>
            <a:r>
              <a:rPr lang="en-US" altLang="en-US" sz="3600" dirty="0">
                <a:solidFill>
                  <a:schemeClr val="bg1"/>
                </a:solidFill>
              </a:rPr>
              <a:t>Anticipated challenges</a:t>
            </a:r>
          </a:p>
        </p:txBody>
      </p:sp>
      <p:sp>
        <p:nvSpPr>
          <p:cNvPr id="8196" name="Text Box 3">
            <a:extLst>
              <a:ext uri="{FF2B5EF4-FFF2-40B4-BE49-F238E27FC236}">
                <a16:creationId xmlns:a16="http://schemas.microsoft.com/office/drawing/2014/main" id="{9B4BFA60-DC7E-43CB-B233-24A4688149C7}"/>
              </a:ext>
            </a:extLst>
          </p:cNvPr>
          <p:cNvSpPr txBox="1">
            <a:spLocks noChangeArrowheads="1"/>
          </p:cNvSpPr>
          <p:nvPr/>
        </p:nvSpPr>
        <p:spPr bwMode="auto">
          <a:xfrm>
            <a:off x="795338" y="1981200"/>
            <a:ext cx="7815262"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342900" indent="-342900" eaLnBrk="1" hangingPunct="1">
              <a:spcBef>
                <a:spcPct val="50000"/>
              </a:spcBef>
              <a:buFont typeface="Arial" panose="020B0604020202020204" pitchFamily="34" charset="0"/>
              <a:buChar char="•"/>
            </a:pPr>
            <a:r>
              <a:rPr lang="en-US" altLang="en-US" sz="2800" dirty="0">
                <a:solidFill>
                  <a:schemeClr val="bg1"/>
                </a:solidFill>
              </a:rPr>
              <a:t>Lack of recognition of SRH as “essential” services.</a:t>
            </a:r>
          </a:p>
          <a:p>
            <a:pPr marL="342900" indent="-342900" eaLnBrk="1" hangingPunct="1">
              <a:spcBef>
                <a:spcPct val="50000"/>
              </a:spcBef>
              <a:buFont typeface="Arial" panose="020B0604020202020204" pitchFamily="34" charset="0"/>
              <a:buChar char="•"/>
            </a:pPr>
            <a:r>
              <a:rPr lang="en-US" altLang="en-US" sz="2800" dirty="0">
                <a:solidFill>
                  <a:schemeClr val="bg1"/>
                </a:solidFill>
              </a:rPr>
              <a:t>Added </a:t>
            </a:r>
            <a:r>
              <a:rPr lang="en-US" altLang="en-US" sz="2800" b="1" dirty="0">
                <a:solidFill>
                  <a:schemeClr val="bg1"/>
                </a:solidFill>
              </a:rPr>
              <a:t>vulnerabilities</a:t>
            </a:r>
            <a:r>
              <a:rPr lang="en-US" altLang="en-US" sz="2800" dirty="0">
                <a:solidFill>
                  <a:schemeClr val="bg1"/>
                </a:solidFill>
              </a:rPr>
              <a:t> for specific groups.</a:t>
            </a:r>
          </a:p>
          <a:p>
            <a:pPr marL="342900" indent="-342900" eaLnBrk="1" hangingPunct="1">
              <a:spcBef>
                <a:spcPct val="50000"/>
              </a:spcBef>
              <a:buFont typeface="Arial" panose="020B0604020202020204" pitchFamily="34" charset="0"/>
              <a:buChar char="•"/>
            </a:pPr>
            <a:r>
              <a:rPr lang="en-US" altLang="en-US" sz="2800" b="1" dirty="0">
                <a:solidFill>
                  <a:schemeClr val="bg1"/>
                </a:solidFill>
              </a:rPr>
              <a:t>Stigma and discrimination</a:t>
            </a:r>
            <a:r>
              <a:rPr lang="en-US" altLang="en-US" sz="2800" dirty="0">
                <a:solidFill>
                  <a:schemeClr val="bg1"/>
                </a:solidFill>
              </a:rPr>
              <a:t> at multiple levels.</a:t>
            </a:r>
          </a:p>
          <a:p>
            <a:pPr marL="1200150" lvl="1" indent="-457200" eaLnBrk="1" hangingPunct="1">
              <a:spcBef>
                <a:spcPct val="50000"/>
              </a:spcBef>
              <a:buFont typeface="Wingdings" panose="05000000000000000000" pitchFamily="2" charset="2"/>
              <a:buChar char="Ø"/>
            </a:pPr>
            <a:r>
              <a:rPr lang="en-US" altLang="en-US" sz="2800" dirty="0">
                <a:solidFill>
                  <a:schemeClr val="bg1"/>
                </a:solidFill>
              </a:rPr>
              <a:t>Individual, community, national, global, etc.</a:t>
            </a:r>
          </a:p>
          <a:p>
            <a:pPr marL="1200150" lvl="1" indent="-457200" eaLnBrk="1" hangingPunct="1">
              <a:spcBef>
                <a:spcPct val="50000"/>
              </a:spcBef>
              <a:buFont typeface="Wingdings" panose="05000000000000000000" pitchFamily="2" charset="2"/>
              <a:buChar char="Ø"/>
            </a:pPr>
            <a:r>
              <a:rPr lang="en-US" altLang="en-US" sz="2800" dirty="0">
                <a:solidFill>
                  <a:schemeClr val="bg1"/>
                </a:solidFill>
              </a:rPr>
              <a:t>Religious, political, cultural, etc.</a:t>
            </a:r>
          </a:p>
        </p:txBody>
      </p:sp>
    </p:spTree>
    <p:extLst>
      <p:ext uri="{BB962C8B-B14F-4D97-AF65-F5344CB8AC3E}">
        <p14:creationId xmlns:p14="http://schemas.microsoft.com/office/powerpoint/2010/main" val="2713347900"/>
      </p:ext>
    </p:extLst>
  </p:cSld>
  <p:clrMapOvr>
    <a:masterClrMapping/>
  </p:clrMapOvr>
  <p:transition>
    <p:pull dir="u"/>
  </p:transition>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2467</TotalTime>
  <Words>3082</Words>
  <Application>Microsoft Office PowerPoint</Application>
  <PresentationFormat>On-screen Show (4:3)</PresentationFormat>
  <Paragraphs>163</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Wingdings</vt:lpstr>
      <vt:lpstr>Office Theme</vt:lpstr>
      <vt:lpstr>What are epidemics and pandemics, and what are the implications for SRH and gender?</vt:lpstr>
      <vt:lpstr>When does a health problem become a crisis?</vt:lpstr>
      <vt:lpstr>Examples of epidemics/pandemics</vt:lpstr>
      <vt:lpstr>Gendered impacts of epidemics and pandemics</vt:lpstr>
      <vt:lpstr>Gendered impacts of COVID-19</vt:lpstr>
      <vt:lpstr>SRH, Gender, and Humanitarian Issues:  Socio-ecological Model </vt:lpstr>
      <vt:lpstr>Current health crisis</vt:lpstr>
      <vt:lpstr>Anticipated challenges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AccountingJeopardy1</dc:title>
  <dc:subject>&amp;lt;p&amp;gt;Accounting Jeopardy… Financial Todays Categories… Cash Merchandising Organizations Accounting Terminology Financial Ratios The Balance Sheet Which Statement?   Cash - $100 Cash - $200 Cash - $300 Cash - $400 Cash - $500 Merchandising - $100 Merchandising $200 Merchandising $300 Merchandising $400 Merchandising $500 Ter&amp;lt;/p&amp;gt;</dc:subject>
  <dc:creator>Mrs. Elaine Smith ejacobs</dc:creator>
  <cp:keywords/>
  <dc:description>&amp;lt;p&amp;gt;Accounting Jeopardy… Financial Todays Categories… Cash Merchandising Organizations Accounting Terminology Financial Ratios The Balance Sheet Which Statement?   Cash - $100 Cash - $200 Cash - $300 Cash - $400 Cash - $500 Merchandising - $100 Merchandising $200 Merchandising $300 Merchandising $400 Merchandising $500 Ter&amp;lt;/p&amp;gt;</dc:description>
  <cp:lastModifiedBy>Diana Quick</cp:lastModifiedBy>
  <cp:revision>206</cp:revision>
  <dcterms:created xsi:type="dcterms:W3CDTF">2001-11-16T17:23:15Z</dcterms:created>
  <dcterms:modified xsi:type="dcterms:W3CDTF">2021-03-25T18:31:03Z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ktContentID">
    <vt:i4>61491</vt:i4>
  </property>
  <property fmtid="{D5CDD505-2E9C-101B-9397-08002B2CF9AE}" pid="3" name="EktContentLanguage">
    <vt:i4>1033</vt:i4>
  </property>
  <property fmtid="{D5CDD505-2E9C-101B-9397-08002B2CF9AE}" pid="4" name="EktFolderId">
    <vt:i4>11795</vt:i4>
  </property>
  <property fmtid="{D5CDD505-2E9C-101B-9397-08002B2CF9AE}" pid="5" name="EktQuickLink">
    <vt:lpwstr>DownloadAsset.aspx?id=61491</vt:lpwstr>
  </property>
  <property fmtid="{D5CDD505-2E9C-101B-9397-08002B2CF9AE}" pid="6" name="EktContentType">
    <vt:i4>101</vt:i4>
  </property>
  <property fmtid="{D5CDD505-2E9C-101B-9397-08002B2CF9AE}" pid="7" name="EktFolderName">
    <vt:lpwstr/>
  </property>
  <property fmtid="{D5CDD505-2E9C-101B-9397-08002B2CF9AE}" pid="8" name="EktCmsPath">
    <vt:lpwstr>&amp;lt;p&amp;gt;Accounting Jeopardy… Financial Todays Categories… Cash Merchandising Organizations Accounting Terminology Financial Ratios The Balance Sheet Which Statement?   Cash - $100 Cash - $200 Cash - $300 Cash - $400 Cash - $500 Merchandising - $100 Merch</vt:lpwstr>
  </property>
  <property fmtid="{D5CDD505-2E9C-101B-9397-08002B2CF9AE}" pid="9" name="EktExpiryType">
    <vt:i4>1</vt:i4>
  </property>
  <property fmtid="{D5CDD505-2E9C-101B-9397-08002B2CF9AE}" pid="10" name="EktDateCreated">
    <vt:filetime>2008-12-19T18:29:38Z</vt:filetime>
  </property>
  <property fmtid="{D5CDD505-2E9C-101B-9397-08002B2CF9AE}" pid="11" name="EktDateModified">
    <vt:filetime>2009-02-24T20:01:47Z</vt:filetime>
  </property>
  <property fmtid="{D5CDD505-2E9C-101B-9397-08002B2CF9AE}" pid="12" name="EktTaxCategory">
    <vt:lpwstr>$$$$$$\$ \$ \$ \$ \$ \$ </vt:lpwstr>
  </property>
  <property fmtid="{D5CDD505-2E9C-101B-9397-08002B2CF9AE}" pid="13" name="EktCmsSize">
    <vt:i4>235008</vt:i4>
  </property>
  <property fmtid="{D5CDD505-2E9C-101B-9397-08002B2CF9AE}" pid="14" name="EktSearchable">
    <vt:i4>1</vt:i4>
  </property>
  <property fmtid="{D5CDD505-2E9C-101B-9397-08002B2CF9AE}" pid="15" name="EktEDescription">
    <vt:lpwstr>Summary &amp;lt;p&amp;gt;Accounting Jeopardy… Financial Todays Categories… Cash Merchandising Organizations Accounting Terminology Financial Ratios The Balance Sheet Which Statement?   Cash - $100 Cash - $200 Cash - $300 Cash - $400 Cash - $500 Merchandising - $1</vt:lpwstr>
  </property>
  <property fmtid="{D5CDD505-2E9C-101B-9397-08002B2CF9AE}" pid="16" name="EktShowEvents">
    <vt:bool>false</vt:bool>
  </property>
  <property fmtid="{D5CDD505-2E9C-101B-9397-08002B2CF9AE}" pid="17" name="ekttaxonomyenabled">
    <vt:i4>1</vt:i4>
  </property>
</Properties>
</file>