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6"/>
  </p:notesMasterIdLst>
  <p:sldIdLst>
    <p:sldId id="302"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80" r:id="rId24"/>
    <p:sldId id="281" r:id="rId25"/>
    <p:sldId id="282" r:id="rId26"/>
    <p:sldId id="283" r:id="rId27"/>
    <p:sldId id="284" r:id="rId28"/>
    <p:sldId id="285" r:id="rId29"/>
    <p:sldId id="286" r:id="rId30"/>
    <p:sldId id="287" r:id="rId31"/>
    <p:sldId id="301" r:id="rId32"/>
    <p:sldId id="289" r:id="rId33"/>
    <p:sldId id="300" r:id="rId34"/>
    <p:sldId id="291" r:id="rId3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a:srgbClr val="FF99FF"/>
    <a:srgbClr val="FFCC99"/>
    <a:srgbClr val="CCCCFF"/>
    <a:srgbClr val="66FFFF"/>
    <a:srgbClr val="66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45678" autoAdjust="0"/>
  </p:normalViewPr>
  <p:slideViewPr>
    <p:cSldViewPr>
      <p:cViewPr varScale="1">
        <p:scale>
          <a:sx n="75" d="100"/>
          <a:sy n="75" d="100"/>
        </p:scale>
        <p:origin x="4256" y="44"/>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3813B02-AA15-4B92-9255-C2DB824001C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B614133A-51F8-4CC3-BBEF-FC2FFE967532}"/>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BD82F40-4416-4996-BFCC-306A6339B119}" type="datetimeFigureOut">
              <a:rPr lang="en-US"/>
              <a:pPr>
                <a:defRPr/>
              </a:pPr>
              <a:t>3/25/2021</a:t>
            </a:fld>
            <a:endParaRPr lang="en-US"/>
          </a:p>
        </p:txBody>
      </p:sp>
      <p:sp>
        <p:nvSpPr>
          <p:cNvPr id="4" name="Slide Image Placeholder 3">
            <a:extLst>
              <a:ext uri="{FF2B5EF4-FFF2-40B4-BE49-F238E27FC236}">
                <a16:creationId xmlns:a16="http://schemas.microsoft.com/office/drawing/2014/main" id="{B6FF2C82-4DE6-4109-B06B-F20047D80FC9}"/>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AF3E9035-2866-4A1D-BD75-0C4BADB04F70}"/>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62A447EE-6E3F-445D-9FF4-33650156BB04}"/>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4FF520DD-DCB9-41DB-9D72-C2526E87AAE2}"/>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94CFC77-13FE-4E75-B143-D46C4867E92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who.int/medicines/publications/essentialmedicines/en/"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1CDB28D7-5194-4712-8647-CCB8F7A9967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99228EBB-CFDA-48CB-A80A-F3A896DB3B4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eaLnBrk="1" hangingPunct="1">
              <a:buFont typeface="Arial" panose="020B0604020202020204" pitchFamily="34" charset="0"/>
              <a:buChar char="•"/>
              <a:defRPr/>
            </a:pPr>
            <a:r>
              <a:rPr lang="en-US" dirty="0"/>
              <a:t>Divide participants into three or four teams. Ask participants to come up with a team name and identify a “spokesperson.” Final answers from the team can only be expressed by the spokesperson. </a:t>
            </a:r>
          </a:p>
          <a:p>
            <a:pPr marL="171450" indent="-171450" eaLnBrk="1" hangingPunct="1">
              <a:buFont typeface="Arial" panose="020B0604020202020204" pitchFamily="34" charset="0"/>
              <a:buChar char="•"/>
              <a:defRPr/>
            </a:pPr>
            <a:r>
              <a:rPr lang="en-US" dirty="0"/>
              <a:t>The facilitator provides an overview of the game.</a:t>
            </a:r>
          </a:p>
          <a:p>
            <a:pPr marL="171450" indent="-171450" eaLnBrk="1" hangingPunct="1">
              <a:buFont typeface="Arial" panose="020B0604020202020204" pitchFamily="34" charset="0"/>
              <a:buChar char="•"/>
              <a:defRPr/>
            </a:pPr>
            <a:r>
              <a:rPr lang="en-US" dirty="0"/>
              <a:t>Each team will be asked to choose a topic and a money value for that particular topic. Each topic and point value corresponds to a question—larger money values are associated with more difficult questions. </a:t>
            </a:r>
          </a:p>
          <a:p>
            <a:pPr marL="171450" indent="-171450" eaLnBrk="1" hangingPunct="1">
              <a:buFont typeface="Arial" panose="020B0604020202020204" pitchFamily="34" charset="0"/>
              <a:buChar char="•"/>
              <a:defRPr/>
            </a:pPr>
            <a:r>
              <a:rPr lang="en-US" dirty="0"/>
              <a:t>Flip a coin to decide which team goes first.</a:t>
            </a:r>
          </a:p>
          <a:p>
            <a:pPr marL="171450" indent="-171450" eaLnBrk="1" hangingPunct="1">
              <a:buFont typeface="Arial" panose="020B0604020202020204" pitchFamily="34" charset="0"/>
              <a:buChar char="•"/>
              <a:defRPr/>
            </a:pPr>
            <a:r>
              <a:rPr lang="en-US" dirty="0"/>
              <a:t>Teams will be given two minutes to answer the question they have selected. If they are unable to answer or answer incorrectly, the question moves counterclockwise to the next team, and the next and the next depending on whether a correct answer is given and the “money is won.” Whichever team answers correctly is awarded the dollar amount. The facilitator can hand out the colored paper money. The next question then moves to the team directly next to the team (counterclockwise) that the game started with, and so on. </a:t>
            </a:r>
          </a:p>
          <a:p>
            <a:pPr marL="171450" indent="-171450" eaLnBrk="1" hangingPunct="1">
              <a:buFont typeface="Arial" panose="020B0604020202020204" pitchFamily="34" charset="0"/>
              <a:buChar char="•"/>
              <a:defRPr/>
            </a:pPr>
            <a:r>
              <a:rPr lang="en-US" dirty="0"/>
              <a:t>On the PowerPoint:</a:t>
            </a:r>
          </a:p>
          <a:p>
            <a:pPr marL="628650" lvl="1" indent="-171450" eaLnBrk="1" hangingPunct="1">
              <a:buFont typeface="Courier New" panose="02070309020205020404" pitchFamily="49" charset="0"/>
              <a:buChar char="o"/>
              <a:defRPr/>
            </a:pPr>
            <a:r>
              <a:rPr lang="en-US" dirty="0"/>
              <a:t>Click on the chosen box for the question.</a:t>
            </a:r>
          </a:p>
          <a:p>
            <a:pPr marL="628650" lvl="1" indent="-171450" eaLnBrk="1" hangingPunct="1">
              <a:buFont typeface="Courier New" panose="02070309020205020404" pitchFamily="49" charset="0"/>
              <a:buChar char="o"/>
              <a:defRPr/>
            </a:pPr>
            <a:r>
              <a:rPr lang="en-US" dirty="0"/>
              <a:t>To see if a group is correct, click again for the answer.</a:t>
            </a:r>
          </a:p>
          <a:p>
            <a:pPr marL="628650" lvl="1" indent="-171450" eaLnBrk="1" hangingPunct="1">
              <a:buFont typeface="Courier New" panose="02070309020205020404" pitchFamily="49" charset="0"/>
              <a:buChar char="o"/>
              <a:defRPr/>
            </a:pPr>
            <a:r>
              <a:rPr lang="en-US" dirty="0"/>
              <a:t>Click the “Back to Board” button on the slide to return to the main board.</a:t>
            </a:r>
          </a:p>
          <a:p>
            <a:pPr marL="628650" lvl="1" indent="-171450" eaLnBrk="1" hangingPunct="1">
              <a:buFont typeface="Courier New" panose="02070309020205020404" pitchFamily="49" charset="0"/>
              <a:buChar char="o"/>
              <a:defRPr/>
            </a:pPr>
            <a:r>
              <a:rPr lang="en-US" dirty="0"/>
              <a:t>The dollar values disappear after each question.</a:t>
            </a:r>
          </a:p>
          <a:p>
            <a:pPr marL="171450" indent="-171450" eaLnBrk="1" hangingPunct="1">
              <a:buFont typeface="Arial" panose="020B0604020202020204" pitchFamily="34" charset="0"/>
              <a:buChar char="•"/>
              <a:defRPr/>
            </a:pPr>
            <a:r>
              <a:rPr lang="en-US" dirty="0"/>
              <a:t>Play the game until all boxes are completed, or until time runs out. It is alright if not all questions are answered.  </a:t>
            </a:r>
          </a:p>
          <a:p>
            <a:pPr marL="171450" indent="-171450" eaLnBrk="1" hangingPunct="1">
              <a:buFont typeface="Arial" panose="020B0604020202020204" pitchFamily="34" charset="0"/>
              <a:buChar char="•"/>
              <a:defRPr/>
            </a:pPr>
            <a:r>
              <a:rPr lang="en-US" dirty="0"/>
              <a:t>Each team should total their colored money. The team with the most money wins!</a:t>
            </a:r>
          </a:p>
          <a:p>
            <a:pPr marL="171450" indent="-171450" eaLnBrk="1" hangingPunct="1">
              <a:buFont typeface="Arial" panose="020B0604020202020204" pitchFamily="34" charset="0"/>
              <a:buChar char="•"/>
              <a:defRPr/>
            </a:pPr>
            <a:r>
              <a:rPr lang="en-US" dirty="0"/>
              <a:t>The facilitator should award prizes to the winning team.</a:t>
            </a:r>
          </a:p>
          <a:p>
            <a:pPr eaLnBrk="1" hangingPunct="1">
              <a:spcBef>
                <a:spcPct val="0"/>
              </a:spcBef>
              <a:defRPr/>
            </a:pPr>
            <a:endParaRPr lang="en-US" altLang="en-US" dirty="0"/>
          </a:p>
          <a:p>
            <a:pPr eaLnBrk="1" hangingPunct="1">
              <a:spcBef>
                <a:spcPct val="0"/>
              </a:spcBef>
              <a:defRPr/>
            </a:pPr>
            <a:r>
              <a:rPr lang="en-US" altLang="en-US" dirty="0"/>
              <a:t>Adapted from: https://www.iup.edu/teachingexcellence/reflective-practice/past-events/2008-09/sample-games-to-be-used-in-the-classroom/instructions-for-playing-jeopardy/.</a:t>
            </a:r>
          </a:p>
          <a:p>
            <a:pPr marL="0" indent="0" eaLnBrk="1" hangingPunct="1">
              <a:buFontTx/>
              <a:buNone/>
            </a:pPr>
            <a:endParaRPr lang="en-US" altLang="en-US" dirty="0"/>
          </a:p>
        </p:txBody>
      </p:sp>
      <p:sp>
        <p:nvSpPr>
          <p:cNvPr id="4100" name="Slide Number Placeholder 3">
            <a:extLst>
              <a:ext uri="{FF2B5EF4-FFF2-40B4-BE49-F238E27FC236}">
                <a16:creationId xmlns:a16="http://schemas.microsoft.com/office/drawing/2014/main" id="{559571B2-C0DE-421E-95A9-0914AF7BE70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43BF7ED-EE97-4B11-B574-CA91E64BAB5C}" type="slidenum">
              <a:rPr lang="en-US" altLang="en-US" smtClean="0"/>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603F8CE2-B18C-4E15-BC26-519D9DC294B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35AC244F-0E8B-4358-B50C-FA000AFE14A8}"/>
              </a:ext>
            </a:extLst>
          </p:cNvPr>
          <p:cNvSpPr>
            <a:spLocks noGrp="1"/>
          </p:cNvSpPr>
          <p:nvPr>
            <p:ph type="body" idx="1"/>
          </p:nvPr>
        </p:nvSpPr>
        <p:spPr/>
        <p:txBody>
          <a:bodyPr/>
          <a:lstStyle/>
          <a:p>
            <a:pPr eaLnBrk="1" hangingPunct="1">
              <a:buFont typeface="Arial" panose="020B0604020202020204" pitchFamily="34" charset="0"/>
              <a:buNone/>
              <a:defRPr/>
            </a:pPr>
            <a:r>
              <a:rPr lang="en-US" altLang="en-US" dirty="0"/>
              <a:t>Protecting at-risk populations from sexual violence:</a:t>
            </a:r>
          </a:p>
          <a:p>
            <a:pPr marL="171450" indent="-171450" eaLnBrk="1" hangingPunct="1">
              <a:buFont typeface="Arial" panose="020B0604020202020204" pitchFamily="34" charset="0"/>
              <a:buChar char="•"/>
              <a:defRPr/>
            </a:pPr>
            <a:r>
              <a:rPr lang="en-US" altLang="en-US" dirty="0"/>
              <a:t>Involve women, adolescents, persons with disabilities, and LGBTQIA persons in program design.</a:t>
            </a:r>
          </a:p>
          <a:p>
            <a:pPr marL="171450" indent="-171450" eaLnBrk="1" hangingPunct="1">
              <a:buFont typeface="Arial" panose="020B0604020202020204" pitchFamily="34" charset="0"/>
              <a:buChar char="•"/>
              <a:defRPr/>
            </a:pPr>
            <a:r>
              <a:rPr lang="en-US" altLang="en-US" dirty="0"/>
              <a:t>Establish separate, lockable latrine and wash facilities for men and women.</a:t>
            </a:r>
          </a:p>
          <a:p>
            <a:pPr marL="171450" indent="-171450" eaLnBrk="1" hangingPunct="1">
              <a:buFont typeface="Arial" panose="020B0604020202020204" pitchFamily="34" charset="0"/>
              <a:buChar char="•"/>
              <a:defRPr/>
            </a:pPr>
            <a:r>
              <a:rPr lang="en-US" altLang="en-US" dirty="0"/>
              <a:t>Ensure safe health facilities.</a:t>
            </a:r>
          </a:p>
          <a:p>
            <a:pPr marL="171450" indent="-171450" eaLnBrk="1" hangingPunct="1">
              <a:buFont typeface="Arial" panose="020B0604020202020204" pitchFamily="34" charset="0"/>
              <a:buChar char="•"/>
              <a:defRPr/>
            </a:pPr>
            <a:r>
              <a:rPr lang="en-US" altLang="en-US" dirty="0"/>
              <a:t>Hire female service providers, community health. workers, program staff and interpreters.</a:t>
            </a:r>
          </a:p>
          <a:p>
            <a:pPr marL="171450" indent="-171450" eaLnBrk="1" hangingPunct="1">
              <a:buFont typeface="Arial" panose="020B0604020202020204" pitchFamily="34" charset="0"/>
              <a:buChar char="•"/>
              <a:defRPr/>
            </a:pPr>
            <a:r>
              <a:rPr lang="en-US" altLang="en-US" dirty="0"/>
              <a:t>Distribute menstrual hygiene supplies.</a:t>
            </a:r>
          </a:p>
          <a:p>
            <a:pPr marL="171450" indent="-171450" eaLnBrk="1" hangingPunct="1">
              <a:buFont typeface="Arial" panose="020B0604020202020204" pitchFamily="34" charset="0"/>
              <a:buChar char="•"/>
              <a:defRPr/>
            </a:pPr>
            <a:r>
              <a:rPr lang="en-US" altLang="en-US" dirty="0"/>
              <a:t>Provide safe water, food, and firewood collection strategies.</a:t>
            </a:r>
          </a:p>
          <a:p>
            <a:pPr marL="171450" indent="-171450" eaLnBrk="1" hangingPunct="1">
              <a:buFont typeface="Arial" panose="020B0604020202020204" pitchFamily="34" charset="0"/>
              <a:buChar char="•"/>
              <a:defRPr/>
            </a:pPr>
            <a:r>
              <a:rPr lang="en-US" altLang="en-US" dirty="0"/>
              <a:t>Ensure code of conduct and reporting mechanisms for sexual exploitation and abuse.</a:t>
            </a:r>
          </a:p>
          <a:p>
            <a:pPr eaLnBrk="1" hangingPunct="1">
              <a:defRPr/>
            </a:pPr>
            <a:endParaRPr lang="en-US" dirty="0"/>
          </a:p>
        </p:txBody>
      </p:sp>
      <p:sp>
        <p:nvSpPr>
          <p:cNvPr id="25604" name="Slide Number Placeholder 3">
            <a:extLst>
              <a:ext uri="{FF2B5EF4-FFF2-40B4-BE49-F238E27FC236}">
                <a16:creationId xmlns:a16="http://schemas.microsoft.com/office/drawing/2014/main" id="{AC0CC88E-C94B-42FA-B584-E2991DE872C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094F163-9435-43FF-804B-5E9F0C348A5B}" type="slidenum">
              <a:rPr lang="en-US" altLang="en-US" smtClean="0"/>
              <a:pPr/>
              <a:t>11</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9C03A61F-28E5-40D2-BF3A-A2669B58C0E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FB52399B-22DB-4363-8403-AF36026869BA}"/>
              </a:ext>
            </a:extLst>
          </p:cNvPr>
          <p:cNvSpPr>
            <a:spLocks noGrp="1"/>
          </p:cNvSpPr>
          <p:nvPr>
            <p:ph type="body" idx="1"/>
          </p:nvPr>
        </p:nvSpPr>
        <p:spPr/>
        <p:txBody>
          <a:bodyPr/>
          <a:lstStyle/>
          <a:p>
            <a:pPr eaLnBrk="1" fontAlgn="auto" hangingPunct="1">
              <a:spcBef>
                <a:spcPts val="0"/>
              </a:spcBef>
              <a:spcAft>
                <a:spcPts val="0"/>
              </a:spcAft>
              <a:defRPr/>
            </a:pPr>
            <a:r>
              <a:rPr lang="en-US" b="1" dirty="0"/>
              <a:t>Respond to the consequences of sexual violence</a:t>
            </a:r>
          </a:p>
          <a:p>
            <a:pPr marL="171450" indent="-171450" eaLnBrk="1" fontAlgn="auto" hangingPunct="1">
              <a:spcBef>
                <a:spcPts val="0"/>
              </a:spcBef>
              <a:spcAft>
                <a:spcPts val="0"/>
              </a:spcAft>
              <a:buFont typeface="Arial" panose="020B0604020202020204" pitchFamily="34" charset="0"/>
              <a:buChar char="•"/>
              <a:defRPr/>
            </a:pPr>
            <a:r>
              <a:rPr lang="en-US" dirty="0"/>
              <a:t>Compassionate, confidential, and non-stigmatizing clinical care:</a:t>
            </a:r>
          </a:p>
          <a:p>
            <a:pPr marL="628650" lvl="1" indent="-171450" eaLnBrk="1" fontAlgn="auto" hangingPunct="1">
              <a:spcBef>
                <a:spcPts val="0"/>
              </a:spcBef>
              <a:spcAft>
                <a:spcPts val="0"/>
              </a:spcAft>
              <a:buFont typeface="Arial" panose="020B0604020202020204" pitchFamily="34" charset="0"/>
              <a:buChar char="•"/>
              <a:defRPr/>
            </a:pPr>
            <a:r>
              <a:rPr lang="en-US" dirty="0"/>
              <a:t>Provision of emergency contraception (within 120 hours).</a:t>
            </a:r>
          </a:p>
          <a:p>
            <a:pPr marL="628650" lvl="1" indent="-171450" eaLnBrk="1" fontAlgn="auto" hangingPunct="1">
              <a:spcBef>
                <a:spcPts val="0"/>
              </a:spcBef>
              <a:spcAft>
                <a:spcPts val="0"/>
              </a:spcAft>
              <a:buFont typeface="Arial" panose="020B0604020202020204" pitchFamily="34" charset="0"/>
              <a:buChar char="•"/>
              <a:defRPr/>
            </a:pPr>
            <a:r>
              <a:rPr lang="en-US" dirty="0"/>
              <a:t>Pregnancy testing and safe abortion care (or referral).</a:t>
            </a:r>
          </a:p>
          <a:p>
            <a:pPr marL="628650" lvl="1" indent="-171450" eaLnBrk="1" fontAlgn="auto" hangingPunct="1">
              <a:spcBef>
                <a:spcPts val="0"/>
              </a:spcBef>
              <a:spcAft>
                <a:spcPts val="0"/>
              </a:spcAft>
              <a:buFont typeface="Arial" panose="020B0604020202020204" pitchFamily="34" charset="0"/>
              <a:buChar char="•"/>
              <a:defRPr/>
            </a:pPr>
            <a:r>
              <a:rPr lang="en-US" dirty="0"/>
              <a:t>Presumptive treatment of STIs.</a:t>
            </a:r>
          </a:p>
          <a:p>
            <a:pPr marL="628650" lvl="1" indent="-171450" eaLnBrk="1" fontAlgn="auto" hangingPunct="1">
              <a:spcBef>
                <a:spcPts val="0"/>
              </a:spcBef>
              <a:spcAft>
                <a:spcPts val="0"/>
              </a:spcAft>
              <a:buFont typeface="Arial" panose="020B0604020202020204" pitchFamily="34" charset="0"/>
              <a:buChar char="•"/>
              <a:defRPr/>
            </a:pPr>
            <a:r>
              <a:rPr lang="en-US" dirty="0"/>
              <a:t>Provision of post-exposure prophylaxis to prevent HIV (within 72 hours).</a:t>
            </a:r>
          </a:p>
          <a:p>
            <a:pPr marL="628650" lvl="1" indent="-171450" eaLnBrk="1" fontAlgn="auto" hangingPunct="1">
              <a:spcBef>
                <a:spcPts val="0"/>
              </a:spcBef>
              <a:spcAft>
                <a:spcPts val="0"/>
              </a:spcAft>
              <a:buFont typeface="Arial" panose="020B0604020202020204" pitchFamily="34" charset="0"/>
              <a:buChar char="•"/>
              <a:defRPr/>
            </a:pPr>
            <a:r>
              <a:rPr lang="en-US" dirty="0"/>
              <a:t>Prevention of hepatitis B and HPV.</a:t>
            </a:r>
          </a:p>
          <a:p>
            <a:pPr marL="628650" lvl="1" indent="-171450" eaLnBrk="1" fontAlgn="auto" hangingPunct="1">
              <a:spcBef>
                <a:spcPts val="0"/>
              </a:spcBef>
              <a:spcAft>
                <a:spcPts val="0"/>
              </a:spcAft>
              <a:buFont typeface="Arial" panose="020B0604020202020204" pitchFamily="34" charset="0"/>
              <a:buChar char="•"/>
              <a:defRPr/>
            </a:pPr>
            <a:r>
              <a:rPr lang="en-US" dirty="0"/>
              <a:t>Treatment of injuries and prevention of tetanus.</a:t>
            </a:r>
          </a:p>
          <a:p>
            <a:pPr marL="171450" indent="-171450" eaLnBrk="1" fontAlgn="auto" hangingPunct="1">
              <a:spcBef>
                <a:spcPts val="0"/>
              </a:spcBef>
              <a:spcAft>
                <a:spcPts val="0"/>
              </a:spcAft>
              <a:buFont typeface="Arial" panose="020B0604020202020204" pitchFamily="34" charset="0"/>
              <a:buChar char="•"/>
              <a:defRPr/>
            </a:pPr>
            <a:r>
              <a:rPr lang="en-US" dirty="0"/>
              <a:t>Referral to psychosocial and other support.</a:t>
            </a:r>
          </a:p>
          <a:p>
            <a:pPr marL="171450" indent="-171450" eaLnBrk="1" fontAlgn="auto" hangingPunct="1">
              <a:spcBef>
                <a:spcPts val="0"/>
              </a:spcBef>
              <a:spcAft>
                <a:spcPts val="0"/>
              </a:spcAft>
              <a:buFont typeface="Arial" panose="020B0604020202020204" pitchFamily="34" charset="0"/>
              <a:buChar char="•"/>
              <a:defRPr/>
            </a:pPr>
            <a:r>
              <a:rPr lang="en-US" dirty="0"/>
              <a:t>Ensure that the community is aware of the benefits of seeking care.</a:t>
            </a:r>
          </a:p>
        </p:txBody>
      </p:sp>
      <p:sp>
        <p:nvSpPr>
          <p:cNvPr id="27652" name="Slide Number Placeholder 3">
            <a:extLst>
              <a:ext uri="{FF2B5EF4-FFF2-40B4-BE49-F238E27FC236}">
                <a16:creationId xmlns:a16="http://schemas.microsoft.com/office/drawing/2014/main" id="{0C95A300-8139-4854-A33D-B8C8A827E21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E66397DF-65AE-4BC3-88BB-C5B3B2E0129D}" type="slidenum">
              <a:rPr lang="en-US" altLang="en-US" smtClean="0"/>
              <a:pPr/>
              <a:t>12</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B962878F-7583-4FDD-A927-330EF634E03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a:extLst>
              <a:ext uri="{FF2B5EF4-FFF2-40B4-BE49-F238E27FC236}">
                <a16:creationId xmlns:a16="http://schemas.microsoft.com/office/drawing/2014/main" id="{61699D3F-78A7-47C3-BBF1-DBCF7347F66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buFont typeface="Wingdings" panose="05000000000000000000" pitchFamily="2" charset="2"/>
              <a:buNone/>
            </a:pPr>
            <a:r>
              <a:rPr lang="en-GB" altLang="en-US" b="1"/>
              <a:t>Standard precautions</a:t>
            </a:r>
            <a:r>
              <a:rPr lang="en-GB" altLang="en-US"/>
              <a:t>:</a:t>
            </a:r>
            <a:r>
              <a:rPr lang="en-GB" altLang="en-US" baseline="30000"/>
              <a:t> </a:t>
            </a:r>
            <a:r>
              <a:rPr lang="en-US" altLang="en-US"/>
              <a:t>Standard precautions are infection control measures that reduce the risk of transmission of blood-borne and other pathogens through exposure of blood or body fluids among patients and health workers. Under the “standard precautions” principle, blood and body fluids from all persons should be considered as infected with HIV, regardless of the known or suspected status of the person. Standard precautions prevent the spread of infections such as HIV, hepatitis B, hepatitis C, and other pathogens within health care settings. </a:t>
            </a:r>
            <a:r>
              <a:rPr lang="en-US" altLang="en-US" b="1"/>
              <a:t>Standard precautions include frequent hand washing; wearing gloves; wearing protective clothing; safe handling of sharp objects; safe disposal of waste material; instrument processing; and housekeeping</a:t>
            </a:r>
            <a:r>
              <a:rPr lang="en-US" altLang="en-US"/>
              <a:t>. </a:t>
            </a:r>
            <a:endParaRPr lang="en-GB" altLang="en-US"/>
          </a:p>
          <a:p>
            <a:pPr eaLnBrk="1" hangingPunct="1">
              <a:buFont typeface="Wingdings" panose="05000000000000000000" pitchFamily="2" charset="2"/>
              <a:buNone/>
            </a:pPr>
            <a:endParaRPr lang="en-GB" altLang="en-US"/>
          </a:p>
          <a:p>
            <a:pPr eaLnBrk="1" hangingPunct="1">
              <a:spcBef>
                <a:spcPct val="0"/>
              </a:spcBef>
              <a:buFont typeface="Wingdings" panose="05000000000000000000" pitchFamily="2" charset="2"/>
              <a:buNone/>
            </a:pPr>
            <a:r>
              <a:rPr lang="en-GB" altLang="en-US"/>
              <a:t>In some instances, the use of personal protective equipment (PPE) may be warranted. These might include </a:t>
            </a:r>
            <a:r>
              <a:rPr lang="en-US" altLang="en-US"/>
              <a:t>gloves, medical masks, goggles or a face shield, and gowns, respirators (i.e., N95 or FFP2 standard or equivalent), and aprons.</a:t>
            </a:r>
          </a:p>
        </p:txBody>
      </p:sp>
      <p:sp>
        <p:nvSpPr>
          <p:cNvPr id="29700" name="Slide Number Placeholder 3">
            <a:extLst>
              <a:ext uri="{FF2B5EF4-FFF2-40B4-BE49-F238E27FC236}">
                <a16:creationId xmlns:a16="http://schemas.microsoft.com/office/drawing/2014/main" id="{4A6ED718-323D-49E0-801B-1382C5460C6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23CB3B70-7C10-4F61-924D-73DDB9E75E3A}" type="slidenum">
              <a:rPr lang="en-US" altLang="en-US" smtClean="0"/>
              <a:pPr/>
              <a:t>13</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41A79CAB-AD00-4081-BE65-696F09C86EF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id="{C83A7C8B-3362-4D1C-B31A-01E25A955D3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cs typeface="Calibri" panose="020F0502020204030204" pitchFamily="34" charset="0"/>
              </a:rPr>
              <a:t>Men who have sex with men</a:t>
            </a:r>
            <a:r>
              <a:rPr lang="en-US" altLang="en-US">
                <a:cs typeface="Calibri" panose="020F0502020204030204" pitchFamily="34" charset="0"/>
              </a:rPr>
              <a:t>: </a:t>
            </a:r>
            <a:r>
              <a:rPr lang="en-US" altLang="en-US"/>
              <a:t>Men who have sex with men (MSM) include all men who have same-sex relations, regardless of their self-identified sexual orientation (gay, bisexual, or heterosexual). Worldwide, MSM are estimated to be 24 times more likely to be infected with HIV than the general population, with HIV prevalence ranging from 14% to 18% across the Americas, Asia, and sub-Saharan Africa. Effective HIV programming for MSM includes community empowerment, protection from violence, provision of condoms and lubricant, provision of comprehensive and integrated health care.</a:t>
            </a:r>
          </a:p>
          <a:p>
            <a:pPr eaLnBrk="1" hangingPunct="1">
              <a:spcBef>
                <a:spcPct val="0"/>
              </a:spcBef>
            </a:pPr>
            <a:endParaRPr lang="en-US" altLang="en-US"/>
          </a:p>
          <a:p>
            <a:pPr eaLnBrk="1" hangingPunct="1">
              <a:spcBef>
                <a:spcPct val="0"/>
              </a:spcBef>
            </a:pPr>
            <a:r>
              <a:rPr lang="en-US" altLang="en-US" b="1">
                <a:cs typeface="Calibri" panose="020F0502020204030204" pitchFamily="34" charset="0"/>
              </a:rPr>
              <a:t>Persons who inject drugs</a:t>
            </a:r>
            <a:r>
              <a:rPr lang="en-US" altLang="en-US">
                <a:cs typeface="Calibri" panose="020F0502020204030204" pitchFamily="34" charset="0"/>
              </a:rPr>
              <a:t>: </a:t>
            </a:r>
            <a:r>
              <a:rPr lang="en-US" altLang="en-US"/>
              <a:t>Rates of new HIV infection have been found to be 24 times higher amongst people who inject drugs than the general population. HIV services for people who inject drugs should therefore </a:t>
            </a:r>
            <a:r>
              <a:rPr lang="en-US" altLang="en-US" b="1"/>
              <a:t>focus on a harm reduction approach</a:t>
            </a:r>
            <a:r>
              <a:rPr lang="en-US" altLang="en-US"/>
              <a:t>. The comprehensive package for the prevention, treatment, and care of HIV among people who inject drugs includes nine interventions: needle and syringe programs; opioid substitution therapy; HIV testing and counseling; antiretroviral therapy; prevention and treatment of STIs; condom promotion; targeted information, education, and communications; prevention, vaccination and treatment for viral hepatitis; and prevention, diagnosis and treatment of tuberculosis.</a:t>
            </a:r>
          </a:p>
          <a:p>
            <a:pPr eaLnBrk="1" hangingPunct="1">
              <a:spcBef>
                <a:spcPct val="0"/>
              </a:spcBef>
            </a:pPr>
            <a:endParaRPr lang="en-US" altLang="en-US"/>
          </a:p>
          <a:p>
            <a:pPr eaLnBrk="1" hangingPunct="1">
              <a:spcBef>
                <a:spcPct val="0"/>
              </a:spcBef>
            </a:pPr>
            <a:r>
              <a:rPr lang="en-US" altLang="en-US" b="1"/>
              <a:t>Persons who engage in sex work</a:t>
            </a:r>
            <a:r>
              <a:rPr lang="en-US" altLang="en-US"/>
              <a:t>: Globally, people who engage in sex work experience 10 times higher prevalence of HIV than the general population, with an average 12% rate of HIV infection. Strategies to reduce HIV within the context of sex work include empowering communities; addressing violence; providing condoms and lubricant; ensuring voluntary clinical services; and protecting against discrimination.</a:t>
            </a:r>
            <a:endParaRPr lang="en-US" altLang="en-US">
              <a:cs typeface="Calibri" panose="020F0502020204030204" pitchFamily="34" charset="0"/>
            </a:endParaRPr>
          </a:p>
        </p:txBody>
      </p:sp>
      <p:sp>
        <p:nvSpPr>
          <p:cNvPr id="31748" name="Slide Number Placeholder 3">
            <a:extLst>
              <a:ext uri="{FF2B5EF4-FFF2-40B4-BE49-F238E27FC236}">
                <a16:creationId xmlns:a16="http://schemas.microsoft.com/office/drawing/2014/main" id="{F4E8F4AB-E1EB-4E70-9E6F-175281C0659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8E9E27DE-D29B-48E8-BD26-B4FFB28443CA}" type="slidenum">
              <a:rPr lang="en-US" altLang="en-US" smtClean="0"/>
              <a:pPr/>
              <a:t>14</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2457DA4A-9BF8-4A9B-8AD1-9ED85FFCD23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AD801080-3649-4FEB-9EE4-F0ECE03747E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Eight of the most common pathogens are linked to the greatest incidence of STIs. Of these 8 infections, 4 are currently curable: syphilis, gonorrhea, chlamydia, and trichomoniasis. The other 4 are viral infections, which are incurable: hepatitis B, herpes simplex virus (HSV or herpes), HIV, and human papillomavirus (HPV). Both HPV and hepatitis B infections are preventable with vaccination.</a:t>
            </a:r>
          </a:p>
          <a:p>
            <a:pPr eaLnBrk="1" hangingPunct="1">
              <a:spcBef>
                <a:spcPct val="0"/>
              </a:spcBef>
            </a:pPr>
            <a:endParaRPr lang="en-US" altLang="en-US" b="1">
              <a:cs typeface="Calibri" panose="020F0502020204030204" pitchFamily="34" charset="0"/>
            </a:endParaRPr>
          </a:p>
        </p:txBody>
      </p:sp>
      <p:sp>
        <p:nvSpPr>
          <p:cNvPr id="34820" name="Slide Number Placeholder 3">
            <a:extLst>
              <a:ext uri="{FF2B5EF4-FFF2-40B4-BE49-F238E27FC236}">
                <a16:creationId xmlns:a16="http://schemas.microsoft.com/office/drawing/2014/main" id="{E794EDF6-1BA2-4C13-8DB4-581F28C6C1F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D7D2B16-2103-4959-8660-82AE92906518}" type="slidenum">
              <a:rPr lang="en-US" altLang="en-US" smtClean="0"/>
              <a:pPr/>
              <a:t>16</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506D9D13-31A4-457A-8D50-2875325AB95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87C293F8-5737-43A4-AFD2-37DEF764EA12}"/>
              </a:ext>
            </a:extLst>
          </p:cNvPr>
          <p:cNvSpPr>
            <a:spLocks noGrp="1"/>
          </p:cNvSpPr>
          <p:nvPr>
            <p:ph type="body" idx="1"/>
          </p:nvPr>
        </p:nvSpPr>
        <p:spPr/>
        <p:txBody>
          <a:bodyPr/>
          <a:lstStyle/>
          <a:p>
            <a:pPr eaLnBrk="1" fontAlgn="auto" hangingPunct="1">
              <a:spcBef>
                <a:spcPts val="0"/>
              </a:spcBef>
              <a:spcAft>
                <a:spcPts val="0"/>
              </a:spcAft>
              <a:defRPr/>
            </a:pPr>
            <a:r>
              <a:rPr lang="en-US" altLang="en-US" sz="1300" dirty="0"/>
              <a:t>Prevent the transmission of and reduce morbidity and mortality due to HIV and other STIs:</a:t>
            </a:r>
            <a:endParaRPr lang="en-US" altLang="en-US" sz="1300" baseline="30000" dirty="0"/>
          </a:p>
          <a:p>
            <a:pPr marL="285750" indent="-285750" eaLnBrk="1" fontAlgn="auto" hangingPunct="1">
              <a:spcBef>
                <a:spcPts val="0"/>
              </a:spcBef>
              <a:spcAft>
                <a:spcPts val="0"/>
              </a:spcAft>
              <a:buFont typeface="Arial" panose="020B0604020202020204" pitchFamily="34" charset="0"/>
              <a:buChar char="•"/>
              <a:defRPr/>
            </a:pPr>
            <a:r>
              <a:rPr lang="en-US" altLang="en-US" sz="1300" dirty="0"/>
              <a:t>Establish safe and rational use of blood transfusion.</a:t>
            </a:r>
          </a:p>
          <a:p>
            <a:pPr marL="285750" indent="-285750" eaLnBrk="1" fontAlgn="auto" hangingPunct="1">
              <a:spcBef>
                <a:spcPts val="0"/>
              </a:spcBef>
              <a:spcAft>
                <a:spcPts val="0"/>
              </a:spcAft>
              <a:buFont typeface="Arial" panose="020B0604020202020204" pitchFamily="34" charset="0"/>
              <a:buChar char="•"/>
              <a:defRPr/>
            </a:pPr>
            <a:r>
              <a:rPr lang="en-US" sz="1400" dirty="0"/>
              <a:t>Ensure application of standard precautions.</a:t>
            </a:r>
          </a:p>
          <a:p>
            <a:pPr marL="742950" lvl="1" indent="-285750" eaLnBrk="1" fontAlgn="auto" hangingPunct="1">
              <a:spcBef>
                <a:spcPts val="0"/>
              </a:spcBef>
              <a:spcAft>
                <a:spcPts val="0"/>
              </a:spcAft>
              <a:buFont typeface="Arial" panose="020B0604020202020204" pitchFamily="34" charset="0"/>
              <a:buChar char="•"/>
              <a:defRPr/>
            </a:pPr>
            <a:r>
              <a:rPr lang="en-US" altLang="en-US" sz="1400" dirty="0">
                <a:cs typeface="Calibri" panose="020F0502020204030204" pitchFamily="34" charset="0"/>
              </a:rPr>
              <a:t>Hand washing, wear gloves, wear protective clothing, safe handling of sharps, safe waste disposal, decontaminate instruments.</a:t>
            </a:r>
            <a:endParaRPr lang="en-US" sz="1400" dirty="0"/>
          </a:p>
          <a:p>
            <a:pPr marL="285750" indent="-285750" eaLnBrk="1" fontAlgn="auto" hangingPunct="1">
              <a:spcBef>
                <a:spcPts val="0"/>
              </a:spcBef>
              <a:spcAft>
                <a:spcPts val="0"/>
              </a:spcAft>
              <a:buFont typeface="Arial" panose="020B0604020202020204" pitchFamily="34" charset="0"/>
              <a:buChar char="•"/>
              <a:defRPr/>
            </a:pPr>
            <a:r>
              <a:rPr lang="en-US" sz="1400" dirty="0"/>
              <a:t>Guarantee the availability of free lubricated male condoms and, where applicable (e.g., already used by the population), ensure provision of female condoms.</a:t>
            </a:r>
          </a:p>
          <a:p>
            <a:pPr marL="285750" indent="-285750" eaLnBrk="1" fontAlgn="auto" hangingPunct="1">
              <a:spcBef>
                <a:spcPts val="0"/>
              </a:spcBef>
              <a:spcAft>
                <a:spcPts val="0"/>
              </a:spcAft>
              <a:buFont typeface="Arial" panose="020B0604020202020204" pitchFamily="34" charset="0"/>
              <a:buChar char="•"/>
              <a:defRPr/>
            </a:pPr>
            <a:r>
              <a:rPr lang="en-US" sz="1400" dirty="0"/>
              <a:t>Support the provision of antiretrovirals (ARVs) to continue treatment for people who were enrolled in an anti-retroviral therapy (ART) program prior to the emergency, including women who were enrolled in PMTCT programs.</a:t>
            </a:r>
          </a:p>
          <a:p>
            <a:pPr marL="285750" indent="-285750" eaLnBrk="1" fontAlgn="auto" hangingPunct="1">
              <a:spcBef>
                <a:spcPts val="0"/>
              </a:spcBef>
              <a:spcAft>
                <a:spcPts val="0"/>
              </a:spcAft>
              <a:buFont typeface="Arial" panose="020B0604020202020204" pitchFamily="34" charset="0"/>
              <a:buChar char="•"/>
              <a:defRPr/>
            </a:pPr>
            <a:r>
              <a:rPr lang="en-US" sz="1400" dirty="0"/>
              <a:t>Provide PEP to survivors of sexual violence as appropriate and for occupational exposure.</a:t>
            </a:r>
          </a:p>
          <a:p>
            <a:pPr marL="285750" indent="-285750" eaLnBrk="1" fontAlgn="auto" hangingPunct="1">
              <a:spcBef>
                <a:spcPts val="0"/>
              </a:spcBef>
              <a:spcAft>
                <a:spcPts val="0"/>
              </a:spcAft>
              <a:buFont typeface="Arial" panose="020B0604020202020204" pitchFamily="34" charset="0"/>
              <a:buChar char="•"/>
              <a:defRPr/>
            </a:pPr>
            <a:r>
              <a:rPr lang="en-US" sz="1400" dirty="0"/>
              <a:t>Support the provision of co-trimoxazole prophylaxis for opportunistic infections for patients found to have HIV or already diagnosed with HIV.</a:t>
            </a:r>
          </a:p>
          <a:p>
            <a:pPr marL="285750" indent="-285750" eaLnBrk="1" fontAlgn="auto" hangingPunct="1">
              <a:spcBef>
                <a:spcPts val="0"/>
              </a:spcBef>
              <a:spcAft>
                <a:spcPts val="0"/>
              </a:spcAft>
              <a:buFont typeface="Arial" panose="020B0604020202020204" pitchFamily="34" charset="0"/>
              <a:buChar char="•"/>
              <a:defRPr/>
            </a:pPr>
            <a:r>
              <a:rPr lang="en-US" sz="1400" dirty="0"/>
              <a:t>Ensure the availability in health facilities of syndromic diagnosis and treatment of STIs.</a:t>
            </a:r>
            <a:endParaRPr lang="en-GB" sz="1300" dirty="0"/>
          </a:p>
          <a:p>
            <a:pPr eaLnBrk="1" fontAlgn="auto" hangingPunct="1">
              <a:spcBef>
                <a:spcPts val="0"/>
              </a:spcBef>
              <a:spcAft>
                <a:spcPts val="0"/>
              </a:spcAft>
              <a:defRPr/>
            </a:pPr>
            <a:endParaRPr lang="en-US" dirty="0"/>
          </a:p>
        </p:txBody>
      </p:sp>
      <p:sp>
        <p:nvSpPr>
          <p:cNvPr id="36868" name="Slide Number Placeholder 3">
            <a:extLst>
              <a:ext uri="{FF2B5EF4-FFF2-40B4-BE49-F238E27FC236}">
                <a16:creationId xmlns:a16="http://schemas.microsoft.com/office/drawing/2014/main" id="{6A8920D3-9835-4036-AC49-BED8A4F9E97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DFB9A19-49FC-4FF1-BD68-18CE03B3F3B6}" type="slidenum">
              <a:rPr lang="en-US" altLang="en-US" smtClean="0"/>
              <a:pPr/>
              <a:t>17</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B4130C96-9BC4-46A3-8ED2-86222E657D2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656D260D-CD38-4943-A4A7-EBB44676018D}"/>
              </a:ext>
            </a:extLst>
          </p:cNvPr>
          <p:cNvSpPr>
            <a:spLocks noGrp="1"/>
          </p:cNvSpPr>
          <p:nvPr>
            <p:ph type="body" idx="1"/>
          </p:nvPr>
        </p:nvSpPr>
        <p:spPr/>
        <p:txBody>
          <a:bodyPr/>
          <a:lstStyle/>
          <a:p>
            <a:pPr eaLnBrk="1" fontAlgn="auto" hangingPunct="1">
              <a:spcBef>
                <a:spcPts val="0"/>
              </a:spcBef>
              <a:spcAft>
                <a:spcPts val="0"/>
              </a:spcAft>
              <a:defRPr/>
            </a:pPr>
            <a:r>
              <a:rPr lang="en-US" altLang="en-US" b="1" dirty="0"/>
              <a:t>Why do women die?</a:t>
            </a:r>
          </a:p>
          <a:p>
            <a:pPr eaLnBrk="1" fontAlgn="auto" hangingPunct="1">
              <a:spcBef>
                <a:spcPts val="0"/>
              </a:spcBef>
              <a:spcAft>
                <a:spcPts val="0"/>
              </a:spcAft>
              <a:defRPr/>
            </a:pPr>
            <a:r>
              <a:rPr lang="en-US" altLang="en-US" dirty="0"/>
              <a:t>Women die as a result of complications during and following pregnancy and childbirth. Most of these complications develop during pregnancy. Other complications may exist before pregnancy but are worsened during pregnancy. The major complications that account for nearly 75% of all maternal deaths are:</a:t>
            </a:r>
          </a:p>
          <a:p>
            <a:pPr marL="171450" indent="-171450" eaLnBrk="1" fontAlgn="auto" hangingPunct="1">
              <a:spcBef>
                <a:spcPts val="0"/>
              </a:spcBef>
              <a:spcAft>
                <a:spcPts val="0"/>
              </a:spcAft>
              <a:buFont typeface="Arial" panose="020B0604020202020204" pitchFamily="34" charset="0"/>
              <a:buChar char="•"/>
              <a:defRPr/>
            </a:pPr>
            <a:r>
              <a:rPr lang="en-US" altLang="en-US" dirty="0"/>
              <a:t> Severe bleeding (mostly bleeding after childbirth)</a:t>
            </a:r>
          </a:p>
          <a:p>
            <a:pPr marL="171450" indent="-171450" eaLnBrk="1" fontAlgn="auto" hangingPunct="1">
              <a:spcBef>
                <a:spcPts val="0"/>
              </a:spcBef>
              <a:spcAft>
                <a:spcPts val="0"/>
              </a:spcAft>
              <a:buFont typeface="Arial" panose="020B0604020202020204" pitchFamily="34" charset="0"/>
              <a:buChar char="•"/>
              <a:defRPr/>
            </a:pPr>
            <a:r>
              <a:rPr lang="en-US" altLang="en-US" dirty="0"/>
              <a:t> Infections (usually after childbirth)</a:t>
            </a:r>
          </a:p>
          <a:p>
            <a:pPr marL="171450" indent="-171450" eaLnBrk="1" fontAlgn="auto" hangingPunct="1">
              <a:spcBef>
                <a:spcPts val="0"/>
              </a:spcBef>
              <a:spcAft>
                <a:spcPts val="0"/>
              </a:spcAft>
              <a:buFont typeface="Arial" panose="020B0604020202020204" pitchFamily="34" charset="0"/>
              <a:buChar char="•"/>
              <a:defRPr/>
            </a:pPr>
            <a:r>
              <a:rPr lang="en-US" altLang="en-US" dirty="0"/>
              <a:t> High blood pressure during pregnancy (pre-eclampsia and eclampsia) </a:t>
            </a:r>
          </a:p>
          <a:p>
            <a:pPr marL="171450" indent="-171450" eaLnBrk="1" fontAlgn="auto" hangingPunct="1">
              <a:spcBef>
                <a:spcPts val="0"/>
              </a:spcBef>
              <a:spcAft>
                <a:spcPts val="0"/>
              </a:spcAft>
              <a:buFont typeface="Arial" panose="020B0604020202020204" pitchFamily="34" charset="0"/>
              <a:buChar char="•"/>
              <a:defRPr/>
            </a:pPr>
            <a:r>
              <a:rPr lang="en-US" altLang="en-US" dirty="0"/>
              <a:t> Complications from delivery</a:t>
            </a:r>
          </a:p>
          <a:p>
            <a:pPr marL="171450" indent="-171450" eaLnBrk="1" fontAlgn="auto" hangingPunct="1">
              <a:spcBef>
                <a:spcPts val="0"/>
              </a:spcBef>
              <a:spcAft>
                <a:spcPts val="0"/>
              </a:spcAft>
              <a:buFont typeface="Arial" panose="020B0604020202020204" pitchFamily="34" charset="0"/>
              <a:buChar char="•"/>
              <a:defRPr/>
            </a:pPr>
            <a:r>
              <a:rPr lang="en-US" altLang="en-US" dirty="0"/>
              <a:t> Unsafe abortion. </a:t>
            </a:r>
          </a:p>
          <a:p>
            <a:pPr eaLnBrk="1" fontAlgn="auto" hangingPunct="1">
              <a:spcBef>
                <a:spcPts val="0"/>
              </a:spcBef>
              <a:spcAft>
                <a:spcPts val="0"/>
              </a:spcAft>
              <a:defRPr/>
            </a:pPr>
            <a:endParaRPr lang="en-US" dirty="0"/>
          </a:p>
        </p:txBody>
      </p:sp>
      <p:sp>
        <p:nvSpPr>
          <p:cNvPr id="38916" name="Slide Number Placeholder 3">
            <a:extLst>
              <a:ext uri="{FF2B5EF4-FFF2-40B4-BE49-F238E27FC236}">
                <a16:creationId xmlns:a16="http://schemas.microsoft.com/office/drawing/2014/main" id="{C393216A-06C5-4802-9C6B-DCCF10BDCEB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EFC5A2ED-F864-4246-920A-533392E9216A}" type="slidenum">
              <a:rPr lang="en-US" altLang="en-US" smtClean="0"/>
              <a:pPr/>
              <a:t>18</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B02EF82B-A7D7-486A-81C9-309DF7891B2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D65778A0-8431-420B-8C12-32BD4C30EB0D}"/>
              </a:ext>
            </a:extLst>
          </p:cNvPr>
          <p:cNvSpPr>
            <a:spLocks noGrp="1" noChangeArrowheads="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altLang="en-US" dirty="0"/>
              <a:t>In most instances, women who die in childbirth experience at least one of the following three delays:</a:t>
            </a:r>
          </a:p>
          <a:p>
            <a:pPr marL="171450" indent="-171450" eaLnBrk="1" hangingPunct="1">
              <a:spcBef>
                <a:spcPct val="0"/>
              </a:spcBef>
              <a:buFont typeface="Arial" panose="020B0604020202020204" pitchFamily="34" charset="0"/>
              <a:buChar char="•"/>
              <a:defRPr/>
            </a:pPr>
            <a:r>
              <a:rPr lang="en-US" altLang="en-US" b="1" dirty="0"/>
              <a:t>The First Delay is the delay in deciding to seek care for an obstetric complication. </a:t>
            </a:r>
            <a:r>
              <a:rPr lang="en-US" altLang="en-US" dirty="0"/>
              <a:t>This may occur for several reasons, including late recognition that there is a problem, fear of the hospital, or of the costs that will be incurred there, or the lack of an available decision-maker. </a:t>
            </a:r>
          </a:p>
          <a:p>
            <a:pPr marL="171450" indent="-171450" eaLnBrk="1" hangingPunct="1">
              <a:spcBef>
                <a:spcPct val="0"/>
              </a:spcBef>
              <a:buFont typeface="Arial" panose="020B0604020202020204" pitchFamily="34" charset="0"/>
              <a:buChar char="•"/>
              <a:defRPr/>
            </a:pPr>
            <a:r>
              <a:rPr lang="en-US" altLang="en-US" b="1" dirty="0"/>
              <a:t>The Second Delay is a delay in actually reaching the care facility </a:t>
            </a:r>
            <a:r>
              <a:rPr lang="en-US" altLang="en-US" dirty="0"/>
              <a:t>and is usually caused by difficulty in transport. Many villages have very limited transportation options and poor roads. Some communities have developed innovative ways to address this problem, including prepayment schemes, community transportation funds, and a strengthening of links between community practitioners and the formal health system.</a:t>
            </a:r>
          </a:p>
          <a:p>
            <a:pPr marL="171450" indent="-171450" eaLnBrk="1" hangingPunct="1">
              <a:spcBef>
                <a:spcPct val="0"/>
              </a:spcBef>
              <a:buFont typeface="Arial" panose="020B0604020202020204" pitchFamily="34" charset="0"/>
              <a:buChar char="•"/>
              <a:defRPr/>
            </a:pPr>
            <a:r>
              <a:rPr lang="en-US" altLang="en-US" b="1" dirty="0"/>
              <a:t>The Third Delay is the delay in obtaining care at the facility</a:t>
            </a:r>
            <a:r>
              <a:rPr lang="en-US" altLang="en-US" dirty="0"/>
              <a:t>. This is one of the most tragic issues in maternal mortality. Often, women will wait for many hours at the referral center because of poor staffing, prepayment policies, or difficulties in obtaining blood supplies, equipment, or an operating theater. The third delay is the area that many planners feel is easiest to correct. Once a woman has actually reached an emergency obstetric care facility, many economic and sociocultural barriers have already been overcome. </a:t>
            </a:r>
            <a:endParaRPr lang="en-US" b="1" dirty="0">
              <a:cs typeface="Calibri" panose="020F0502020204030204" pitchFamily="34" charset="0"/>
            </a:endParaRPr>
          </a:p>
        </p:txBody>
      </p:sp>
      <p:sp>
        <p:nvSpPr>
          <p:cNvPr id="40964" name="Slide Number Placeholder 3">
            <a:extLst>
              <a:ext uri="{FF2B5EF4-FFF2-40B4-BE49-F238E27FC236}">
                <a16:creationId xmlns:a16="http://schemas.microsoft.com/office/drawing/2014/main" id="{B34501EF-39E3-4F11-80D0-3FD7A7511A0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6F230E84-6957-4C25-9F90-75B134D390BC}" type="slidenum">
              <a:rPr lang="en-US" altLang="en-US" smtClean="0"/>
              <a:pPr/>
              <a:t>19</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BB2197E0-C1FD-4C0F-AE6B-EB3185A4348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881726D5-D64D-4979-AF5E-2E0DB2EB7C0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t>Safe birth plan</a:t>
            </a:r>
            <a:r>
              <a:rPr lang="en-US" altLang="en-US"/>
              <a:t>: Talking with family to plan about picking up a birthing kit; plans to use a skilled birth attendant and, if possible, giving birth in a facility; and planning for emergency transportation.</a:t>
            </a:r>
            <a:endParaRPr lang="en-US" altLang="en-US" b="1">
              <a:cs typeface="Calibri" panose="020F0502020204030204" pitchFamily="34" charset="0"/>
            </a:endParaRPr>
          </a:p>
          <a:p>
            <a:pPr eaLnBrk="1" hangingPunct="1">
              <a:spcBef>
                <a:spcPct val="0"/>
              </a:spcBef>
            </a:pPr>
            <a:endParaRPr lang="en-US" altLang="en-US"/>
          </a:p>
        </p:txBody>
      </p:sp>
      <p:sp>
        <p:nvSpPr>
          <p:cNvPr id="43012" name="Slide Number Placeholder 3">
            <a:extLst>
              <a:ext uri="{FF2B5EF4-FFF2-40B4-BE49-F238E27FC236}">
                <a16:creationId xmlns:a16="http://schemas.microsoft.com/office/drawing/2014/main" id="{9FEC44E9-8A3D-4CBB-8ED6-EE3A3BE8B02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87C24A0-A5F9-4AD5-96B7-AF5507A8B43E}" type="slidenum">
              <a:rPr lang="en-US" altLang="en-US" smtClean="0"/>
              <a:pPr/>
              <a:t>20</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506C9168-C432-4515-8708-6F160D3EB69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E85F27F-AAAC-4A39-8CB7-63139C4CD580}"/>
              </a:ext>
            </a:extLst>
          </p:cNvPr>
          <p:cNvSpPr>
            <a:spLocks noGrp="1"/>
          </p:cNvSpPr>
          <p:nvPr>
            <p:ph type="body" idx="1"/>
          </p:nvPr>
        </p:nvSpPr>
        <p:spPr/>
        <p:txBody>
          <a:bodyPr/>
          <a:lstStyle/>
          <a:p>
            <a:pPr eaLnBrk="1" fontAlgn="auto" hangingPunct="1">
              <a:spcBef>
                <a:spcPts val="0"/>
              </a:spcBef>
              <a:spcAft>
                <a:spcPts val="0"/>
              </a:spcAft>
              <a:defRPr/>
            </a:pPr>
            <a:r>
              <a:rPr lang="en-US" b="1" dirty="0">
                <a:cs typeface="Calibri" panose="020F0502020204030204" pitchFamily="34" charset="0"/>
              </a:rPr>
              <a:t>Chlorhexidine for clean cord care at home</a:t>
            </a:r>
            <a:r>
              <a:rPr lang="en-US" dirty="0">
                <a:cs typeface="Calibri" panose="020F0502020204030204" pitchFamily="34" charset="0"/>
              </a:rPr>
              <a:t>.</a:t>
            </a:r>
            <a:endParaRPr lang="en-US" baseline="30000" dirty="0"/>
          </a:p>
          <a:p>
            <a:pPr marL="171450" indent="-171450" eaLnBrk="1" fontAlgn="auto" hangingPunct="1">
              <a:spcBef>
                <a:spcPts val="0"/>
              </a:spcBef>
              <a:spcAft>
                <a:spcPts val="0"/>
              </a:spcAft>
              <a:buFont typeface="Arial" panose="020B0604020202020204" pitchFamily="34" charset="0"/>
              <a:buChar char="•"/>
              <a:defRPr/>
            </a:pPr>
            <a:r>
              <a:rPr lang="en-US" dirty="0"/>
              <a:t>Application of 7.1% chlorhexidine </a:t>
            </a:r>
            <a:r>
              <a:rPr lang="en-US" dirty="0" err="1"/>
              <a:t>digluconate</a:t>
            </a:r>
            <a:r>
              <a:rPr lang="en-US" dirty="0"/>
              <a:t>, delivering 4% chlorhexidine (CHX) to the umbilical cord, especially on the day of birth, is a low-cost intervention that has been shown to reduce newborn mortality. It can be used in settings with high newborn death where women have been trained on how to use it.</a:t>
            </a:r>
          </a:p>
          <a:p>
            <a:pPr marL="171450" indent="-171450" eaLnBrk="1" fontAlgn="auto" hangingPunct="1">
              <a:spcBef>
                <a:spcPts val="0"/>
              </a:spcBef>
              <a:spcAft>
                <a:spcPts val="0"/>
              </a:spcAft>
              <a:buFont typeface="Arial" panose="020B0604020202020204" pitchFamily="34" charset="0"/>
              <a:buChar char="•"/>
              <a:defRPr/>
            </a:pPr>
            <a:r>
              <a:rPr lang="en-US" dirty="0"/>
              <a:t>CHX was added to the 2013 WHO </a:t>
            </a:r>
            <a:r>
              <a:rPr lang="en-US" dirty="0">
                <a:hlinkClick r:id="rId3"/>
              </a:rPr>
              <a:t>List of Essential Medicines for Children</a:t>
            </a:r>
            <a:r>
              <a:rPr lang="en-US" dirty="0"/>
              <a:t>, specifically for umbilical cord care. In January 2014, WHO issued a new recommendation for umbilical cord care that prioritized daily CHX application to the umbilical cord stump during the first week of life for newborns born in home settings with high neonatal mortality (30 or more neonatal deaths per 1,000 live births).</a:t>
            </a:r>
          </a:p>
          <a:p>
            <a:pPr eaLnBrk="1" fontAlgn="auto" hangingPunct="1">
              <a:spcBef>
                <a:spcPts val="0"/>
              </a:spcBef>
              <a:spcAft>
                <a:spcPts val="0"/>
              </a:spcAft>
              <a:buFont typeface="Arial" panose="020B0604020202020204" pitchFamily="34" charset="0"/>
              <a:buNone/>
              <a:defRPr/>
            </a:pPr>
            <a:endParaRPr lang="en-US" dirty="0"/>
          </a:p>
          <a:p>
            <a:pPr eaLnBrk="1" fontAlgn="auto" hangingPunct="1">
              <a:spcBef>
                <a:spcPts val="0"/>
              </a:spcBef>
              <a:spcAft>
                <a:spcPts val="0"/>
              </a:spcAft>
              <a:buFont typeface="Arial" panose="020B0604020202020204" pitchFamily="34" charset="0"/>
              <a:buNone/>
              <a:defRPr/>
            </a:pPr>
            <a:r>
              <a:rPr lang="en-US" b="1" dirty="0">
                <a:cs typeface="Calibri" panose="020F0502020204030204" pitchFamily="34" charset="0"/>
              </a:rPr>
              <a:t>Kangaroo mother care for preterm and low birth weight babies</a:t>
            </a:r>
            <a:r>
              <a:rPr lang="en-US" dirty="0">
                <a:cs typeface="Calibri" panose="020F0502020204030204" pitchFamily="34" charset="0"/>
              </a:rPr>
              <a:t>.</a:t>
            </a:r>
          </a:p>
          <a:p>
            <a:pPr marL="171450" indent="-171450" eaLnBrk="1" fontAlgn="auto" hangingPunct="1">
              <a:spcBef>
                <a:spcPts val="0"/>
              </a:spcBef>
              <a:spcAft>
                <a:spcPts val="0"/>
              </a:spcAft>
              <a:buFont typeface="Arial" panose="020B0604020202020204" pitchFamily="34" charset="0"/>
              <a:buChar char="•"/>
              <a:defRPr/>
            </a:pPr>
            <a:r>
              <a:rPr lang="en-US" dirty="0">
                <a:cs typeface="Calibri" panose="020F0502020204030204" pitchFamily="34" charset="0"/>
              </a:rPr>
              <a:t>Kangaroo mother care (</a:t>
            </a:r>
            <a:r>
              <a:rPr lang="en-US" dirty="0"/>
              <a:t>KMC) is one of the most promising ways to save preterm and low birth weight babies in all settings. This form of care, initiated in health facilities, involves teaching health workers and caregivers on how to keep newborns warm through continuous, 24 hours per day, skin-to-skin contact on the mother or caregiver’s chest. KMC may significantly enhance other well-known treatments for treating prematurity such as thermal care, breastfeeding support, infection prevention and management, and neonatal resuscitation.</a:t>
            </a:r>
            <a:endParaRPr lang="en-US" b="1" dirty="0"/>
          </a:p>
        </p:txBody>
      </p:sp>
      <p:sp>
        <p:nvSpPr>
          <p:cNvPr id="45060" name="Slide Number Placeholder 3">
            <a:extLst>
              <a:ext uri="{FF2B5EF4-FFF2-40B4-BE49-F238E27FC236}">
                <a16:creationId xmlns:a16="http://schemas.microsoft.com/office/drawing/2014/main" id="{2D53A29D-A53D-4D74-A249-B603AC4841D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C5E23F76-C0C6-458C-A4F8-958B8C2079B6}" type="slidenum">
              <a:rPr lang="en-US" altLang="en-US" smtClean="0"/>
              <a:pPr/>
              <a:t>21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3E294A23-21E7-4914-A6EF-384E1AEE50D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9003AECC-BA63-49C5-AE57-3B22E9C9DB4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220" name="Slide Number Placeholder 3">
            <a:extLst>
              <a:ext uri="{FF2B5EF4-FFF2-40B4-BE49-F238E27FC236}">
                <a16:creationId xmlns:a16="http://schemas.microsoft.com/office/drawing/2014/main" id="{35776F4A-1E70-4EF1-ACEC-1D5350718D0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42FADA-4A97-4CC1-B853-9842E0AF486C}" type="slidenum">
              <a:rPr lang="en-US" altLang="en-US" smtClean="0"/>
              <a:pPr/>
              <a:t>3</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0AF5383B-85D6-4EBF-B5C4-C4F38762AAC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a:extLst>
              <a:ext uri="{FF2B5EF4-FFF2-40B4-BE49-F238E27FC236}">
                <a16:creationId xmlns:a16="http://schemas.microsoft.com/office/drawing/2014/main" id="{2A673054-1638-4DC4-8AFB-C92732E1F66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In any given population, 25% of the population are women of reproductive age (WRA). Anywhere from 4-16% of WRA will be pregnant at any given time; 15% of these will experience life-threatening pregnancy complications.</a:t>
            </a:r>
            <a:endParaRPr lang="en-US" altLang="en-US">
              <a:cs typeface="Calibri" panose="020F0502020204030204" pitchFamily="34" charset="0"/>
            </a:endParaRPr>
          </a:p>
        </p:txBody>
      </p:sp>
      <p:sp>
        <p:nvSpPr>
          <p:cNvPr id="47108" name="Slide Number Placeholder 3">
            <a:extLst>
              <a:ext uri="{FF2B5EF4-FFF2-40B4-BE49-F238E27FC236}">
                <a16:creationId xmlns:a16="http://schemas.microsoft.com/office/drawing/2014/main" id="{A8C4A0C1-20EB-4127-91FB-7662AA96CB5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4C454828-4143-410C-B56A-9E86C98A7BAC}" type="slidenum">
              <a:rPr lang="en-US" altLang="en-US" smtClean="0"/>
              <a:pPr/>
              <a:t>22</a:t>
            </a:fld>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CE195F9D-A6E8-40B8-BB22-50E56B53F5C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0A6689B7-6312-4A4B-93B0-285D69DEB13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b="1"/>
              <a:t>IUD</a:t>
            </a:r>
            <a:r>
              <a:rPr lang="en-US" altLang="en-US"/>
              <a:t>: A small, T-shaped device that is inserted by a trained clinician into the uterus. There are hormonal and non-hormonal IUDs. The hormonal IUD (Morena or Skyla) releases levonorgestrel (progestin), which damages sperm and changes the cervical mucus and uterine lining. The copper-T is non-hormonal and damages/kills sperm. </a:t>
            </a:r>
          </a:p>
          <a:p>
            <a:pPr eaLnBrk="1" hangingPunct="1"/>
            <a:endParaRPr lang="en-US" altLang="en-US" b="1"/>
          </a:p>
          <a:p>
            <a:pPr eaLnBrk="1" hangingPunct="1"/>
            <a:r>
              <a:rPr lang="en-US" altLang="en-US" b="1"/>
              <a:t>Implant</a:t>
            </a:r>
            <a:r>
              <a:rPr lang="en-US" altLang="en-US"/>
              <a:t>: Progestin-only hormonal contraception that is surgically inserted into a woman’s upper arm. Depending on the brand used, implants may last for up to 5 years before needing replacement.</a:t>
            </a:r>
          </a:p>
        </p:txBody>
      </p:sp>
      <p:sp>
        <p:nvSpPr>
          <p:cNvPr id="49156" name="Slide Number Placeholder 3">
            <a:extLst>
              <a:ext uri="{FF2B5EF4-FFF2-40B4-BE49-F238E27FC236}">
                <a16:creationId xmlns:a16="http://schemas.microsoft.com/office/drawing/2014/main" id="{8E14BF1D-478D-48E1-B6C2-A9F2F4B17AE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EC9CF3D4-DF8C-4923-BB8A-F40139620A9D}" type="slidenum">
              <a:rPr lang="en-US" altLang="en-US" smtClean="0"/>
              <a:pPr/>
              <a:t>23</a:t>
            </a:fld>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E1C2444D-5177-4E32-A630-F8B3E1B8208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75E08F56-E9FF-47BA-B1DD-2E32ACF3F32F}"/>
              </a:ext>
            </a:extLst>
          </p:cNvPr>
          <p:cNvSpPr>
            <a:spLocks noGrp="1"/>
          </p:cNvSpPr>
          <p:nvPr>
            <p:ph type="body" idx="1"/>
          </p:nvPr>
        </p:nvSpPr>
        <p:spPr/>
        <p:txBody>
          <a:bodyPr/>
          <a:lstStyle/>
          <a:p>
            <a:pPr eaLnBrk="1" fontAlgn="auto" hangingPunct="1">
              <a:spcBef>
                <a:spcPts val="0"/>
              </a:spcBef>
              <a:spcAft>
                <a:spcPts val="0"/>
              </a:spcAft>
              <a:defRPr/>
            </a:pPr>
            <a:r>
              <a:rPr lang="en-US" altLang="en-US" b="1" dirty="0"/>
              <a:t>Emergency contraception: </a:t>
            </a:r>
            <a:r>
              <a:rPr lang="en-US" altLang="en-US" dirty="0"/>
              <a:t>U</a:t>
            </a:r>
            <a:r>
              <a:rPr lang="en-US" dirty="0"/>
              <a:t>sed to prevent pregnancy in the first few days after intercourse. It is intended for emergency use following unprotected intercourse, contraceptive failure, misuse (such as forgotten pills or torn condoms), rape, or coerced sex. Emergency contraceptive pills prevent pregnancy by preventing or delaying ovulation. Emergency contraceptive pills cannot interrupt an established pregnancy or harm a developing embryo. Emergency contraception can be used up to 120 hours (five days) after unprotected sex to prevent pregnancy. </a:t>
            </a:r>
          </a:p>
          <a:p>
            <a:pPr eaLnBrk="1" fontAlgn="auto" hangingPunct="1">
              <a:spcBef>
                <a:spcPts val="0"/>
              </a:spcBef>
              <a:spcAft>
                <a:spcPts val="0"/>
              </a:spcAft>
              <a:buFont typeface="Arial" panose="020B0604020202020204" pitchFamily="34" charset="0"/>
              <a:buNone/>
              <a:defRPr/>
            </a:pPr>
            <a:r>
              <a:rPr lang="en-US" dirty="0"/>
              <a:t>There are two main types of emergency contraception:</a:t>
            </a:r>
          </a:p>
          <a:p>
            <a:pPr marL="171450" indent="-171450" eaLnBrk="1" fontAlgn="auto" hangingPunct="1">
              <a:spcBef>
                <a:spcPts val="0"/>
              </a:spcBef>
              <a:spcAft>
                <a:spcPts val="0"/>
              </a:spcAft>
              <a:buFont typeface="Arial" panose="020B0604020202020204" pitchFamily="34" charset="0"/>
              <a:buChar char="•"/>
              <a:defRPr/>
            </a:pPr>
            <a:r>
              <a:rPr lang="en-US" dirty="0"/>
              <a:t>The copper-T IUD, which can be used to prevent pregnancy up to five days after unprotected sex. It prevents fertilization by causing a chemical change in sperm and egg before they meet. </a:t>
            </a:r>
            <a:endParaRPr lang="en-US" altLang="en-US" dirty="0"/>
          </a:p>
          <a:p>
            <a:pPr marL="171450" indent="-171450" eaLnBrk="1" fontAlgn="auto" hangingPunct="1">
              <a:spcBef>
                <a:spcPts val="0"/>
              </a:spcBef>
              <a:spcAft>
                <a:spcPts val="0"/>
              </a:spcAft>
              <a:buFont typeface="Arial" panose="020B0604020202020204" pitchFamily="34" charset="0"/>
              <a:buChar char="•"/>
              <a:defRPr/>
            </a:pPr>
            <a:r>
              <a:rPr lang="en-US" dirty="0"/>
              <a:t>Emergency contraceptive pills, which are more effective the sooner they are taken.</a:t>
            </a:r>
          </a:p>
          <a:p>
            <a:pPr eaLnBrk="1" fontAlgn="auto" hangingPunct="1">
              <a:spcBef>
                <a:spcPts val="0"/>
              </a:spcBef>
              <a:spcAft>
                <a:spcPts val="0"/>
              </a:spcAft>
              <a:defRPr/>
            </a:pPr>
            <a:endParaRPr lang="en-US" dirty="0"/>
          </a:p>
          <a:p>
            <a:pPr eaLnBrk="1" hangingPunct="1">
              <a:spcBef>
                <a:spcPts val="0"/>
              </a:spcBef>
              <a:spcAft>
                <a:spcPts val="0"/>
              </a:spcAft>
              <a:defRPr/>
            </a:pPr>
            <a:r>
              <a:rPr lang="en-US" b="1" dirty="0"/>
              <a:t>Emergency contraception pill regimens:</a:t>
            </a:r>
            <a:r>
              <a:rPr lang="en-US" dirty="0"/>
              <a:t> The two primary ECP regimens, packaged and labeled specifically for emergency contraception (EC), are: </a:t>
            </a:r>
          </a:p>
          <a:p>
            <a:pPr marL="171450" indent="-171450" eaLnBrk="1" hangingPunct="1">
              <a:spcBef>
                <a:spcPts val="0"/>
              </a:spcBef>
              <a:spcAft>
                <a:spcPts val="0"/>
              </a:spcAft>
              <a:buFont typeface="Arial" panose="020B0604020202020204" pitchFamily="34" charset="0"/>
              <a:buChar char="•"/>
              <a:defRPr/>
            </a:pPr>
            <a:r>
              <a:rPr lang="en-US" dirty="0"/>
              <a:t>1 tablet of levonorgestrel (LNG) 1.5 mg (also presented as 2 tablets of LNG 0.75 mg each, which can safely be taken together) </a:t>
            </a:r>
          </a:p>
          <a:p>
            <a:pPr marL="171450" indent="-171450" eaLnBrk="1" hangingPunct="1">
              <a:spcBef>
                <a:spcPts val="0"/>
              </a:spcBef>
              <a:spcAft>
                <a:spcPts val="0"/>
              </a:spcAft>
              <a:buFont typeface="Arial" panose="020B0604020202020204" pitchFamily="34" charset="0"/>
              <a:buChar char="•"/>
              <a:defRPr/>
            </a:pPr>
            <a:r>
              <a:rPr lang="en-US" dirty="0"/>
              <a:t>1 tablet of ulipristal acetate (UPA) 30 mg </a:t>
            </a:r>
          </a:p>
          <a:p>
            <a:pPr eaLnBrk="1" hangingPunct="1">
              <a:spcBef>
                <a:spcPts val="0"/>
              </a:spcBef>
              <a:spcAft>
                <a:spcPts val="0"/>
              </a:spcAft>
              <a:defRPr/>
            </a:pPr>
            <a:endParaRPr lang="en-US" dirty="0"/>
          </a:p>
          <a:p>
            <a:pPr eaLnBrk="1" hangingPunct="1">
              <a:spcBef>
                <a:spcPts val="0"/>
              </a:spcBef>
              <a:spcAft>
                <a:spcPts val="0"/>
              </a:spcAft>
              <a:defRPr/>
            </a:pPr>
            <a:r>
              <a:rPr lang="en-US" dirty="0"/>
              <a:t>Regardless of the regimen used, ECPs should be taken as soon as possible.</a:t>
            </a:r>
          </a:p>
          <a:p>
            <a:pPr eaLnBrk="1" hangingPunct="1">
              <a:spcBef>
                <a:spcPts val="0"/>
              </a:spcBef>
              <a:spcAft>
                <a:spcPts val="0"/>
              </a:spcAft>
              <a:defRPr/>
            </a:pPr>
            <a:endParaRPr lang="en-US" altLang="en-US" dirty="0"/>
          </a:p>
          <a:p>
            <a:pPr eaLnBrk="1" fontAlgn="auto" hangingPunct="1">
              <a:spcBef>
                <a:spcPts val="0"/>
              </a:spcBef>
              <a:spcAft>
                <a:spcPts val="0"/>
              </a:spcAft>
              <a:defRPr/>
            </a:pPr>
            <a:endParaRPr lang="en-US" dirty="0"/>
          </a:p>
        </p:txBody>
      </p:sp>
      <p:sp>
        <p:nvSpPr>
          <p:cNvPr id="51204" name="Slide Number Placeholder 3">
            <a:extLst>
              <a:ext uri="{FF2B5EF4-FFF2-40B4-BE49-F238E27FC236}">
                <a16:creationId xmlns:a16="http://schemas.microsoft.com/office/drawing/2014/main" id="{12C77E30-316F-4CE5-821C-7D475E51787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90A934FA-A1D9-44B6-9A54-BA4FF850E60D}" type="slidenum">
              <a:rPr lang="en-US" altLang="en-US" smtClean="0"/>
              <a:pPr/>
              <a:t>24</a:t>
            </a:fld>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1E58B0C9-5637-4126-99BE-730C143BE24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a:extLst>
              <a:ext uri="{FF2B5EF4-FFF2-40B4-BE49-F238E27FC236}">
                <a16:creationId xmlns:a16="http://schemas.microsoft.com/office/drawing/2014/main" id="{22465009-9331-431C-8E26-F3D76C633F9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Yuzpe combined hormonal regimen uses certain types of regular birth control pills as emergency contraception (EC). This method can be used if dedicated EC pills are not available. </a:t>
            </a:r>
          </a:p>
          <a:p>
            <a:pPr eaLnBrk="1" hangingPunct="1">
              <a:spcBef>
                <a:spcPct val="0"/>
              </a:spcBef>
            </a:pPr>
            <a:endParaRPr lang="en-US" altLang="en-US"/>
          </a:p>
          <a:p>
            <a:pPr eaLnBrk="1" hangingPunct="1">
              <a:spcBef>
                <a:spcPct val="0"/>
              </a:spcBef>
            </a:pPr>
            <a:r>
              <a:rPr lang="en-US" altLang="en-US"/>
              <a:t>The levonorgestrel regimen reduces pregnancy risk by at least half and possibly by as much as 80-90% for one act of unprotected intercourse. The ulipristal and mifepristone regimens are more effective than the levonorgestrel regimen. Regular oral contraceptives used as EC (the “Yuzpe regimen”) are less effective.</a:t>
            </a:r>
          </a:p>
          <a:p>
            <a:pPr eaLnBrk="1" hangingPunct="1">
              <a:spcBef>
                <a:spcPct val="0"/>
              </a:spcBef>
            </a:pPr>
            <a:endParaRPr lang="en-US" altLang="en-US"/>
          </a:p>
        </p:txBody>
      </p:sp>
      <p:sp>
        <p:nvSpPr>
          <p:cNvPr id="53252" name="Slide Number Placeholder 3">
            <a:extLst>
              <a:ext uri="{FF2B5EF4-FFF2-40B4-BE49-F238E27FC236}">
                <a16:creationId xmlns:a16="http://schemas.microsoft.com/office/drawing/2014/main" id="{9B08E8A1-3372-436F-9D2B-A98B9C197D9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CD811FCB-6586-4224-B95A-B79BA261CD3F}" type="slidenum">
              <a:rPr lang="en-US" altLang="en-US" smtClean="0"/>
              <a:pPr/>
              <a:t>25</a:t>
            </a:fld>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0B333470-F91A-4E6E-8FF4-C9BA3C48935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9CCBB45B-725B-4F7E-84AB-168C61A0678B}"/>
              </a:ext>
            </a:extLst>
          </p:cNvPr>
          <p:cNvSpPr>
            <a:spLocks noGrp="1"/>
          </p:cNvSpPr>
          <p:nvPr>
            <p:ph type="body" idx="1"/>
          </p:nvPr>
        </p:nvSpPr>
        <p:spPr/>
        <p:txBody>
          <a:bodyPr/>
          <a:lstStyle/>
          <a:p>
            <a:pPr eaLnBrk="1" fontAlgn="auto" hangingPunct="1">
              <a:spcBef>
                <a:spcPts val="0"/>
              </a:spcBef>
              <a:spcAft>
                <a:spcPts val="0"/>
              </a:spcAft>
              <a:defRPr/>
            </a:pPr>
            <a:r>
              <a:rPr lang="en-US" dirty="0"/>
              <a:t>The critical signs and symptoms of complications that require immediate attention include:</a:t>
            </a:r>
          </a:p>
          <a:p>
            <a:pPr marL="171450" indent="-171450" eaLnBrk="1" fontAlgn="auto" hangingPunct="1">
              <a:spcBef>
                <a:spcPts val="0"/>
              </a:spcBef>
              <a:spcAft>
                <a:spcPts val="0"/>
              </a:spcAft>
              <a:buFont typeface="Arial" panose="020B0604020202020204" pitchFamily="34" charset="0"/>
              <a:buChar char="•"/>
              <a:defRPr/>
            </a:pPr>
            <a:r>
              <a:rPr lang="en-US" dirty="0"/>
              <a:t>Abnormal vaginal bleeding</a:t>
            </a:r>
          </a:p>
          <a:p>
            <a:pPr marL="171450" indent="-171450" eaLnBrk="1" fontAlgn="auto" hangingPunct="1">
              <a:spcBef>
                <a:spcPts val="0"/>
              </a:spcBef>
              <a:spcAft>
                <a:spcPts val="0"/>
              </a:spcAft>
              <a:buFont typeface="Arial" panose="020B0604020202020204" pitchFamily="34" charset="0"/>
              <a:buChar char="•"/>
              <a:defRPr/>
            </a:pPr>
            <a:r>
              <a:rPr lang="en-US" dirty="0"/>
              <a:t>Abdominal pain</a:t>
            </a:r>
          </a:p>
          <a:p>
            <a:pPr marL="171450" indent="-171450" eaLnBrk="1" fontAlgn="auto" hangingPunct="1">
              <a:spcBef>
                <a:spcPts val="0"/>
              </a:spcBef>
              <a:spcAft>
                <a:spcPts val="0"/>
              </a:spcAft>
              <a:buFont typeface="Arial" panose="020B0604020202020204" pitchFamily="34" charset="0"/>
              <a:buChar char="•"/>
              <a:defRPr/>
            </a:pPr>
            <a:r>
              <a:rPr lang="en-US" dirty="0"/>
              <a:t>Infection</a:t>
            </a:r>
          </a:p>
          <a:p>
            <a:pPr marL="171450" indent="-171450" eaLnBrk="1" fontAlgn="auto" hangingPunct="1">
              <a:spcBef>
                <a:spcPts val="0"/>
              </a:spcBef>
              <a:spcAft>
                <a:spcPts val="0"/>
              </a:spcAft>
              <a:buFont typeface="Arial" panose="020B0604020202020204" pitchFamily="34" charset="0"/>
              <a:buChar char="•"/>
              <a:defRPr/>
            </a:pPr>
            <a:r>
              <a:rPr lang="en-US" dirty="0"/>
              <a:t>Shock (collapse of the circulatory system).</a:t>
            </a:r>
            <a:endParaRPr lang="en-US" altLang="en-US" dirty="0"/>
          </a:p>
          <a:p>
            <a:pPr eaLnBrk="1" fontAlgn="auto" hangingPunct="1">
              <a:spcBef>
                <a:spcPts val="0"/>
              </a:spcBef>
              <a:spcAft>
                <a:spcPts val="0"/>
              </a:spcAft>
              <a:defRPr/>
            </a:pPr>
            <a:endParaRPr lang="en-US" dirty="0"/>
          </a:p>
        </p:txBody>
      </p:sp>
      <p:sp>
        <p:nvSpPr>
          <p:cNvPr id="55300" name="Slide Number Placeholder 3">
            <a:extLst>
              <a:ext uri="{FF2B5EF4-FFF2-40B4-BE49-F238E27FC236}">
                <a16:creationId xmlns:a16="http://schemas.microsoft.com/office/drawing/2014/main" id="{1A3ED2DD-2D88-492D-BBE8-F335A006E08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9BB4955-1DFE-483D-9A15-8E78829DD4EC}" type="slidenum">
              <a:rPr lang="en-US" altLang="en-US" smtClean="0"/>
              <a:pPr/>
              <a:t>26</a:t>
            </a:fld>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FDC9779-B478-4C9C-9299-96C5B255468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B23CBD7F-7133-4815-A599-09DA0F0CF285}"/>
              </a:ext>
            </a:extLst>
          </p:cNvPr>
          <p:cNvSpPr>
            <a:spLocks noGrp="1"/>
          </p:cNvSpPr>
          <p:nvPr>
            <p:ph type="body" idx="1"/>
          </p:nvPr>
        </p:nvSpPr>
        <p:spPr/>
        <p:txBody>
          <a:bodyPr/>
          <a:lstStyle/>
          <a:p>
            <a:pPr eaLnBrk="1" fontAlgn="auto" hangingPunct="1">
              <a:spcBef>
                <a:spcPts val="0"/>
              </a:spcBef>
              <a:spcAft>
                <a:spcPts val="0"/>
              </a:spcAft>
              <a:defRPr/>
            </a:pPr>
            <a:r>
              <a:rPr lang="en-US" dirty="0"/>
              <a:t>In most settings, safe abortion care is legally permissible for some or all reasons and capacity exists to provide and/or refer women to safe abortion care (SAC) services. If the woman chooses an abortion, health care workers should:</a:t>
            </a:r>
          </a:p>
          <a:p>
            <a:pPr marL="171450" indent="-171450" eaLnBrk="1" fontAlgn="auto" hangingPunct="1">
              <a:spcBef>
                <a:spcPts val="0"/>
              </a:spcBef>
              <a:spcAft>
                <a:spcPts val="0"/>
              </a:spcAft>
              <a:buFont typeface="Arial" panose="020B0604020202020204" pitchFamily="34" charset="0"/>
              <a:buChar char="•"/>
              <a:defRPr/>
            </a:pPr>
            <a:r>
              <a:rPr lang="en-US" b="1" dirty="0"/>
              <a:t>Provide medically accurate information </a:t>
            </a:r>
            <a:r>
              <a:rPr lang="en-US" dirty="0"/>
              <a:t>about abortion services in a form women can understand and recall.</a:t>
            </a:r>
          </a:p>
          <a:p>
            <a:pPr marL="171450" indent="-171450" eaLnBrk="1" fontAlgn="auto" hangingPunct="1">
              <a:spcBef>
                <a:spcPts val="0"/>
              </a:spcBef>
              <a:spcAft>
                <a:spcPts val="0"/>
              </a:spcAft>
              <a:buFont typeface="Arial" panose="020B0604020202020204" pitchFamily="34" charset="0"/>
              <a:buChar char="•"/>
              <a:defRPr/>
            </a:pPr>
            <a:r>
              <a:rPr lang="en-US" b="1" dirty="0"/>
              <a:t>Explain any legal requirements </a:t>
            </a:r>
            <a:r>
              <a:rPr lang="en-US" dirty="0"/>
              <a:t>for obtaining SAC.</a:t>
            </a:r>
          </a:p>
          <a:p>
            <a:pPr marL="171450" indent="-171450" eaLnBrk="1" fontAlgn="auto" hangingPunct="1">
              <a:spcBef>
                <a:spcPts val="0"/>
              </a:spcBef>
              <a:spcAft>
                <a:spcPts val="0"/>
              </a:spcAft>
              <a:buFont typeface="Arial" panose="020B0604020202020204" pitchFamily="34" charset="0"/>
              <a:buChar char="•"/>
              <a:defRPr/>
            </a:pPr>
            <a:r>
              <a:rPr lang="en-US" b="1" dirty="0"/>
              <a:t>Explain where and how to obtain safe, legal abortion services </a:t>
            </a:r>
            <a:r>
              <a:rPr lang="en-US" dirty="0"/>
              <a:t>and their cost.</a:t>
            </a:r>
          </a:p>
          <a:p>
            <a:pPr marL="171450" indent="-171450" eaLnBrk="1" fontAlgn="auto" hangingPunct="1">
              <a:spcBef>
                <a:spcPts val="0"/>
              </a:spcBef>
              <a:spcAft>
                <a:spcPts val="0"/>
              </a:spcAft>
              <a:buFont typeface="Arial" panose="020B0604020202020204" pitchFamily="34" charset="0"/>
              <a:buChar char="•"/>
              <a:defRPr/>
            </a:pPr>
            <a:r>
              <a:rPr lang="en-US" b="1" dirty="0"/>
              <a:t>Provide medication abortion, with mifepristone/misoprostol if available or misoprostol-alone</a:t>
            </a:r>
            <a:r>
              <a:rPr lang="en-US" dirty="0"/>
              <a:t> if mifepristone is unavailable, </a:t>
            </a:r>
            <a:r>
              <a:rPr lang="en-US" b="1" dirty="0"/>
              <a:t>vacuum aspiration, dilatation and evacuation, or induction procedures </a:t>
            </a:r>
            <a:r>
              <a:rPr lang="en-US" dirty="0"/>
              <a:t>as recommended by WHO.</a:t>
            </a:r>
          </a:p>
          <a:p>
            <a:pPr marL="171450" indent="-171450" eaLnBrk="1" fontAlgn="auto" hangingPunct="1">
              <a:spcBef>
                <a:spcPts val="0"/>
              </a:spcBef>
              <a:spcAft>
                <a:spcPts val="0"/>
              </a:spcAft>
              <a:buFont typeface="Arial" panose="020B0604020202020204" pitchFamily="34" charset="0"/>
              <a:buChar char="•"/>
              <a:defRPr/>
            </a:pPr>
            <a:r>
              <a:rPr lang="en-US" b="1" dirty="0"/>
              <a:t>Provide information and offer counseling to women on post-abortion contraceptive use </a:t>
            </a:r>
            <a:r>
              <a:rPr lang="en-US" dirty="0"/>
              <a:t>and provide contraception to women who accept a method.</a:t>
            </a:r>
          </a:p>
          <a:p>
            <a:pPr marL="171450" indent="-171450" eaLnBrk="1" fontAlgn="auto" hangingPunct="1">
              <a:spcBef>
                <a:spcPts val="0"/>
              </a:spcBef>
              <a:spcAft>
                <a:spcPts val="0"/>
              </a:spcAft>
              <a:buFont typeface="Arial" panose="020B0604020202020204" pitchFamily="34" charset="0"/>
              <a:buChar char="•"/>
              <a:defRPr/>
            </a:pPr>
            <a:r>
              <a:rPr lang="en-US" b="1" dirty="0"/>
              <a:t>Consider providing presumptive treatment </a:t>
            </a:r>
            <a:r>
              <a:rPr lang="en-US" dirty="0"/>
              <a:t>for gonorrhea and chlamydia in settings with a high prevalence of STIs.</a:t>
            </a:r>
            <a:endParaRPr lang="en-GB" altLang="en-US" sz="1300" dirty="0"/>
          </a:p>
          <a:p>
            <a:pPr eaLnBrk="1" fontAlgn="auto" hangingPunct="1">
              <a:spcBef>
                <a:spcPts val="0"/>
              </a:spcBef>
              <a:spcAft>
                <a:spcPts val="0"/>
              </a:spcAft>
              <a:defRPr/>
            </a:pPr>
            <a:endParaRPr lang="en-US" dirty="0"/>
          </a:p>
        </p:txBody>
      </p:sp>
      <p:sp>
        <p:nvSpPr>
          <p:cNvPr id="57348" name="Slide Number Placeholder 3">
            <a:extLst>
              <a:ext uri="{FF2B5EF4-FFF2-40B4-BE49-F238E27FC236}">
                <a16:creationId xmlns:a16="http://schemas.microsoft.com/office/drawing/2014/main" id="{A8BF721F-AD6F-411A-8942-4180ED95D6E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776E2F1C-4ED7-42B4-86D3-53909EB95CC8}" type="slidenum">
              <a:rPr lang="en-US" altLang="en-US" smtClean="0"/>
              <a:pPr/>
              <a:t>27</a:t>
            </a:fld>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6905C55B-473A-420F-B98E-7CB58020D77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D98E31CE-5A3F-4967-B0BC-3B15FFE6540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b="1" i="0" dirty="0"/>
              <a:t>Disaster risk </a:t>
            </a:r>
            <a:r>
              <a:rPr lang="en-US" altLang="en-US" i="0" dirty="0"/>
              <a:t>is</a:t>
            </a:r>
            <a:r>
              <a:rPr lang="en-US" altLang="en-US" b="1" i="0" dirty="0"/>
              <a:t> </a:t>
            </a:r>
            <a:r>
              <a:rPr lang="en-US" altLang="en-US" i="0" dirty="0"/>
              <a:t>the potential loss of life, injury, or destroyed or damaged assets that could occur to a system, society, or a community in a specific period of time.</a:t>
            </a:r>
            <a:endParaRPr lang="en-US" altLang="en-US" b="1" i="0" dirty="0"/>
          </a:p>
          <a:p>
            <a:pPr eaLnBrk="1" hangingPunct="1"/>
            <a:endParaRPr lang="en-US" altLang="en-US" b="1" i="0" dirty="0"/>
          </a:p>
          <a:p>
            <a:pPr eaLnBrk="1" hangingPunct="1">
              <a:spcBef>
                <a:spcPct val="0"/>
              </a:spcBef>
            </a:pPr>
            <a:r>
              <a:rPr lang="en-US" altLang="en-US" b="1" i="0" dirty="0"/>
              <a:t>Residual risk</a:t>
            </a:r>
            <a:r>
              <a:rPr lang="en-US" altLang="en-US" i="0" dirty="0"/>
              <a:t> is the disaster risk that remains even when effective disaster risk reduction measures are in place, and for which emergency response and recovery capacities must be maintained. The presence of residual risk implies a continuing need to develop and support effective capacities for emergency services, preparedness, response, and recovery, together with socioeconomic policies such as safety nets and risk transfer mechanisms, as part of a holistic approach.</a:t>
            </a:r>
          </a:p>
          <a:p>
            <a:pPr eaLnBrk="1" hangingPunct="1"/>
            <a:endParaRPr lang="en-US" altLang="en-US" b="1" i="0" dirty="0"/>
          </a:p>
          <a:p>
            <a:pPr eaLnBrk="1" hangingPunct="1"/>
            <a:r>
              <a:rPr lang="en-US" altLang="en-US" b="1" i="0" dirty="0"/>
              <a:t>Disaster risk management </a:t>
            </a:r>
            <a:r>
              <a:rPr lang="en-US" altLang="en-US" i="0" dirty="0"/>
              <a:t>is the application of disaster risk reduction policies and strategies to prevent new disaster risk, reduce existing disaster risk, and manage residual risk, contributing to the strengthening of resilience and reduction of disaster losses.</a:t>
            </a:r>
          </a:p>
        </p:txBody>
      </p:sp>
      <p:sp>
        <p:nvSpPr>
          <p:cNvPr id="59396" name="Slide Number Placeholder 3">
            <a:extLst>
              <a:ext uri="{FF2B5EF4-FFF2-40B4-BE49-F238E27FC236}">
                <a16:creationId xmlns:a16="http://schemas.microsoft.com/office/drawing/2014/main" id="{72CDB6E5-579C-4687-A8CC-ACD1C5A0EEA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904896A-F706-4644-9DC6-E4E77CD5E9EE}" type="slidenum">
              <a:rPr lang="en-US" altLang="en-US" smtClean="0"/>
              <a:pPr/>
              <a:t>28</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DBD765D1-8312-4DA1-B250-4C54EB884DA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F58EF630-A85F-45A6-B140-EDBC62B4F556}"/>
              </a:ext>
            </a:extLst>
          </p:cNvPr>
          <p:cNvSpPr>
            <a:spLocks noGrp="1"/>
          </p:cNvSpPr>
          <p:nvPr>
            <p:ph type="body" idx="1"/>
          </p:nvPr>
        </p:nvSpPr>
        <p:spPr/>
        <p:txBody>
          <a:bodyPr/>
          <a:lstStyle/>
          <a:p>
            <a:pPr eaLnBrk="1" fontAlgn="auto" hangingPunct="1">
              <a:spcBef>
                <a:spcPts val="0"/>
              </a:spcBef>
              <a:spcAft>
                <a:spcPts val="0"/>
              </a:spcAft>
              <a:defRPr/>
            </a:pPr>
            <a:r>
              <a:rPr lang="en-US" altLang="en-US" dirty="0"/>
              <a:t>Hazard: </a:t>
            </a:r>
            <a:r>
              <a:rPr lang="en-US" altLang="en-US" i="1" dirty="0"/>
              <a:t>A process, phenomenon, or human activity that may cause loss of life, injury, or other health impacts, property damage, social and economic disruption, or environmental degradation</a:t>
            </a:r>
            <a:r>
              <a:rPr lang="en-US" altLang="en-US" dirty="0"/>
              <a:t>.</a:t>
            </a:r>
          </a:p>
          <a:p>
            <a:pPr eaLnBrk="1" fontAlgn="auto" hangingPunct="1">
              <a:spcBef>
                <a:spcPts val="0"/>
              </a:spcBef>
              <a:spcAft>
                <a:spcPts val="0"/>
              </a:spcAft>
              <a:defRPr/>
            </a:pPr>
            <a:endParaRPr lang="en-US" dirty="0"/>
          </a:p>
          <a:p>
            <a:pPr eaLnBrk="1" fontAlgn="auto" hangingPunct="1">
              <a:spcBef>
                <a:spcPts val="0"/>
              </a:spcBef>
              <a:spcAft>
                <a:spcPts val="0"/>
              </a:spcAft>
              <a:defRPr/>
            </a:pPr>
            <a:r>
              <a:rPr lang="en-US" dirty="0"/>
              <a:t>Hazards can include:</a:t>
            </a:r>
          </a:p>
          <a:p>
            <a:pPr marL="171450" indent="-171450" eaLnBrk="1" fontAlgn="auto" hangingPunct="1">
              <a:spcBef>
                <a:spcPts val="0"/>
              </a:spcBef>
              <a:spcAft>
                <a:spcPts val="0"/>
              </a:spcAft>
              <a:buFont typeface="Arial" panose="020B0604020202020204" pitchFamily="34" charset="0"/>
              <a:buChar char="•"/>
              <a:defRPr/>
            </a:pPr>
            <a:r>
              <a:rPr lang="en-US" dirty="0"/>
              <a:t>Biological (insect infestation, epidemics/pandemics, animal attacks, etc.)</a:t>
            </a:r>
          </a:p>
          <a:p>
            <a:pPr marL="171450" indent="-171450" eaLnBrk="1" fontAlgn="auto" hangingPunct="1">
              <a:spcBef>
                <a:spcPts val="0"/>
              </a:spcBef>
              <a:spcAft>
                <a:spcPts val="0"/>
              </a:spcAft>
              <a:buFont typeface="Arial" panose="020B0604020202020204" pitchFamily="34" charset="0"/>
              <a:buChar char="•"/>
              <a:defRPr/>
            </a:pPr>
            <a:r>
              <a:rPr lang="en-US" dirty="0"/>
              <a:t>Environmental (soil degradation, deforestation, etc.)</a:t>
            </a:r>
          </a:p>
          <a:p>
            <a:pPr marL="171450" indent="-171450" eaLnBrk="1" fontAlgn="auto" hangingPunct="1">
              <a:spcBef>
                <a:spcPts val="0"/>
              </a:spcBef>
              <a:spcAft>
                <a:spcPts val="0"/>
              </a:spcAft>
              <a:buFont typeface="Arial" panose="020B0604020202020204" pitchFamily="34" charset="0"/>
              <a:buChar char="•"/>
              <a:defRPr/>
            </a:pPr>
            <a:r>
              <a:rPr lang="en-US" dirty="0"/>
              <a:t>Geophysical (earthquakes, tsunamis, volcanoes, etc.)</a:t>
            </a:r>
          </a:p>
          <a:p>
            <a:pPr marL="171450" indent="-171450" eaLnBrk="1" fontAlgn="auto" hangingPunct="1">
              <a:spcBef>
                <a:spcPts val="0"/>
              </a:spcBef>
              <a:spcAft>
                <a:spcPts val="0"/>
              </a:spcAft>
              <a:buFont typeface="Arial" panose="020B0604020202020204" pitchFamily="34" charset="0"/>
              <a:buChar char="•"/>
              <a:defRPr/>
            </a:pPr>
            <a:r>
              <a:rPr lang="en-US" dirty="0"/>
              <a:t>Hydrometeorological (flooding, mudslide, avalanche, typhoon, tornado, sandstorm, etc.)</a:t>
            </a:r>
          </a:p>
          <a:p>
            <a:pPr marL="171450" indent="-171450" eaLnBrk="1" fontAlgn="auto" hangingPunct="1">
              <a:spcBef>
                <a:spcPts val="0"/>
              </a:spcBef>
              <a:spcAft>
                <a:spcPts val="0"/>
              </a:spcAft>
              <a:buFont typeface="Arial" panose="020B0604020202020204" pitchFamily="34" charset="0"/>
              <a:buChar char="•"/>
              <a:defRPr/>
            </a:pPr>
            <a:r>
              <a:rPr lang="en-US" dirty="0"/>
              <a:t>Technological (industrial pollution, nuclear radiation, explosions, etc.)</a:t>
            </a:r>
          </a:p>
          <a:p>
            <a:pPr eaLnBrk="1" fontAlgn="auto" hangingPunct="1">
              <a:spcBef>
                <a:spcPts val="0"/>
              </a:spcBef>
              <a:spcAft>
                <a:spcPts val="0"/>
              </a:spcAft>
              <a:defRPr/>
            </a:pPr>
            <a:endParaRPr lang="en-US" dirty="0"/>
          </a:p>
        </p:txBody>
      </p:sp>
      <p:sp>
        <p:nvSpPr>
          <p:cNvPr id="61444" name="Slide Number Placeholder 3">
            <a:extLst>
              <a:ext uri="{FF2B5EF4-FFF2-40B4-BE49-F238E27FC236}">
                <a16:creationId xmlns:a16="http://schemas.microsoft.com/office/drawing/2014/main" id="{22240013-CE69-4757-BC53-7EBDFA250E5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2E4EB08C-D1D7-4955-BCCD-E52247B94212}" type="slidenum">
              <a:rPr lang="en-US" altLang="en-US" smtClean="0"/>
              <a:pPr/>
              <a:t>29</a:t>
            </a:fld>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D57A97E2-2D5D-49B3-A5EB-F63E0B6B05D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a:extLst>
              <a:ext uri="{FF2B5EF4-FFF2-40B4-BE49-F238E27FC236}">
                <a16:creationId xmlns:a16="http://schemas.microsoft.com/office/drawing/2014/main" id="{C0B0BF61-9AD5-4ECC-A863-A9A290C2315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latin typeface="Arial" panose="020B0604020202020204" pitchFamily="34" charset="0"/>
                <a:cs typeface="Arial" panose="020B0604020202020204" pitchFamily="34" charset="0"/>
              </a:rPr>
              <a:t>Emergency preparedness </a:t>
            </a:r>
            <a:r>
              <a:rPr lang="en-US" altLang="en-US">
                <a:latin typeface="Arial" panose="020B0604020202020204" pitchFamily="34" charset="0"/>
                <a:cs typeface="Arial" panose="020B0604020202020204" pitchFamily="34" charset="0"/>
              </a:rPr>
              <a:t>and </a:t>
            </a:r>
            <a:r>
              <a:rPr lang="en-US" altLang="en-US" b="1">
                <a:latin typeface="Arial" panose="020B0604020202020204" pitchFamily="34" charset="0"/>
                <a:cs typeface="Arial" panose="020B0604020202020204" pitchFamily="34" charset="0"/>
              </a:rPr>
              <a:t>recovery </a:t>
            </a:r>
            <a:r>
              <a:rPr lang="en-US" altLang="en-US">
                <a:latin typeface="Arial" panose="020B0604020202020204" pitchFamily="34" charset="0"/>
                <a:cs typeface="Arial" panose="020B0604020202020204" pitchFamily="34" charset="0"/>
              </a:rPr>
              <a:t>are two entry points within the continuum of an emergency that provide an opportunity to build local and national resilience to mitigate the impact of emergencies, improve response, and facilitate efficient and effective recovery.</a:t>
            </a:r>
          </a:p>
          <a:p>
            <a:pPr eaLnBrk="1" hangingPunct="1">
              <a:spcBef>
                <a:spcPct val="0"/>
              </a:spcBef>
            </a:pPr>
            <a:endParaRPr lang="en-US" altLang="en-US"/>
          </a:p>
        </p:txBody>
      </p:sp>
      <p:sp>
        <p:nvSpPr>
          <p:cNvPr id="63492" name="Slide Number Placeholder 3">
            <a:extLst>
              <a:ext uri="{FF2B5EF4-FFF2-40B4-BE49-F238E27FC236}">
                <a16:creationId xmlns:a16="http://schemas.microsoft.com/office/drawing/2014/main" id="{978C1612-B924-49FD-A4E3-307BA15D151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601D19A2-D60E-4246-9AC6-93B7983B21AD}" type="slidenum">
              <a:rPr lang="en-US" altLang="en-US" smtClean="0"/>
              <a:pPr/>
              <a:t>30</a:t>
            </a:fld>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ACABAE64-445C-4DA9-A68B-A5CD49519F7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E503F064-37C2-4466-B564-17652A097872}"/>
              </a:ext>
            </a:extLst>
          </p:cNvPr>
          <p:cNvSpPr>
            <a:spLocks noGrp="1"/>
          </p:cNvSpPr>
          <p:nvPr>
            <p:ph type="body" idx="1"/>
          </p:nvPr>
        </p:nvSpPr>
        <p:spPr/>
        <p:txBody>
          <a:bodyPr/>
          <a:lstStyle/>
          <a:p>
            <a:pPr eaLnBrk="1" hangingPunct="1">
              <a:defRPr/>
            </a:pPr>
            <a:r>
              <a:rPr lang="en-US" dirty="0"/>
              <a:t>Health systems-strengthening, based on primary health care at the community level, can: </a:t>
            </a:r>
          </a:p>
          <a:p>
            <a:pPr marL="171450" indent="-171450" eaLnBrk="1" hangingPunct="1">
              <a:buFont typeface="Arial" panose="020B0604020202020204" pitchFamily="34" charset="0"/>
              <a:buChar char="•"/>
              <a:defRPr/>
            </a:pPr>
            <a:r>
              <a:rPr lang="en-US" dirty="0"/>
              <a:t>Reduce the vulnerability of at-risk populations before an emergency.</a:t>
            </a:r>
          </a:p>
          <a:p>
            <a:pPr marL="171450" indent="-171450" eaLnBrk="1" hangingPunct="1">
              <a:buFont typeface="Arial" panose="020B0604020202020204" pitchFamily="34" charset="0"/>
              <a:buChar char="•"/>
              <a:defRPr/>
            </a:pPr>
            <a:r>
              <a:rPr lang="en-US" dirty="0"/>
              <a:t>Build the capacity of communities to prevent, prepare, respond to, and recover from emergencies, thus protecting public health, health services, and infrastructure.</a:t>
            </a:r>
          </a:p>
          <a:p>
            <a:pPr marL="171450" indent="-171450" eaLnBrk="1" hangingPunct="1">
              <a:buFont typeface="Arial" panose="020B0604020202020204" pitchFamily="34" charset="0"/>
              <a:buChar char="•"/>
              <a:defRPr/>
            </a:pPr>
            <a:r>
              <a:rPr lang="en-US" dirty="0"/>
              <a:t>Provide the basis for scaling up measures to meet wide-ranging health needs in emergencies. </a:t>
            </a:r>
          </a:p>
          <a:p>
            <a:pPr marL="171450" indent="-171450" eaLnBrk="1" hangingPunct="1">
              <a:buFont typeface="Arial" panose="020B0604020202020204" pitchFamily="34" charset="0"/>
              <a:buChar char="•"/>
              <a:defRPr/>
            </a:pPr>
            <a:r>
              <a:rPr lang="en-US" dirty="0"/>
              <a:t>Prevent avoidable morbidity and mortality, particularly among women, children, and adolescents.</a:t>
            </a:r>
          </a:p>
          <a:p>
            <a:pPr marL="171450" indent="-171450" eaLnBrk="1" hangingPunct="1">
              <a:buFont typeface="Arial" panose="020B0604020202020204" pitchFamily="34" charset="0"/>
              <a:buChar char="•"/>
              <a:defRPr/>
            </a:pPr>
            <a:r>
              <a:rPr lang="en-US" dirty="0"/>
              <a:t>Use opportunities during recovery to strengthen services and reduce the risks of future events.</a:t>
            </a:r>
          </a:p>
        </p:txBody>
      </p:sp>
      <p:sp>
        <p:nvSpPr>
          <p:cNvPr id="65540" name="Slide Number Placeholder 3">
            <a:extLst>
              <a:ext uri="{FF2B5EF4-FFF2-40B4-BE49-F238E27FC236}">
                <a16:creationId xmlns:a16="http://schemas.microsoft.com/office/drawing/2014/main" id="{F9A6416D-AD04-4B80-B39A-E080C585AF7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28B6D071-EB1D-4AEE-88CE-DD2A5420B9C0}" type="slidenum">
              <a:rPr lang="en-US" altLang="en-US" smtClean="0"/>
              <a:pPr/>
              <a:t>31</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205C131B-257D-4B2B-8A61-278D55080B3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BBC5E2F9-F15D-4EC3-8BA9-70D370F4CAC4}"/>
              </a:ext>
            </a:extLst>
          </p:cNvPr>
          <p:cNvSpPr>
            <a:spLocks noGrp="1"/>
          </p:cNvSpPr>
          <p:nvPr>
            <p:ph type="body" idx="1"/>
          </p:nvPr>
        </p:nvSpPr>
        <p:spPr/>
        <p:txBody>
          <a:bodyPr/>
          <a:lstStyle/>
          <a:p>
            <a:pPr eaLnBrk="1" fontAlgn="auto" hangingPunct="1">
              <a:spcBef>
                <a:spcPct val="50000"/>
              </a:spcBef>
              <a:spcAft>
                <a:spcPts val="0"/>
              </a:spcAft>
              <a:defRPr/>
            </a:pPr>
            <a:r>
              <a:rPr lang="en-US" altLang="en-US" dirty="0"/>
              <a:t>Objective 1: Ensure the health sector/cluster identifies an organization to lead implementation of the MISP. The Lead SRH Organization:</a:t>
            </a:r>
          </a:p>
          <a:p>
            <a:pPr marL="171450" indent="-171450" eaLnBrk="1" fontAlgn="auto" hangingPunct="1">
              <a:spcBef>
                <a:spcPts val="0"/>
              </a:spcBef>
              <a:spcAft>
                <a:spcPts val="0"/>
              </a:spcAft>
              <a:buFont typeface="Arial" panose="020B0604020202020204" pitchFamily="34" charset="0"/>
              <a:buChar char="•"/>
              <a:defRPr/>
            </a:pPr>
            <a:r>
              <a:rPr lang="en-US" dirty="0"/>
              <a:t>Nominates an SRH Coordinator to provide technical and operational support to all agencies providing health services.</a:t>
            </a:r>
          </a:p>
          <a:p>
            <a:pPr marL="171450" indent="-171450" eaLnBrk="1" fontAlgn="auto" hangingPunct="1">
              <a:spcBef>
                <a:spcPts val="0"/>
              </a:spcBef>
              <a:spcAft>
                <a:spcPts val="0"/>
              </a:spcAft>
              <a:buFont typeface="Arial" panose="020B0604020202020204" pitchFamily="34" charset="0"/>
              <a:buChar char="•"/>
              <a:defRPr/>
            </a:pPr>
            <a:r>
              <a:rPr lang="en-US" dirty="0"/>
              <a:t>Hosts regular meetings with all relevant stakeholders to facilitate coordinated action to ensure implementation of the MISP.</a:t>
            </a:r>
          </a:p>
          <a:p>
            <a:pPr marL="171450" indent="-171450" eaLnBrk="1" fontAlgn="auto" hangingPunct="1">
              <a:spcBef>
                <a:spcPts val="0"/>
              </a:spcBef>
              <a:spcAft>
                <a:spcPts val="0"/>
              </a:spcAft>
              <a:buFont typeface="Arial" panose="020B0604020202020204" pitchFamily="34" charset="0"/>
              <a:buChar char="•"/>
              <a:defRPr/>
            </a:pPr>
            <a:r>
              <a:rPr lang="en-US" dirty="0"/>
              <a:t>Reports back to the health cluster, GBV sub-cluster, and/or HIV national coordination meetings on any issues related to MISP implementation.</a:t>
            </a:r>
          </a:p>
          <a:p>
            <a:pPr marL="171450" indent="-171450" eaLnBrk="1" fontAlgn="auto" hangingPunct="1">
              <a:spcBef>
                <a:spcPts val="0"/>
              </a:spcBef>
              <a:spcAft>
                <a:spcPts val="0"/>
              </a:spcAft>
              <a:buFont typeface="Arial" panose="020B0604020202020204" pitchFamily="34" charset="0"/>
              <a:buChar char="•"/>
              <a:defRPr/>
            </a:pPr>
            <a:r>
              <a:rPr lang="en-US" dirty="0"/>
              <a:t>In tandem with health/GBV/HIV coordination mechanisms, ensures mapping and analysis of existing SRH services.</a:t>
            </a:r>
          </a:p>
          <a:p>
            <a:pPr marL="171450" indent="-171450" eaLnBrk="1" fontAlgn="auto" hangingPunct="1">
              <a:spcBef>
                <a:spcPts val="0"/>
              </a:spcBef>
              <a:spcAft>
                <a:spcPts val="0"/>
              </a:spcAft>
              <a:buFont typeface="Arial" panose="020B0604020202020204" pitchFamily="34" charset="0"/>
              <a:buChar char="•"/>
              <a:defRPr/>
            </a:pPr>
            <a:r>
              <a:rPr lang="en-US" dirty="0"/>
              <a:t>Shares information about the availability of SRH services and commodities.</a:t>
            </a:r>
          </a:p>
          <a:p>
            <a:pPr marL="171450" indent="-171450" eaLnBrk="1" fontAlgn="auto" hangingPunct="1">
              <a:spcBef>
                <a:spcPts val="0"/>
              </a:spcBef>
              <a:spcAft>
                <a:spcPts val="0"/>
              </a:spcAft>
              <a:buFont typeface="Arial" panose="020B0604020202020204" pitchFamily="34" charset="0"/>
              <a:buChar char="•"/>
              <a:defRPr/>
            </a:pPr>
            <a:r>
              <a:rPr lang="en-US" dirty="0"/>
              <a:t>Ensures the community is aware of the availability and location of reproductive health services.</a:t>
            </a:r>
          </a:p>
        </p:txBody>
      </p:sp>
      <p:sp>
        <p:nvSpPr>
          <p:cNvPr id="11268" name="Slide Number Placeholder 3">
            <a:extLst>
              <a:ext uri="{FF2B5EF4-FFF2-40B4-BE49-F238E27FC236}">
                <a16:creationId xmlns:a16="http://schemas.microsoft.com/office/drawing/2014/main" id="{0DD5D971-85DB-48A7-B684-9CD1B99E540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72243974-914D-4600-BBB2-D4D6E95839C7}" type="slidenum">
              <a:rPr lang="en-US" altLang="en-US" smtClean="0"/>
              <a:pPr/>
              <a:t>4</a:t>
            </a:fld>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BEC932FD-AC4D-456B-B2EE-847E8C1960D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a:extLst>
              <a:ext uri="{FF2B5EF4-FFF2-40B4-BE49-F238E27FC236}">
                <a16:creationId xmlns:a16="http://schemas.microsoft.com/office/drawing/2014/main" id="{CCC644C4-854B-47E6-B707-F0DD5C1C3BB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t>The Four Priorities for Action in the Sendai Framework for Disaster Risk Reduction</a:t>
            </a:r>
          </a:p>
          <a:p>
            <a:pPr eaLnBrk="1" hangingPunct="1">
              <a:spcBef>
                <a:spcPct val="0"/>
              </a:spcBef>
            </a:pPr>
            <a:endParaRPr lang="en-US" altLang="en-US" b="1"/>
          </a:p>
          <a:p>
            <a:pPr eaLnBrk="1" hangingPunct="1">
              <a:spcBef>
                <a:spcPct val="0"/>
              </a:spcBef>
            </a:pPr>
            <a:r>
              <a:rPr lang="en-US" altLang="en-US" b="1"/>
              <a:t>Priority 1. Understanding disaster risk</a:t>
            </a:r>
          </a:p>
          <a:p>
            <a:pPr eaLnBrk="1" hangingPunct="1">
              <a:spcBef>
                <a:spcPct val="0"/>
              </a:spcBef>
            </a:pPr>
            <a:r>
              <a:rPr lang="en-US" altLang="en-US" i="1"/>
              <a:t>Disaster risk management should be based on an understanding of disaster risk in all its dimensions of </a:t>
            </a:r>
            <a:r>
              <a:rPr lang="en-US" altLang="en-US" i="1" u="sng"/>
              <a:t>vulnerability, capacity, exposure of persons and assets, hazard characteristics, and the environment</a:t>
            </a:r>
            <a:r>
              <a:rPr lang="en-US" altLang="en-US" i="1"/>
              <a:t>. Such knowledge can be used for risk assessment, prevention, mitigation, preparedness, and response</a:t>
            </a:r>
            <a:r>
              <a:rPr lang="en-US" altLang="en-US"/>
              <a:t>.</a:t>
            </a:r>
          </a:p>
          <a:p>
            <a:pPr eaLnBrk="1" hangingPunct="1">
              <a:spcBef>
                <a:spcPct val="0"/>
              </a:spcBef>
            </a:pPr>
            <a:r>
              <a:rPr lang="en-US" altLang="en-US" b="1"/>
              <a:t>Priority 2. Strengthening disaster risk governance to manage disaster risk</a:t>
            </a:r>
          </a:p>
          <a:p>
            <a:pPr eaLnBrk="1" hangingPunct="1">
              <a:spcBef>
                <a:spcPct val="0"/>
              </a:spcBef>
            </a:pPr>
            <a:r>
              <a:rPr lang="en-US" altLang="en-US" i="1"/>
              <a:t>Disaster risk governance at the national, regional, and global levels is very important for prevention, mitigation, preparedness, response, recovery, and rehabilitation. It fosters collaboration and partnership</a:t>
            </a:r>
            <a:r>
              <a:rPr lang="en-US" altLang="en-US"/>
              <a:t>.</a:t>
            </a:r>
          </a:p>
          <a:p>
            <a:pPr eaLnBrk="1" hangingPunct="1">
              <a:spcBef>
                <a:spcPct val="0"/>
              </a:spcBef>
            </a:pPr>
            <a:r>
              <a:rPr lang="en-US" altLang="en-US" b="1"/>
              <a:t>Priority 3. Investing in disaster risk reduction for resilience</a:t>
            </a:r>
          </a:p>
          <a:p>
            <a:pPr eaLnBrk="1" hangingPunct="1">
              <a:spcBef>
                <a:spcPct val="0"/>
              </a:spcBef>
            </a:pPr>
            <a:r>
              <a:rPr lang="en-US" altLang="en-US" i="1"/>
              <a:t>Public and private investment in disaster risk prevention and reduction through structural and non-structural measures are essential to enhance the economic, social, health, and cultural resilience of persons, communities, countries, and their assets, as well as the environment</a:t>
            </a:r>
            <a:r>
              <a:rPr lang="en-US" altLang="en-US"/>
              <a:t>.</a:t>
            </a:r>
          </a:p>
          <a:p>
            <a:pPr eaLnBrk="1" hangingPunct="1">
              <a:spcBef>
                <a:spcPct val="0"/>
              </a:spcBef>
            </a:pPr>
            <a:r>
              <a:rPr lang="en-US" altLang="en-US" b="1"/>
              <a:t>Priority 4. Enhancing disaster preparedness for effective response and to “Build Back Better” in recovery, rehabilitation, and reconstruction</a:t>
            </a:r>
          </a:p>
          <a:p>
            <a:pPr eaLnBrk="1" hangingPunct="1">
              <a:spcBef>
                <a:spcPct val="0"/>
              </a:spcBef>
            </a:pPr>
            <a:r>
              <a:rPr lang="en-US" altLang="en-US" i="1"/>
              <a:t>The growth of disaster risk means there is a need to strengthen disaster preparedness for response, take action in anticipation of events, and ensure capacities are in place for effective response and recovery at all levels. The recovery, rehabilitation, and reconstruction phase is a critical opportunity to build back better, including through integrating disaster risk reduction into development measures</a:t>
            </a:r>
            <a:r>
              <a:rPr lang="en-US" altLang="en-US"/>
              <a:t>.</a:t>
            </a:r>
          </a:p>
          <a:p>
            <a:pPr eaLnBrk="1" hangingPunct="1">
              <a:spcBef>
                <a:spcPct val="0"/>
              </a:spcBef>
            </a:pPr>
            <a:endParaRPr lang="en-US" altLang="en-US"/>
          </a:p>
          <a:p>
            <a:pPr eaLnBrk="1" hangingPunct="1">
              <a:spcBef>
                <a:spcPct val="0"/>
              </a:spcBef>
            </a:pPr>
            <a:r>
              <a:rPr lang="en-US" altLang="en-US"/>
              <a:t>United Nations Office for Disaster Risk Reduction (2015). </a:t>
            </a:r>
            <a:r>
              <a:rPr lang="en-US" altLang="en-US" i="1"/>
              <a:t>Sendai Framework for Disaster Risk Reduction 2015- 2030</a:t>
            </a:r>
            <a:r>
              <a:rPr lang="en-US" altLang="en-US"/>
              <a:t>. https://www.unisdr.org/we/coordinate/sendai-framework.</a:t>
            </a:r>
          </a:p>
          <a:p>
            <a:pPr eaLnBrk="1" hangingPunct="1">
              <a:spcBef>
                <a:spcPct val="0"/>
              </a:spcBef>
            </a:pPr>
            <a:endParaRPr lang="en-US" altLang="en-US"/>
          </a:p>
        </p:txBody>
      </p:sp>
      <p:sp>
        <p:nvSpPr>
          <p:cNvPr id="67588" name="Slide Number Placeholder 3">
            <a:extLst>
              <a:ext uri="{FF2B5EF4-FFF2-40B4-BE49-F238E27FC236}">
                <a16:creationId xmlns:a16="http://schemas.microsoft.com/office/drawing/2014/main" id="{7534242C-CB54-4354-9009-D3C53138534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AE6EF2B-33B2-4E3B-81DD-8DD3C942CD98}" type="slidenum">
              <a:rPr lang="en-US" altLang="en-US" smtClean="0"/>
              <a:pPr/>
              <a:t>32</a:t>
            </a:fld>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a16="http://schemas.microsoft.com/office/drawing/2014/main" id="{1FA33D62-D3F7-4B98-85BD-1DF4052B22C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a:extLst>
              <a:ext uri="{FF2B5EF4-FFF2-40B4-BE49-F238E27FC236}">
                <a16:creationId xmlns:a16="http://schemas.microsoft.com/office/drawing/2014/main" id="{D1D7B625-F840-468F-9461-F1B7BE9800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
        <p:nvSpPr>
          <p:cNvPr id="69636" name="Slide Number Placeholder 3">
            <a:extLst>
              <a:ext uri="{FF2B5EF4-FFF2-40B4-BE49-F238E27FC236}">
                <a16:creationId xmlns:a16="http://schemas.microsoft.com/office/drawing/2014/main" id="{10B9CA3C-BD18-4AF0-A3A8-F1081089856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723EB23-A5A4-4E7A-B673-0B4C5CCD1911}" type="slidenum">
              <a:rPr lang="en-US" altLang="en-US" smtClean="0"/>
              <a:pPr/>
              <a:t>33</a:t>
            </a:fld>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a:extLst>
              <a:ext uri="{FF2B5EF4-FFF2-40B4-BE49-F238E27FC236}">
                <a16:creationId xmlns:a16="http://schemas.microsoft.com/office/drawing/2014/main" id="{34FE6352-2CCC-4D14-BE8A-52F6AF7275F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a:extLst>
              <a:ext uri="{FF2B5EF4-FFF2-40B4-BE49-F238E27FC236}">
                <a16:creationId xmlns:a16="http://schemas.microsoft.com/office/drawing/2014/main" id="{3971BF13-5EA9-4F18-A86D-68BAC4387C9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71684" name="Slide Number Placeholder 3">
            <a:extLst>
              <a:ext uri="{FF2B5EF4-FFF2-40B4-BE49-F238E27FC236}">
                <a16:creationId xmlns:a16="http://schemas.microsoft.com/office/drawing/2014/main" id="{FD624CDF-DA50-4058-822A-2A312BB954E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E759FD00-0722-4117-BB30-A0611BFC3BE9}" type="slidenum">
              <a:rPr lang="en-US" altLang="en-US" smtClean="0"/>
              <a:pPr/>
              <a:t>34</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0C1E435E-6E3E-493F-BDD4-87BB887B37F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95064BD7-5957-461C-9EAC-493C6D5F7C2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cs typeface="Calibri" panose="020F0502020204030204" pitchFamily="34" charset="0"/>
              </a:rPr>
              <a:t>The Inter-Agency Working Group on Reproductive Health in Crises has developed </a:t>
            </a:r>
            <a:r>
              <a:rPr lang="en-US" altLang="en-US" b="1">
                <a:cs typeface="Calibri" panose="020F0502020204030204" pitchFamily="34" charset="0"/>
              </a:rPr>
              <a:t>12 pre-packaged health kits </a:t>
            </a:r>
            <a:r>
              <a:rPr lang="en-US" altLang="en-US">
                <a:cs typeface="Calibri" panose="020F0502020204030204" pitchFamily="34" charset="0"/>
              </a:rPr>
              <a:t>for community, primary health care, and referral hospital levels to complement the MISP standard.</a:t>
            </a:r>
            <a:endParaRPr lang="en-US" altLang="en-US"/>
          </a:p>
        </p:txBody>
      </p:sp>
      <p:sp>
        <p:nvSpPr>
          <p:cNvPr id="13316" name="Slide Number Placeholder 3">
            <a:extLst>
              <a:ext uri="{FF2B5EF4-FFF2-40B4-BE49-F238E27FC236}">
                <a16:creationId xmlns:a16="http://schemas.microsoft.com/office/drawing/2014/main" id="{3C2BBBE9-99CA-4211-B88F-05339BD713E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40D4D22C-2455-4B5C-BAE1-9D643B3461EC}" type="slidenum">
              <a:rPr lang="en-US" altLang="en-US" smtClean="0"/>
              <a:pPr/>
              <a:t>5</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9D68F357-C56C-41D2-9670-87973BEB5A6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47D365CC-B87C-435F-8232-5EB53E81EBA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cs typeface="Calibri" panose="020F0502020204030204" pitchFamily="34" charset="0"/>
              </a:rPr>
              <a:t>Adolescents</a:t>
            </a:r>
            <a:r>
              <a:rPr lang="en-US" altLang="en-US">
                <a:cs typeface="Calibri" panose="020F0502020204030204" pitchFamily="34" charset="0"/>
              </a:rPr>
              <a:t>:</a:t>
            </a:r>
            <a:r>
              <a:rPr lang="en-US" altLang="en-US" b="1">
                <a:cs typeface="Calibri" panose="020F0502020204030204" pitchFamily="34" charset="0"/>
              </a:rPr>
              <a:t> </a:t>
            </a:r>
            <a:r>
              <a:rPr lang="en-US" altLang="en-US">
                <a:cs typeface="Calibri" panose="020F0502020204030204" pitchFamily="34" charset="0"/>
              </a:rPr>
              <a:t>Adolescent girls especially are highly vulnerable to sexual coercion, exploitation, and violence, and many may engage in high-risk or transactional sex for survival. Adolescents are also a heterogenous group; their risks and needs may vary depending on the environment, marital status, education level, disability status, gender and gender identity, bodily identify, sexual orientation, and socioeconomic status.</a:t>
            </a:r>
            <a:endParaRPr lang="en-US" altLang="en-US" b="1">
              <a:cs typeface="Calibri" panose="020F0502020204030204" pitchFamily="34" charset="0"/>
            </a:endParaRPr>
          </a:p>
          <a:p>
            <a:pPr eaLnBrk="1" hangingPunct="1">
              <a:spcBef>
                <a:spcPct val="0"/>
              </a:spcBef>
            </a:pPr>
            <a:r>
              <a:rPr lang="en-US" altLang="en-US" b="1">
                <a:cs typeface="Calibri" panose="020F0502020204030204" pitchFamily="34" charset="0"/>
              </a:rPr>
              <a:t>Male survivors</a:t>
            </a:r>
            <a:r>
              <a:rPr lang="en-US" altLang="en-US">
                <a:cs typeface="Calibri" panose="020F0502020204030204" pitchFamily="34" charset="0"/>
              </a:rPr>
              <a:t>: Male survivors suffer physical and psychological trauma and should have access to confidential, respectful, and non-discriminatory services that provide comprehensive care.</a:t>
            </a:r>
          </a:p>
          <a:p>
            <a:pPr eaLnBrk="1" hangingPunct="1">
              <a:spcBef>
                <a:spcPct val="0"/>
              </a:spcBef>
            </a:pPr>
            <a:r>
              <a:rPr lang="en-US" altLang="en-US" b="1">
                <a:cs typeface="Calibri" panose="020F0502020204030204" pitchFamily="34" charset="0"/>
              </a:rPr>
              <a:t>Persons with disabilities</a:t>
            </a:r>
            <a:r>
              <a:rPr lang="en-US" altLang="en-US">
                <a:cs typeface="Calibri" panose="020F0502020204030204" pitchFamily="34" charset="0"/>
              </a:rPr>
              <a:t>: Persons with disabilities are at a higher risk of sexual violence and often face extreme discrimination by service providers. Host organizations of persons with disabilities may have resources to ensure clinical care for survivors is provided to this often-hidden population.</a:t>
            </a:r>
          </a:p>
          <a:p>
            <a:pPr eaLnBrk="1" hangingPunct="1">
              <a:spcBef>
                <a:spcPct val="0"/>
              </a:spcBef>
            </a:pPr>
            <a:r>
              <a:rPr lang="en-US" altLang="en-US" b="1">
                <a:cs typeface="Calibri" panose="020F0502020204030204" pitchFamily="34" charset="0"/>
              </a:rPr>
              <a:t>LGBTQIA persons</a:t>
            </a:r>
            <a:r>
              <a:rPr lang="en-US" altLang="en-US">
                <a:cs typeface="Calibri" panose="020F0502020204030204" pitchFamily="34" charset="0"/>
              </a:rPr>
              <a:t>: Each population has separate needs and face different risks. Engaging with LGBTQIA self-help or rights groups and making health facilities more respectful of diversity would allow critical health services to become more accessible.</a:t>
            </a:r>
          </a:p>
          <a:p>
            <a:pPr eaLnBrk="1" hangingPunct="1">
              <a:spcBef>
                <a:spcPct val="0"/>
              </a:spcBef>
            </a:pPr>
            <a:r>
              <a:rPr lang="en-US" altLang="en-US" b="1">
                <a:cs typeface="Calibri" panose="020F0502020204030204" pitchFamily="34" charset="0"/>
              </a:rPr>
              <a:t>Persons who engage in sex work</a:t>
            </a:r>
            <a:r>
              <a:rPr lang="en-US" altLang="en-US">
                <a:cs typeface="Calibri" panose="020F0502020204030204" pitchFamily="34" charset="0"/>
              </a:rPr>
              <a:t>: This population often faces stigmatization and discrimination by health providers. Organizations led by refugees and persons who engage in sex work often have the expertise and connections to effectively provide clinical services to these groups.</a:t>
            </a:r>
          </a:p>
          <a:p>
            <a:pPr eaLnBrk="1" hangingPunct="1">
              <a:spcBef>
                <a:spcPct val="0"/>
              </a:spcBef>
            </a:pPr>
            <a:r>
              <a:rPr lang="en-US" altLang="en-US" b="1">
                <a:cs typeface="Calibri" panose="020F0502020204030204" pitchFamily="34" charset="0"/>
              </a:rPr>
              <a:t>Persons living with HIV/AIDS</a:t>
            </a:r>
            <a:r>
              <a:rPr lang="en-US" altLang="en-US">
                <a:cs typeface="Calibri" panose="020F0502020204030204" pitchFamily="34" charset="0"/>
              </a:rPr>
              <a:t>: Access to antiretroviral treatment remains a challenge in humanitarian settings. Stigma continues to also exist against persons living with HIV/AIDS.</a:t>
            </a:r>
          </a:p>
          <a:p>
            <a:pPr eaLnBrk="1" hangingPunct="1"/>
            <a:r>
              <a:rPr lang="en-US" altLang="en-US" b="1">
                <a:cs typeface="Calibri" panose="020F0502020204030204" pitchFamily="34" charset="0"/>
              </a:rPr>
              <a:t>Persons who inject drugs</a:t>
            </a:r>
            <a:r>
              <a:rPr lang="en-US" altLang="en-US">
                <a:cs typeface="Calibri" panose="020F0502020204030204" pitchFamily="34" charset="0"/>
              </a:rPr>
              <a:t>: Women who inject drugs are particularly stigmatized and are vulnerable to violence and HIV. </a:t>
            </a:r>
          </a:p>
          <a:p>
            <a:pPr eaLnBrk="1" hangingPunct="1"/>
            <a:r>
              <a:rPr lang="en-US" altLang="en-US" b="1">
                <a:cs typeface="Calibri" panose="020F0502020204030204" pitchFamily="34" charset="0"/>
              </a:rPr>
              <a:t>Ethnic and religious minorities</a:t>
            </a:r>
            <a:r>
              <a:rPr lang="en-US" altLang="en-US">
                <a:cs typeface="Calibri" panose="020F0502020204030204" pitchFamily="34" charset="0"/>
              </a:rPr>
              <a:t>: Ethnic and religious minorities face levels of stigma and discrimination that make them more vulnerable to sexual violence. Specific barriers should be considered when designing programs to reach survivors.</a:t>
            </a:r>
          </a:p>
          <a:p>
            <a:pPr eaLnBrk="1" hangingPunct="1">
              <a:spcBef>
                <a:spcPct val="0"/>
              </a:spcBef>
            </a:pPr>
            <a:endParaRPr lang="en-US" altLang="en-US"/>
          </a:p>
        </p:txBody>
      </p:sp>
      <p:sp>
        <p:nvSpPr>
          <p:cNvPr id="15364" name="Slide Number Placeholder 3">
            <a:extLst>
              <a:ext uri="{FF2B5EF4-FFF2-40B4-BE49-F238E27FC236}">
                <a16:creationId xmlns:a16="http://schemas.microsoft.com/office/drawing/2014/main" id="{B44A0C65-C307-4AB8-80CC-96D67C9FFB7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06C6358-2651-4E94-A3DE-6487575B251A}" type="slidenum">
              <a:rPr lang="en-US" altLang="en-US" smtClean="0"/>
              <a:pPr/>
              <a:t>6</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768E17B5-54A5-448E-80FF-DD68DE25EBD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5A65364B-D09B-484F-8176-51AA5990AB5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Objective 6 of the MISP is to plan for comprehensive SRH services, integrated into primary health care as soon as possible. Work with the health sector/cluster partners to address the six health systems building blocks.</a:t>
            </a:r>
          </a:p>
        </p:txBody>
      </p:sp>
      <p:sp>
        <p:nvSpPr>
          <p:cNvPr id="17412" name="Slide Number Placeholder 3">
            <a:extLst>
              <a:ext uri="{FF2B5EF4-FFF2-40B4-BE49-F238E27FC236}">
                <a16:creationId xmlns:a16="http://schemas.microsoft.com/office/drawing/2014/main" id="{36936DAE-F0DD-4A56-958F-02518D0D0A9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E870E0B4-C495-4F2A-B7C5-9FE4FDDBFBC0}" type="slidenum">
              <a:rPr lang="en-US" altLang="en-US" smtClean="0"/>
              <a:pPr/>
              <a:t>7</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38D87C41-3419-4D80-BB9A-BF1F2EB57AD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64F7FBD4-7692-4598-A24E-698E4FEA09F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PH" altLang="en-US"/>
              <a:t>The terms “gender-based violence” and “violence against women” are frequently used interchangeably in literature and by advocates; however, the term gender-based violence (GBV) refers to violence directed against a person because of his of her gender and expectations of his or her role in a society or culture. GBV highlights the gender dimension of these types of acts; in other words, the relationship between females’ subordinate status in society and their increased vulnerability to violence. It is important to note, however, that men and boys may also be victims of GBV, especially sexual violence. </a:t>
            </a:r>
            <a:r>
              <a:rPr lang="en-US" altLang="en-US"/>
              <a:t>The term is also used to describe targeted violence against LGBTI populations when referencing violence related to gender-inequitable norms of gender identity.</a:t>
            </a:r>
            <a:endParaRPr lang="en-PH" altLang="en-US"/>
          </a:p>
        </p:txBody>
      </p:sp>
      <p:sp>
        <p:nvSpPr>
          <p:cNvPr id="19460" name="Slide Number Placeholder 3">
            <a:extLst>
              <a:ext uri="{FF2B5EF4-FFF2-40B4-BE49-F238E27FC236}">
                <a16:creationId xmlns:a16="http://schemas.microsoft.com/office/drawing/2014/main" id="{D7B6EE7D-876B-4718-A0F0-0D3F7516FE9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2348175C-48FE-49BE-A24E-F06317019CF4}" type="slidenum">
              <a:rPr lang="en-US" altLang="en-US" smtClean="0"/>
              <a:pPr/>
              <a:t>8</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65839B03-B58E-41B3-93CA-2128B73F91C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02E12A5E-C21D-4806-B4B4-B9B102DF2907}"/>
              </a:ext>
            </a:extLst>
          </p:cNvPr>
          <p:cNvSpPr>
            <a:spLocks noGrp="1"/>
          </p:cNvSpPr>
          <p:nvPr>
            <p:ph type="body" idx="1"/>
          </p:nvPr>
        </p:nvSpPr>
        <p:spPr/>
        <p:txBody>
          <a:bodyPr/>
          <a:lstStyle/>
          <a:p>
            <a:pPr eaLnBrk="1" fontAlgn="t" hangingPunct="1">
              <a:spcBef>
                <a:spcPts val="0"/>
              </a:spcBef>
              <a:spcAft>
                <a:spcPts val="0"/>
              </a:spcAft>
              <a:defRPr/>
            </a:pPr>
            <a:r>
              <a:rPr lang="en-US" b="1" dirty="0"/>
              <a:t>Gender</a:t>
            </a:r>
            <a:endParaRPr lang="en-US" dirty="0"/>
          </a:p>
          <a:p>
            <a:pPr marL="171450" indent="-171450" eaLnBrk="1" fontAlgn="t" hangingPunct="1">
              <a:spcBef>
                <a:spcPts val="0"/>
              </a:spcBef>
              <a:spcAft>
                <a:spcPts val="0"/>
              </a:spcAft>
              <a:buFont typeface="Arial" panose="020B0604020202020204" pitchFamily="34" charset="0"/>
              <a:buChar char="•"/>
              <a:defRPr/>
            </a:pPr>
            <a:r>
              <a:rPr lang="en-US" dirty="0"/>
              <a:t>Social differences between females and males.</a:t>
            </a:r>
          </a:p>
          <a:p>
            <a:pPr marL="171450" indent="-171450" eaLnBrk="1" fontAlgn="t" hangingPunct="1">
              <a:spcBef>
                <a:spcPts val="0"/>
              </a:spcBef>
              <a:spcAft>
                <a:spcPts val="0"/>
              </a:spcAft>
              <a:buFont typeface="Arial" panose="020B0604020202020204" pitchFamily="34" charset="0"/>
              <a:buChar char="•"/>
              <a:defRPr/>
            </a:pPr>
            <a:r>
              <a:rPr lang="en-US" dirty="0"/>
              <a:t>Determined by social factors – history, culture, tradition, societal norms, religion.</a:t>
            </a:r>
          </a:p>
          <a:p>
            <a:pPr marL="171450" indent="-171450" eaLnBrk="1" fontAlgn="t" hangingPunct="1">
              <a:spcBef>
                <a:spcPts val="0"/>
              </a:spcBef>
              <a:spcAft>
                <a:spcPts val="0"/>
              </a:spcAft>
              <a:buFont typeface="Arial" panose="020B0604020202020204" pitchFamily="34" charset="0"/>
              <a:buChar char="•"/>
              <a:defRPr/>
            </a:pPr>
            <a:r>
              <a:rPr lang="en-US" dirty="0"/>
              <a:t>Can change over time. </a:t>
            </a:r>
          </a:p>
          <a:p>
            <a:pPr marL="171450" indent="-171450" eaLnBrk="1" fontAlgn="t" hangingPunct="1">
              <a:spcBef>
                <a:spcPts val="0"/>
              </a:spcBef>
              <a:spcAft>
                <a:spcPts val="0"/>
              </a:spcAft>
              <a:buFont typeface="Arial" panose="020B0604020202020204" pitchFamily="34" charset="0"/>
              <a:buChar char="•"/>
              <a:defRPr/>
            </a:pPr>
            <a:r>
              <a:rPr lang="en-US" dirty="0"/>
              <a:t>Can vary both within and between cultures.</a:t>
            </a:r>
          </a:p>
          <a:p>
            <a:pPr eaLnBrk="1" fontAlgn="t" hangingPunct="1">
              <a:spcBef>
                <a:spcPts val="0"/>
              </a:spcBef>
              <a:spcAft>
                <a:spcPts val="0"/>
              </a:spcAft>
              <a:defRPr/>
            </a:pPr>
            <a:endParaRPr lang="en-US" b="1" u="sng" dirty="0"/>
          </a:p>
          <a:p>
            <a:pPr eaLnBrk="1" fontAlgn="t" hangingPunct="1">
              <a:spcBef>
                <a:spcPts val="0"/>
              </a:spcBef>
              <a:spcAft>
                <a:spcPts val="0"/>
              </a:spcAft>
              <a:defRPr/>
            </a:pPr>
            <a:r>
              <a:rPr lang="en-US" b="1" dirty="0"/>
              <a:t>Sex</a:t>
            </a:r>
            <a:endParaRPr lang="en-US" dirty="0"/>
          </a:p>
          <a:p>
            <a:pPr marL="171450" indent="-171450" eaLnBrk="1" fontAlgn="t" hangingPunct="1">
              <a:spcBef>
                <a:spcPts val="0"/>
              </a:spcBef>
              <a:spcAft>
                <a:spcPts val="0"/>
              </a:spcAft>
              <a:buFont typeface="Arial" panose="020B0604020202020204" pitchFamily="34" charset="0"/>
              <a:buChar char="•"/>
              <a:defRPr/>
            </a:pPr>
            <a:r>
              <a:rPr lang="en-US" dirty="0"/>
              <a:t>Physical or biological differences between males and females.</a:t>
            </a:r>
          </a:p>
          <a:p>
            <a:pPr marL="171450" indent="-171450" eaLnBrk="1" fontAlgn="t" hangingPunct="1">
              <a:spcBef>
                <a:spcPts val="0"/>
              </a:spcBef>
              <a:spcAft>
                <a:spcPts val="0"/>
              </a:spcAft>
              <a:buFont typeface="Arial" panose="020B0604020202020204" pitchFamily="34" charset="0"/>
              <a:buChar char="•"/>
              <a:defRPr/>
            </a:pPr>
            <a:r>
              <a:rPr lang="en-US" dirty="0"/>
              <a:t>Determined by biology, nature.</a:t>
            </a:r>
          </a:p>
          <a:p>
            <a:pPr eaLnBrk="1" fontAlgn="t" hangingPunct="1">
              <a:spcBef>
                <a:spcPts val="0"/>
              </a:spcBef>
              <a:spcAft>
                <a:spcPts val="0"/>
              </a:spcAft>
              <a:defRPr/>
            </a:pPr>
            <a:endParaRPr lang="en-US" dirty="0"/>
          </a:p>
          <a:p>
            <a:pPr eaLnBrk="1" fontAlgn="auto" hangingPunct="1">
              <a:spcBef>
                <a:spcPts val="0"/>
              </a:spcBef>
              <a:spcAft>
                <a:spcPts val="0"/>
              </a:spcAft>
              <a:defRPr/>
            </a:pPr>
            <a:endParaRPr lang="en-US" dirty="0"/>
          </a:p>
        </p:txBody>
      </p:sp>
      <p:sp>
        <p:nvSpPr>
          <p:cNvPr id="21508" name="Slide Number Placeholder 3">
            <a:extLst>
              <a:ext uri="{FF2B5EF4-FFF2-40B4-BE49-F238E27FC236}">
                <a16:creationId xmlns:a16="http://schemas.microsoft.com/office/drawing/2014/main" id="{0BCF874D-F4E7-4272-B7B6-0DD37765736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72995342-075B-41F8-A568-13BD9338B8BC}" type="slidenum">
              <a:rPr lang="en-US" altLang="en-US" smtClean="0"/>
              <a:pPr/>
              <a:t>9</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4C20547D-0F5A-4A01-B86A-EAF595048BA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D2D59160-3C58-4CE2-B430-124D162CA2F4}"/>
              </a:ext>
            </a:extLst>
          </p:cNvPr>
          <p:cNvSpPr>
            <a:spLocks noGrp="1"/>
          </p:cNvSpPr>
          <p:nvPr>
            <p:ph type="body" idx="1"/>
          </p:nvPr>
        </p:nvSpPr>
        <p:spPr/>
        <p:txBody>
          <a:bodyPr/>
          <a:lstStyle/>
          <a:p>
            <a:pPr eaLnBrk="1" hangingPunct="1">
              <a:defRPr/>
            </a:pPr>
            <a:r>
              <a:rPr lang="en-US" dirty="0"/>
              <a:t>Prevent sexual violence and respond to the needs of survivors: </a:t>
            </a:r>
          </a:p>
          <a:p>
            <a:pPr marL="171450" indent="-171450" eaLnBrk="1" hangingPunct="1">
              <a:buFont typeface="Arial" panose="020B0604020202020204" pitchFamily="34" charset="0"/>
              <a:buChar char="•"/>
              <a:defRPr/>
            </a:pPr>
            <a:r>
              <a:rPr lang="en-US" b="1" dirty="0"/>
              <a:t>Work with other clusters, </a:t>
            </a:r>
            <a:r>
              <a:rPr lang="en-US" dirty="0"/>
              <a:t>especially the protection or gender-based violence sub-cluster, to put in place preventive measures at community, local, and district levels, including health facilities to protect affected populations, particularly women and girls, from sexual violence.</a:t>
            </a:r>
          </a:p>
          <a:p>
            <a:pPr marL="171450" indent="-171450" eaLnBrk="1" hangingPunct="1">
              <a:buFont typeface="Arial" panose="020B0604020202020204" pitchFamily="34" charset="0"/>
              <a:buChar char="•"/>
              <a:defRPr/>
            </a:pPr>
            <a:r>
              <a:rPr lang="en-US" b="1" dirty="0"/>
              <a:t>Make clinical care and referral </a:t>
            </a:r>
            <a:r>
              <a:rPr lang="en-US" dirty="0"/>
              <a:t>to other supportive services available for survivors of sexual violence.</a:t>
            </a:r>
          </a:p>
          <a:p>
            <a:pPr marL="171450" indent="-171450" eaLnBrk="1" hangingPunct="1">
              <a:buFont typeface="Arial" panose="020B0604020202020204" pitchFamily="34" charset="0"/>
              <a:buChar char="•"/>
              <a:defRPr/>
            </a:pPr>
            <a:r>
              <a:rPr lang="en-US" b="1" dirty="0"/>
              <a:t>Put in place confidential and safe spaces</a:t>
            </a:r>
            <a:r>
              <a:rPr lang="en-US" dirty="0"/>
              <a:t> within the health facilities to receive and provide survivors of sexual violence with appropriate clinical care and referral.</a:t>
            </a:r>
          </a:p>
        </p:txBody>
      </p:sp>
      <p:sp>
        <p:nvSpPr>
          <p:cNvPr id="23556" name="Slide Number Placeholder 3">
            <a:extLst>
              <a:ext uri="{FF2B5EF4-FFF2-40B4-BE49-F238E27FC236}">
                <a16:creationId xmlns:a16="http://schemas.microsoft.com/office/drawing/2014/main" id="{167566EE-3929-4711-9B6A-E4B52E851E9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FA2751D5-09C0-48D0-AF8B-8F86425E3836}" type="slidenum">
              <a:rPr lang="en-US" altLang="en-US" smtClean="0"/>
              <a:pPr/>
              <a:t>10</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AA52364-DE7A-447F-9BB4-1D279FFF32A1}"/>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8A774F61-808F-4C12-A5D4-2DDD8AE72F7F}"/>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8B2A987C-DA4A-41E1-878C-679BE418C230}"/>
              </a:ext>
            </a:extLst>
          </p:cNvPr>
          <p:cNvSpPr>
            <a:spLocks noGrp="1"/>
          </p:cNvSpPr>
          <p:nvPr>
            <p:ph type="sldNum" sz="quarter" idx="12"/>
          </p:nvPr>
        </p:nvSpPr>
        <p:spPr/>
        <p:txBody>
          <a:bodyPr/>
          <a:lstStyle>
            <a:lvl1pPr>
              <a:defRPr/>
            </a:lvl1pPr>
          </a:lstStyle>
          <a:p>
            <a:pPr>
              <a:defRPr/>
            </a:pPr>
            <a:fld id="{6DB81848-918C-48AD-84DB-2C695481D948}" type="slidenum">
              <a:rPr lang="en-US" altLang="en-US"/>
              <a:pPr>
                <a:defRPr/>
              </a:pPr>
              <a:t>‹#›</a:t>
            </a:fld>
            <a:endParaRPr lang="en-US" altLang="en-US"/>
          </a:p>
        </p:txBody>
      </p:sp>
    </p:spTree>
    <p:extLst>
      <p:ext uri="{BB962C8B-B14F-4D97-AF65-F5344CB8AC3E}">
        <p14:creationId xmlns:p14="http://schemas.microsoft.com/office/powerpoint/2010/main" val="3016217918"/>
      </p:ext>
    </p:extLst>
  </p:cSld>
  <p:clrMapOvr>
    <a:masterClrMapping/>
  </p:clrMapOvr>
  <p:transition>
    <p:pull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F57ED4-2E18-4CFD-8ABB-60ED942B8224}"/>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542ED3E7-0DA4-4BDB-BDC8-9D9C4AAC75C4}"/>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ABEF4A8F-5642-4316-BE56-7434588EDFC7}"/>
              </a:ext>
            </a:extLst>
          </p:cNvPr>
          <p:cNvSpPr>
            <a:spLocks noGrp="1"/>
          </p:cNvSpPr>
          <p:nvPr>
            <p:ph type="sldNum" sz="quarter" idx="12"/>
          </p:nvPr>
        </p:nvSpPr>
        <p:spPr/>
        <p:txBody>
          <a:bodyPr/>
          <a:lstStyle>
            <a:lvl1pPr>
              <a:defRPr/>
            </a:lvl1pPr>
          </a:lstStyle>
          <a:p>
            <a:pPr>
              <a:defRPr/>
            </a:pPr>
            <a:fld id="{65168D90-C412-4547-96D0-84D58826AD9F}" type="slidenum">
              <a:rPr lang="en-US" altLang="en-US"/>
              <a:pPr>
                <a:defRPr/>
              </a:pPr>
              <a:t>‹#›</a:t>
            </a:fld>
            <a:endParaRPr lang="en-US" altLang="en-US"/>
          </a:p>
        </p:txBody>
      </p:sp>
    </p:spTree>
    <p:extLst>
      <p:ext uri="{BB962C8B-B14F-4D97-AF65-F5344CB8AC3E}">
        <p14:creationId xmlns:p14="http://schemas.microsoft.com/office/powerpoint/2010/main" val="4129835992"/>
      </p:ext>
    </p:extLst>
  </p:cSld>
  <p:clrMapOvr>
    <a:masterClrMapping/>
  </p:clrMapOvr>
  <p:transition>
    <p:pull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5D626A-3A6B-4161-A5FD-2C7A29598A89}"/>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8D44E906-7523-4556-9AA3-B0366665FBF7}"/>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4DFA4BF1-6B7D-413B-806E-0F1C81094468}"/>
              </a:ext>
            </a:extLst>
          </p:cNvPr>
          <p:cNvSpPr>
            <a:spLocks noGrp="1"/>
          </p:cNvSpPr>
          <p:nvPr>
            <p:ph type="sldNum" sz="quarter" idx="12"/>
          </p:nvPr>
        </p:nvSpPr>
        <p:spPr/>
        <p:txBody>
          <a:bodyPr/>
          <a:lstStyle>
            <a:lvl1pPr>
              <a:defRPr/>
            </a:lvl1pPr>
          </a:lstStyle>
          <a:p>
            <a:pPr>
              <a:defRPr/>
            </a:pPr>
            <a:fld id="{8A9E8752-73BC-4352-BE88-ED6D2BE077E4}" type="slidenum">
              <a:rPr lang="en-US" altLang="en-US"/>
              <a:pPr>
                <a:defRPr/>
              </a:pPr>
              <a:t>‹#›</a:t>
            </a:fld>
            <a:endParaRPr lang="en-US" altLang="en-US"/>
          </a:p>
        </p:txBody>
      </p:sp>
    </p:spTree>
    <p:extLst>
      <p:ext uri="{BB962C8B-B14F-4D97-AF65-F5344CB8AC3E}">
        <p14:creationId xmlns:p14="http://schemas.microsoft.com/office/powerpoint/2010/main" val="1161217039"/>
      </p:ext>
    </p:extLst>
  </p:cSld>
  <p:clrMapOvr>
    <a:masterClrMapping/>
  </p:clrMapOvr>
  <p:transition>
    <p:pull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E6DE65-C80B-4D11-B975-F799BE41BF20}"/>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1DFC6F6B-B342-494E-BF21-01A25C5FEC50}"/>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2BCD30F5-0BE0-4F0B-882E-BCE37C2CDBAA}"/>
              </a:ext>
            </a:extLst>
          </p:cNvPr>
          <p:cNvSpPr>
            <a:spLocks noGrp="1"/>
          </p:cNvSpPr>
          <p:nvPr>
            <p:ph type="sldNum" sz="quarter" idx="12"/>
          </p:nvPr>
        </p:nvSpPr>
        <p:spPr/>
        <p:txBody>
          <a:bodyPr/>
          <a:lstStyle>
            <a:lvl1pPr>
              <a:defRPr/>
            </a:lvl1pPr>
          </a:lstStyle>
          <a:p>
            <a:pPr>
              <a:defRPr/>
            </a:pPr>
            <a:fld id="{5D182CBD-6A3A-4B1F-9FED-69CE7C8C5AD7}" type="slidenum">
              <a:rPr lang="en-US" altLang="en-US"/>
              <a:pPr>
                <a:defRPr/>
              </a:pPr>
              <a:t>‹#›</a:t>
            </a:fld>
            <a:endParaRPr lang="en-US" altLang="en-US"/>
          </a:p>
        </p:txBody>
      </p:sp>
    </p:spTree>
    <p:extLst>
      <p:ext uri="{BB962C8B-B14F-4D97-AF65-F5344CB8AC3E}">
        <p14:creationId xmlns:p14="http://schemas.microsoft.com/office/powerpoint/2010/main" val="272858725"/>
      </p:ext>
    </p:extLst>
  </p:cSld>
  <p:clrMapOvr>
    <a:masterClrMapping/>
  </p:clrMapOvr>
  <p:transition>
    <p:pull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26A6FC-6157-4AFE-8D9B-CF8D84168C41}"/>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CF49A830-1043-4DBE-920A-A188E08A3E5A}"/>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39F1C04B-FBFF-4DB3-883B-A951A288F605}"/>
              </a:ext>
            </a:extLst>
          </p:cNvPr>
          <p:cNvSpPr>
            <a:spLocks noGrp="1"/>
          </p:cNvSpPr>
          <p:nvPr>
            <p:ph type="sldNum" sz="quarter" idx="12"/>
          </p:nvPr>
        </p:nvSpPr>
        <p:spPr/>
        <p:txBody>
          <a:bodyPr/>
          <a:lstStyle>
            <a:lvl1pPr>
              <a:defRPr/>
            </a:lvl1pPr>
          </a:lstStyle>
          <a:p>
            <a:pPr>
              <a:defRPr/>
            </a:pPr>
            <a:fld id="{C2CB35AB-EFA2-4EAE-99E0-EC122D85B019}" type="slidenum">
              <a:rPr lang="en-US" altLang="en-US"/>
              <a:pPr>
                <a:defRPr/>
              </a:pPr>
              <a:t>‹#›</a:t>
            </a:fld>
            <a:endParaRPr lang="en-US" altLang="en-US"/>
          </a:p>
        </p:txBody>
      </p:sp>
    </p:spTree>
    <p:extLst>
      <p:ext uri="{BB962C8B-B14F-4D97-AF65-F5344CB8AC3E}">
        <p14:creationId xmlns:p14="http://schemas.microsoft.com/office/powerpoint/2010/main" val="3088641013"/>
      </p:ext>
    </p:extLst>
  </p:cSld>
  <p:clrMapOvr>
    <a:masterClrMapping/>
  </p:clrMapOvr>
  <p:transition>
    <p:pull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595EE660-F297-4F74-A44B-A6B59865D8B1}"/>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100A3253-F2DC-48D1-919B-855923CEE8C6}"/>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12796A7C-347E-4FBF-A7FA-6A5DAD3A04C9}"/>
              </a:ext>
            </a:extLst>
          </p:cNvPr>
          <p:cNvSpPr>
            <a:spLocks noGrp="1"/>
          </p:cNvSpPr>
          <p:nvPr>
            <p:ph type="sldNum" sz="quarter" idx="12"/>
          </p:nvPr>
        </p:nvSpPr>
        <p:spPr/>
        <p:txBody>
          <a:bodyPr/>
          <a:lstStyle>
            <a:lvl1pPr>
              <a:defRPr/>
            </a:lvl1pPr>
          </a:lstStyle>
          <a:p>
            <a:pPr>
              <a:defRPr/>
            </a:pPr>
            <a:fld id="{9E2E09C1-59B2-4AE3-86BE-0484C3304C76}" type="slidenum">
              <a:rPr lang="en-US" altLang="en-US"/>
              <a:pPr>
                <a:defRPr/>
              </a:pPr>
              <a:t>‹#›</a:t>
            </a:fld>
            <a:endParaRPr lang="en-US" altLang="en-US"/>
          </a:p>
        </p:txBody>
      </p:sp>
    </p:spTree>
    <p:extLst>
      <p:ext uri="{BB962C8B-B14F-4D97-AF65-F5344CB8AC3E}">
        <p14:creationId xmlns:p14="http://schemas.microsoft.com/office/powerpoint/2010/main" val="2564949963"/>
      </p:ext>
    </p:extLst>
  </p:cSld>
  <p:clrMapOvr>
    <a:masterClrMapping/>
  </p:clrMapOvr>
  <p:transition>
    <p:pull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2672EB56-2818-43A6-B9B8-25C058B2842C}"/>
              </a:ext>
            </a:extLst>
          </p:cNvPr>
          <p:cNvSpPr>
            <a:spLocks noGrp="1"/>
          </p:cNvSpPr>
          <p:nvPr>
            <p:ph type="dt" sz="half" idx="10"/>
          </p:nvPr>
        </p:nvSpPr>
        <p:spPr/>
        <p:txBody>
          <a:bodyPr/>
          <a:lstStyle>
            <a:lvl1pPr>
              <a:defRPr/>
            </a:lvl1pPr>
          </a:lstStyle>
          <a:p>
            <a:pPr>
              <a:defRPr/>
            </a:pPr>
            <a:endParaRPr lang="en-US" altLang="en-US"/>
          </a:p>
        </p:txBody>
      </p:sp>
      <p:sp>
        <p:nvSpPr>
          <p:cNvPr id="8" name="Footer Placeholder 4">
            <a:extLst>
              <a:ext uri="{FF2B5EF4-FFF2-40B4-BE49-F238E27FC236}">
                <a16:creationId xmlns:a16="http://schemas.microsoft.com/office/drawing/2014/main" id="{536EDF3A-DE9F-4341-B5A9-96BA9BE30BD9}"/>
              </a:ext>
            </a:extLst>
          </p:cNvPr>
          <p:cNvSpPr>
            <a:spLocks noGrp="1"/>
          </p:cNvSpPr>
          <p:nvPr>
            <p:ph type="ftr" sz="quarter" idx="11"/>
          </p:nvPr>
        </p:nvSpPr>
        <p:spPr/>
        <p:txBody>
          <a:bodyPr/>
          <a:lstStyle>
            <a:lvl1pPr>
              <a:defRPr/>
            </a:lvl1pPr>
          </a:lstStyle>
          <a:p>
            <a:pPr>
              <a:defRPr/>
            </a:pPr>
            <a:endParaRPr lang="en-US" altLang="en-US"/>
          </a:p>
        </p:txBody>
      </p:sp>
      <p:sp>
        <p:nvSpPr>
          <p:cNvPr id="9" name="Slide Number Placeholder 5">
            <a:extLst>
              <a:ext uri="{FF2B5EF4-FFF2-40B4-BE49-F238E27FC236}">
                <a16:creationId xmlns:a16="http://schemas.microsoft.com/office/drawing/2014/main" id="{E38767C4-9E93-4FAE-ABAC-3D0574774CD7}"/>
              </a:ext>
            </a:extLst>
          </p:cNvPr>
          <p:cNvSpPr>
            <a:spLocks noGrp="1"/>
          </p:cNvSpPr>
          <p:nvPr>
            <p:ph type="sldNum" sz="quarter" idx="12"/>
          </p:nvPr>
        </p:nvSpPr>
        <p:spPr/>
        <p:txBody>
          <a:bodyPr/>
          <a:lstStyle>
            <a:lvl1pPr>
              <a:defRPr/>
            </a:lvl1pPr>
          </a:lstStyle>
          <a:p>
            <a:pPr>
              <a:defRPr/>
            </a:pPr>
            <a:fld id="{D17038C6-B580-47CC-9B0D-011F4C7B401B}" type="slidenum">
              <a:rPr lang="en-US" altLang="en-US"/>
              <a:pPr>
                <a:defRPr/>
              </a:pPr>
              <a:t>‹#›</a:t>
            </a:fld>
            <a:endParaRPr lang="en-US" altLang="en-US"/>
          </a:p>
        </p:txBody>
      </p:sp>
    </p:spTree>
    <p:extLst>
      <p:ext uri="{BB962C8B-B14F-4D97-AF65-F5344CB8AC3E}">
        <p14:creationId xmlns:p14="http://schemas.microsoft.com/office/powerpoint/2010/main" val="4094618308"/>
      </p:ext>
    </p:extLst>
  </p:cSld>
  <p:clrMapOvr>
    <a:masterClrMapping/>
  </p:clrMapOvr>
  <p:transition>
    <p:pull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084CFEFE-BE8D-48BB-9EB7-573EC7E51A5A}"/>
              </a:ext>
            </a:extLst>
          </p:cNvPr>
          <p:cNvSpPr>
            <a:spLocks noGrp="1"/>
          </p:cNvSpPr>
          <p:nvPr>
            <p:ph type="dt" sz="half" idx="10"/>
          </p:nvPr>
        </p:nvSpPr>
        <p:spPr/>
        <p:txBody>
          <a:bodyPr/>
          <a:lstStyle>
            <a:lvl1pPr>
              <a:defRPr/>
            </a:lvl1pPr>
          </a:lstStyle>
          <a:p>
            <a:pPr>
              <a:defRPr/>
            </a:pPr>
            <a:endParaRPr lang="en-US" altLang="en-US"/>
          </a:p>
        </p:txBody>
      </p:sp>
      <p:sp>
        <p:nvSpPr>
          <p:cNvPr id="4" name="Footer Placeholder 4">
            <a:extLst>
              <a:ext uri="{FF2B5EF4-FFF2-40B4-BE49-F238E27FC236}">
                <a16:creationId xmlns:a16="http://schemas.microsoft.com/office/drawing/2014/main" id="{7CCDBF10-F57F-4E51-B0B6-10C74C0E0208}"/>
              </a:ext>
            </a:extLst>
          </p:cNvPr>
          <p:cNvSpPr>
            <a:spLocks noGrp="1"/>
          </p:cNvSpPr>
          <p:nvPr>
            <p:ph type="ftr" sz="quarter" idx="11"/>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4BAAE8E1-8B2B-4045-B82E-41373914AA54}"/>
              </a:ext>
            </a:extLst>
          </p:cNvPr>
          <p:cNvSpPr>
            <a:spLocks noGrp="1"/>
          </p:cNvSpPr>
          <p:nvPr>
            <p:ph type="sldNum" sz="quarter" idx="12"/>
          </p:nvPr>
        </p:nvSpPr>
        <p:spPr/>
        <p:txBody>
          <a:bodyPr/>
          <a:lstStyle>
            <a:lvl1pPr>
              <a:defRPr/>
            </a:lvl1pPr>
          </a:lstStyle>
          <a:p>
            <a:pPr>
              <a:defRPr/>
            </a:pPr>
            <a:fld id="{36A81C19-4A5D-455B-B23F-D634EA9AF687}" type="slidenum">
              <a:rPr lang="en-US" altLang="en-US"/>
              <a:pPr>
                <a:defRPr/>
              </a:pPr>
              <a:t>‹#›</a:t>
            </a:fld>
            <a:endParaRPr lang="en-US" altLang="en-US"/>
          </a:p>
        </p:txBody>
      </p:sp>
    </p:spTree>
    <p:extLst>
      <p:ext uri="{BB962C8B-B14F-4D97-AF65-F5344CB8AC3E}">
        <p14:creationId xmlns:p14="http://schemas.microsoft.com/office/powerpoint/2010/main" val="2339028903"/>
      </p:ext>
    </p:extLst>
  </p:cSld>
  <p:clrMapOvr>
    <a:masterClrMapping/>
  </p:clrMapOvr>
  <p:transition>
    <p:pull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99899128-4A9F-4933-A4E6-23148D622407}"/>
              </a:ext>
            </a:extLst>
          </p:cNvPr>
          <p:cNvSpPr>
            <a:spLocks noGrp="1"/>
          </p:cNvSpPr>
          <p:nvPr>
            <p:ph type="dt" sz="half" idx="10"/>
          </p:nvPr>
        </p:nvSpPr>
        <p:spPr/>
        <p:txBody>
          <a:bodyPr/>
          <a:lstStyle>
            <a:lvl1pPr>
              <a:defRPr/>
            </a:lvl1pPr>
          </a:lstStyle>
          <a:p>
            <a:pPr>
              <a:defRPr/>
            </a:pPr>
            <a:endParaRPr lang="en-US" altLang="en-US"/>
          </a:p>
        </p:txBody>
      </p:sp>
      <p:sp>
        <p:nvSpPr>
          <p:cNvPr id="3" name="Footer Placeholder 4">
            <a:extLst>
              <a:ext uri="{FF2B5EF4-FFF2-40B4-BE49-F238E27FC236}">
                <a16:creationId xmlns:a16="http://schemas.microsoft.com/office/drawing/2014/main" id="{5EC1EC2F-4952-444A-AFA3-B662E45094D4}"/>
              </a:ext>
            </a:extLst>
          </p:cNvPr>
          <p:cNvSpPr>
            <a:spLocks noGrp="1"/>
          </p:cNvSpPr>
          <p:nvPr>
            <p:ph type="ftr" sz="quarter" idx="11"/>
          </p:nvPr>
        </p:nvSpPr>
        <p:spPr/>
        <p:txBody>
          <a:bodyPr/>
          <a:lstStyle>
            <a:lvl1pPr>
              <a:defRPr/>
            </a:lvl1pPr>
          </a:lstStyle>
          <a:p>
            <a:pPr>
              <a:defRPr/>
            </a:pPr>
            <a:endParaRPr lang="en-US" altLang="en-US"/>
          </a:p>
        </p:txBody>
      </p:sp>
      <p:sp>
        <p:nvSpPr>
          <p:cNvPr id="4" name="Slide Number Placeholder 5">
            <a:extLst>
              <a:ext uri="{FF2B5EF4-FFF2-40B4-BE49-F238E27FC236}">
                <a16:creationId xmlns:a16="http://schemas.microsoft.com/office/drawing/2014/main" id="{11A16095-EF69-467B-A532-7A9DBF135D8B}"/>
              </a:ext>
            </a:extLst>
          </p:cNvPr>
          <p:cNvSpPr>
            <a:spLocks noGrp="1"/>
          </p:cNvSpPr>
          <p:nvPr>
            <p:ph type="sldNum" sz="quarter" idx="12"/>
          </p:nvPr>
        </p:nvSpPr>
        <p:spPr/>
        <p:txBody>
          <a:bodyPr/>
          <a:lstStyle>
            <a:lvl1pPr>
              <a:defRPr/>
            </a:lvl1pPr>
          </a:lstStyle>
          <a:p>
            <a:pPr>
              <a:defRPr/>
            </a:pPr>
            <a:fld id="{7F4A2050-96C9-4983-A512-D33413511AAF}" type="slidenum">
              <a:rPr lang="en-US" altLang="en-US"/>
              <a:pPr>
                <a:defRPr/>
              </a:pPr>
              <a:t>‹#›</a:t>
            </a:fld>
            <a:endParaRPr lang="en-US" altLang="en-US"/>
          </a:p>
        </p:txBody>
      </p:sp>
    </p:spTree>
    <p:extLst>
      <p:ext uri="{BB962C8B-B14F-4D97-AF65-F5344CB8AC3E}">
        <p14:creationId xmlns:p14="http://schemas.microsoft.com/office/powerpoint/2010/main" val="3381295774"/>
      </p:ext>
    </p:extLst>
  </p:cSld>
  <p:clrMapOvr>
    <a:masterClrMapping/>
  </p:clrMapOvr>
  <p:transition>
    <p:pull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22879FF4-A7DC-4C19-8F78-2C0F01864476}"/>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2064459D-8197-41E6-963E-0B514B07D8A6}"/>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471E383C-57B0-4717-B31C-4F72093838B1}"/>
              </a:ext>
            </a:extLst>
          </p:cNvPr>
          <p:cNvSpPr>
            <a:spLocks noGrp="1"/>
          </p:cNvSpPr>
          <p:nvPr>
            <p:ph type="sldNum" sz="quarter" idx="12"/>
          </p:nvPr>
        </p:nvSpPr>
        <p:spPr/>
        <p:txBody>
          <a:bodyPr/>
          <a:lstStyle>
            <a:lvl1pPr>
              <a:defRPr/>
            </a:lvl1pPr>
          </a:lstStyle>
          <a:p>
            <a:pPr>
              <a:defRPr/>
            </a:pPr>
            <a:fld id="{57E1CC40-3C8F-4102-BECC-7B27D6B10F93}" type="slidenum">
              <a:rPr lang="en-US" altLang="en-US"/>
              <a:pPr>
                <a:defRPr/>
              </a:pPr>
              <a:t>‹#›</a:t>
            </a:fld>
            <a:endParaRPr lang="en-US" altLang="en-US"/>
          </a:p>
        </p:txBody>
      </p:sp>
    </p:spTree>
    <p:extLst>
      <p:ext uri="{BB962C8B-B14F-4D97-AF65-F5344CB8AC3E}">
        <p14:creationId xmlns:p14="http://schemas.microsoft.com/office/powerpoint/2010/main" val="2539193144"/>
      </p:ext>
    </p:extLst>
  </p:cSld>
  <p:clrMapOvr>
    <a:masterClrMapping/>
  </p:clrMapOvr>
  <p:transition>
    <p:pull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59F5ED2F-082E-4800-A2D8-16A10E77B95C}"/>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2EECA681-063C-4D94-8D95-EDD8D397D3A7}"/>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701B0477-C52D-4E83-9B6C-5960526D36E2}"/>
              </a:ext>
            </a:extLst>
          </p:cNvPr>
          <p:cNvSpPr>
            <a:spLocks noGrp="1"/>
          </p:cNvSpPr>
          <p:nvPr>
            <p:ph type="sldNum" sz="quarter" idx="12"/>
          </p:nvPr>
        </p:nvSpPr>
        <p:spPr/>
        <p:txBody>
          <a:bodyPr/>
          <a:lstStyle>
            <a:lvl1pPr>
              <a:defRPr/>
            </a:lvl1pPr>
          </a:lstStyle>
          <a:p>
            <a:pPr>
              <a:defRPr/>
            </a:pPr>
            <a:fld id="{3C583CDA-21B7-4389-9EE5-D5940BEAC591}" type="slidenum">
              <a:rPr lang="en-US" altLang="en-US"/>
              <a:pPr>
                <a:defRPr/>
              </a:pPr>
              <a:t>‹#›</a:t>
            </a:fld>
            <a:endParaRPr lang="en-US" altLang="en-US"/>
          </a:p>
        </p:txBody>
      </p:sp>
    </p:spTree>
    <p:extLst>
      <p:ext uri="{BB962C8B-B14F-4D97-AF65-F5344CB8AC3E}">
        <p14:creationId xmlns:p14="http://schemas.microsoft.com/office/powerpoint/2010/main" val="1478270649"/>
      </p:ext>
    </p:extLst>
  </p:cSld>
  <p:clrMapOvr>
    <a:masterClrMapping/>
  </p:clrMapOvr>
  <p:transition>
    <p:pull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E57BC96-7F95-4FAE-A89D-BB287DD96B7C}"/>
              </a:ext>
            </a:extLst>
          </p:cNvPr>
          <p:cNvSpPr>
            <a:spLocks noGrp="1" noChangeArrowheads="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5CCE6BC8-570E-43F1-B2ED-7D2C43BE269F}"/>
              </a:ext>
            </a:extLst>
          </p:cNvPr>
          <p:cNvSpPr>
            <a:spLocks noGrp="1" noChangeArrowheads="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BFF8332D-0019-4DE5-B270-6FB3F735D7D3}"/>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en-US" altLang="en-US"/>
          </a:p>
        </p:txBody>
      </p:sp>
      <p:sp>
        <p:nvSpPr>
          <p:cNvPr id="5" name="Footer Placeholder 4">
            <a:extLst>
              <a:ext uri="{FF2B5EF4-FFF2-40B4-BE49-F238E27FC236}">
                <a16:creationId xmlns:a16="http://schemas.microsoft.com/office/drawing/2014/main" id="{2279D7AC-970B-4618-B961-96FE08610892}"/>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en-US" altLang="en-US"/>
          </a:p>
        </p:txBody>
      </p:sp>
      <p:sp>
        <p:nvSpPr>
          <p:cNvPr id="6" name="Slide Number Placeholder 5">
            <a:extLst>
              <a:ext uri="{FF2B5EF4-FFF2-40B4-BE49-F238E27FC236}">
                <a16:creationId xmlns:a16="http://schemas.microsoft.com/office/drawing/2014/main" id="{76BB78C4-046D-40E5-9BB0-8E7AEE9D9F7A}"/>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98989"/>
                </a:solidFill>
              </a:defRPr>
            </a:lvl1pPr>
          </a:lstStyle>
          <a:p>
            <a:pPr>
              <a:defRPr/>
            </a:pPr>
            <a:fld id="{E7652CBE-FEBE-497B-9A16-6F6A3A55B6A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pull dir="u"/>
  </p:transition>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6.xml"/><Relationship Id="rId1" Type="http://schemas.openxmlformats.org/officeDocument/2006/relationships/audio" Target="../media/audio1.wav"/><Relationship Id="rId5" Type="http://schemas.openxmlformats.org/officeDocument/2006/relationships/slide" Target="slide33.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13" Type="http://schemas.openxmlformats.org/officeDocument/2006/relationships/slide" Target="slide20.xml"/><Relationship Id="rId18" Type="http://schemas.openxmlformats.org/officeDocument/2006/relationships/slide" Target="slide26.xml"/><Relationship Id="rId26" Type="http://schemas.openxmlformats.org/officeDocument/2006/relationships/slide" Target="slide8.xml"/><Relationship Id="rId3" Type="http://schemas.openxmlformats.org/officeDocument/2006/relationships/hyperlink" Target="file:///D:\Power%20Point%20Games\Jeopardy\Double%20Jeopardy.ppt" TargetMode="External"/><Relationship Id="rId21" Type="http://schemas.openxmlformats.org/officeDocument/2006/relationships/slide" Target="slide16.xml"/><Relationship Id="rId7" Type="http://schemas.openxmlformats.org/officeDocument/2006/relationships/slide" Target="slide28.xml"/><Relationship Id="rId12" Type="http://schemas.openxmlformats.org/officeDocument/2006/relationships/slide" Target="slide5.xml"/><Relationship Id="rId17" Type="http://schemas.openxmlformats.org/officeDocument/2006/relationships/slide" Target="slide21.xml"/><Relationship Id="rId25" Type="http://schemas.openxmlformats.org/officeDocument/2006/relationships/slide" Target="slide17.xml"/><Relationship Id="rId33" Type="http://schemas.openxmlformats.org/officeDocument/2006/relationships/slide" Target="slide32.xml"/><Relationship Id="rId2" Type="http://schemas.openxmlformats.org/officeDocument/2006/relationships/image" Target="../media/image3.png"/><Relationship Id="rId16" Type="http://schemas.openxmlformats.org/officeDocument/2006/relationships/slide" Target="slide6.xml"/><Relationship Id="rId20" Type="http://schemas.openxmlformats.org/officeDocument/2006/relationships/slide" Target="slide7.xml"/><Relationship Id="rId29" Type="http://schemas.openxmlformats.org/officeDocument/2006/relationships/slide" Target="slide11.xml"/><Relationship Id="rId1" Type="http://schemas.openxmlformats.org/officeDocument/2006/relationships/slideLayout" Target="../slideLayouts/slideLayout7.xml"/><Relationship Id="rId6" Type="http://schemas.openxmlformats.org/officeDocument/2006/relationships/slide" Target="slide23.xml"/><Relationship Id="rId11" Type="http://schemas.openxmlformats.org/officeDocument/2006/relationships/slide" Target="slide29.xml"/><Relationship Id="rId24" Type="http://schemas.openxmlformats.org/officeDocument/2006/relationships/slide" Target="slide15.xml"/><Relationship Id="rId32" Type="http://schemas.openxmlformats.org/officeDocument/2006/relationships/slide" Target="slide27.xml"/><Relationship Id="rId5" Type="http://schemas.openxmlformats.org/officeDocument/2006/relationships/slide" Target="slide18.xml"/><Relationship Id="rId15" Type="http://schemas.openxmlformats.org/officeDocument/2006/relationships/slide" Target="slide30.xml"/><Relationship Id="rId23" Type="http://schemas.openxmlformats.org/officeDocument/2006/relationships/slide" Target="slide14.xml"/><Relationship Id="rId28" Type="http://schemas.openxmlformats.org/officeDocument/2006/relationships/slide" Target="slide10.xml"/><Relationship Id="rId10" Type="http://schemas.openxmlformats.org/officeDocument/2006/relationships/slide" Target="slide24.xml"/><Relationship Id="rId19" Type="http://schemas.openxmlformats.org/officeDocument/2006/relationships/slide" Target="slide31.xml"/><Relationship Id="rId31" Type="http://schemas.openxmlformats.org/officeDocument/2006/relationships/slide" Target="slide22.xml"/><Relationship Id="rId4" Type="http://schemas.openxmlformats.org/officeDocument/2006/relationships/slide" Target="slide3.xml"/><Relationship Id="rId9" Type="http://schemas.openxmlformats.org/officeDocument/2006/relationships/slide" Target="slide19.xml"/><Relationship Id="rId14" Type="http://schemas.openxmlformats.org/officeDocument/2006/relationships/slide" Target="slide25.xml"/><Relationship Id="rId22" Type="http://schemas.openxmlformats.org/officeDocument/2006/relationships/slide" Target="slide13.xml"/><Relationship Id="rId27" Type="http://schemas.openxmlformats.org/officeDocument/2006/relationships/slide" Target="slide9.xml"/><Relationship Id="rId30" Type="http://schemas.openxmlformats.org/officeDocument/2006/relationships/slide" Target="slide12.xml"/><Relationship Id="rId8" Type="http://schemas.openxmlformats.org/officeDocument/2006/relationships/slide" Target="slide4.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9" descr="Blue background with text Day 2">
            <a:extLst>
              <a:ext uri="{FF2B5EF4-FFF2-40B4-BE49-F238E27FC236}">
                <a16:creationId xmlns:a16="http://schemas.microsoft.com/office/drawing/2014/main" id="{ED82745B-75D2-48F3-BA53-09E04188CE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 y="-79375"/>
            <a:ext cx="9353550" cy="701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itle 6">
            <a:extLst>
              <a:ext uri="{FF2B5EF4-FFF2-40B4-BE49-F238E27FC236}">
                <a16:creationId xmlns:a16="http://schemas.microsoft.com/office/drawing/2014/main" id="{CB9E0BCC-558F-4879-B0F4-673FF19561CF}"/>
              </a:ext>
            </a:extLst>
          </p:cNvPr>
          <p:cNvSpPr>
            <a:spLocks noGrp="1" noChangeArrowheads="1"/>
          </p:cNvSpPr>
          <p:nvPr>
            <p:ph type="title"/>
          </p:nvPr>
        </p:nvSpPr>
        <p:spPr>
          <a:xfrm>
            <a:off x="623888" y="838200"/>
            <a:ext cx="7886700" cy="2528887"/>
          </a:xfrm>
        </p:spPr>
        <p:txBody>
          <a:bodyPr/>
          <a:lstStyle/>
          <a:p>
            <a:pPr eaLnBrk="1" hangingPunct="1"/>
            <a:r>
              <a:rPr lang="en-US" altLang="en-US">
                <a:solidFill>
                  <a:schemeClr val="bg1"/>
                </a:solidFill>
              </a:rPr>
              <a:t>SRH and DRR Review Game</a:t>
            </a:r>
          </a:p>
        </p:txBody>
      </p:sp>
      <p:sp>
        <p:nvSpPr>
          <p:cNvPr id="9" name="AutoShape 5">
            <a:extLst>
              <a:ext uri="{FF2B5EF4-FFF2-40B4-BE49-F238E27FC236}">
                <a16:creationId xmlns:a16="http://schemas.microsoft.com/office/drawing/2014/main" id="{AE44628A-8049-4B1C-92E8-AE3355BD60CD}"/>
              </a:ext>
            </a:extLst>
          </p:cNvPr>
          <p:cNvSpPr>
            <a:spLocks noChangeArrowheads="1"/>
          </p:cNvSpPr>
          <p:nvPr/>
        </p:nvSpPr>
        <p:spPr bwMode="auto">
          <a:xfrm rot="-952663">
            <a:off x="4824413" y="879475"/>
            <a:ext cx="3167062" cy="1728788"/>
          </a:xfrm>
          <a:prstGeom prst="irregularSeal1">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b="1">
                <a:latin typeface="Trebuchet MS" panose="020B0603020202020204" pitchFamily="34" charset="0"/>
              </a:rPr>
              <a:t>ACTIVITY</a:t>
            </a:r>
          </a:p>
        </p:txBody>
      </p:sp>
      <p:pic>
        <p:nvPicPr>
          <p:cNvPr id="5" name="Picture 4">
            <a:extLst>
              <a:ext uri="{FF2B5EF4-FFF2-40B4-BE49-F238E27FC236}">
                <a16:creationId xmlns:a16="http://schemas.microsoft.com/office/drawing/2014/main" id="{355A6833-F592-4716-86A2-F0CE387526F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492695"/>
            <a:ext cx="2070312" cy="821755"/>
          </a:xfrm>
          <a:prstGeom prst="rect">
            <a:avLst/>
          </a:prstGeom>
        </p:spPr>
      </p:pic>
      <p:sp>
        <p:nvSpPr>
          <p:cNvPr id="6" name="Text Placeholder 7">
            <a:extLst>
              <a:ext uri="{FF2B5EF4-FFF2-40B4-BE49-F238E27FC236}">
                <a16:creationId xmlns:a16="http://schemas.microsoft.com/office/drawing/2014/main" id="{25497E3D-ACE7-44FA-AAFD-4513D0095295}"/>
              </a:ext>
            </a:extLst>
          </p:cNvPr>
          <p:cNvSpPr txBox="1">
            <a:spLocks noChangeArrowheads="1"/>
          </p:cNvSpPr>
          <p:nvPr/>
        </p:nvSpPr>
        <p:spPr bwMode="auto">
          <a:xfrm>
            <a:off x="623888" y="3733800"/>
            <a:ext cx="6157912"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514350" indent="-171450" defTabSz="68580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857250" indent="-171450" defTabSz="6858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200150" indent="-171450" defTabSz="6858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1543050" indent="-171450" defTabSz="6858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000250" indent="-17145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457450" indent="-17145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2914650" indent="-17145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371850" indent="-17145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buFont typeface="Arial" panose="020B0604020202020204" pitchFamily="34" charset="0"/>
              <a:buNone/>
            </a:pPr>
            <a:r>
              <a:rPr lang="en-US" altLang="en-US" sz="2800" dirty="0">
                <a:solidFill>
                  <a:schemeClr val="bg1"/>
                </a:solidFill>
              </a:rPr>
              <a:t>The room will be divided into 3 or 4 teams that will compete against each other in a game of Jeopardy.  </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4" descr="Background pattern&#10;&#10;Description automatically generated">
            <a:extLst>
              <a:ext uri="{FF2B5EF4-FFF2-40B4-BE49-F238E27FC236}">
                <a16:creationId xmlns:a16="http://schemas.microsoft.com/office/drawing/2014/main" id="{424397CA-A777-49FB-BAA7-EE0E455E62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Rectangle 2">
            <a:extLst>
              <a:ext uri="{FF2B5EF4-FFF2-40B4-BE49-F238E27FC236}">
                <a16:creationId xmlns:a16="http://schemas.microsoft.com/office/drawing/2014/main" id="{D03278D1-A185-4942-832E-329ABF9266BF}"/>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2 - $300</a:t>
            </a:r>
          </a:p>
        </p:txBody>
      </p:sp>
      <p:sp>
        <p:nvSpPr>
          <p:cNvPr id="22532" name="Text Box 3">
            <a:extLst>
              <a:ext uri="{FF2B5EF4-FFF2-40B4-BE49-F238E27FC236}">
                <a16:creationId xmlns:a16="http://schemas.microsoft.com/office/drawing/2014/main" id="{5C63FBEE-CDEC-40B7-9F86-C6DA3F314460}"/>
              </a:ext>
            </a:extLst>
          </p:cNvPr>
          <p:cNvSpPr txBox="1">
            <a:spLocks noChangeArrowheads="1"/>
          </p:cNvSpPr>
          <p:nvPr/>
        </p:nvSpPr>
        <p:spPr bwMode="auto">
          <a:xfrm>
            <a:off x="895350" y="2133600"/>
            <a:ext cx="67818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What is Objective 2 of the </a:t>
            </a:r>
            <a:r>
              <a:rPr lang="en-US" altLang="en-US" sz="2800" dirty="0" err="1">
                <a:solidFill>
                  <a:schemeClr val="bg1"/>
                </a:solidFill>
              </a:rPr>
              <a:t>MISP</a:t>
            </a:r>
            <a:r>
              <a:rPr lang="en-US" altLang="en-US" sz="2800" dirty="0">
                <a:solidFill>
                  <a:schemeClr val="bg1"/>
                </a:solidFill>
              </a:rPr>
              <a:t>? </a:t>
            </a:r>
          </a:p>
        </p:txBody>
      </p:sp>
      <p:sp>
        <p:nvSpPr>
          <p:cNvPr id="18436" name="Text Box 4">
            <a:extLst>
              <a:ext uri="{FF2B5EF4-FFF2-40B4-BE49-F238E27FC236}">
                <a16:creationId xmlns:a16="http://schemas.microsoft.com/office/drawing/2014/main" id="{59520312-1AD5-4A55-972E-24EB3488B4D5}"/>
              </a:ext>
            </a:extLst>
          </p:cNvPr>
          <p:cNvSpPr txBox="1">
            <a:spLocks noChangeArrowheads="1"/>
          </p:cNvSpPr>
          <p:nvPr/>
        </p:nvSpPr>
        <p:spPr bwMode="auto">
          <a:xfrm>
            <a:off x="871538" y="4038600"/>
            <a:ext cx="70104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b="1" dirty="0">
                <a:solidFill>
                  <a:schemeClr val="bg1"/>
                </a:solidFill>
              </a:rPr>
              <a:t>Prevent sexual violence and respond to the needs of survivors.</a:t>
            </a:r>
          </a:p>
        </p:txBody>
      </p:sp>
      <p:sp>
        <p:nvSpPr>
          <p:cNvPr id="22534" name="AutoShape 6">
            <a:hlinkClick r:id="rId4" action="ppaction://hlinksldjump"/>
            <a:extLst>
              <a:ext uri="{FF2B5EF4-FFF2-40B4-BE49-F238E27FC236}">
                <a16:creationId xmlns:a16="http://schemas.microsoft.com/office/drawing/2014/main" id="{8EA5738B-DBFC-4DA6-AFDE-DBEF1DAD39E2}"/>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p:cTn id="7" dur="500" fill="hold"/>
                                        <p:tgtEl>
                                          <p:spTgt spid="18436"/>
                                        </p:tgtEl>
                                        <p:attrNameLst>
                                          <p:attrName>ppt_w</p:attrName>
                                        </p:attrNameLst>
                                      </p:cBhvr>
                                      <p:tavLst>
                                        <p:tav tm="0">
                                          <p:val>
                                            <p:fltVal val="0"/>
                                          </p:val>
                                        </p:tav>
                                        <p:tav tm="100000">
                                          <p:val>
                                            <p:strVal val="#ppt_w"/>
                                          </p:val>
                                        </p:tav>
                                      </p:tavLst>
                                    </p:anim>
                                    <p:anim calcmode="lin" valueType="num">
                                      <p:cBhvr>
                                        <p:cTn id="8" dur="500" fill="hold"/>
                                        <p:tgtEl>
                                          <p:spTgt spid="1843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4" descr="Background pattern&#10;&#10;Description automatically generated">
            <a:extLst>
              <a:ext uri="{FF2B5EF4-FFF2-40B4-BE49-F238E27FC236}">
                <a16:creationId xmlns:a16="http://schemas.microsoft.com/office/drawing/2014/main" id="{377F02A8-5E85-4319-A8A8-D20B651540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Rectangle 2">
            <a:extLst>
              <a:ext uri="{FF2B5EF4-FFF2-40B4-BE49-F238E27FC236}">
                <a16:creationId xmlns:a16="http://schemas.microsoft.com/office/drawing/2014/main" id="{D649C1A9-1CDC-4DA8-B443-CDF47E1B9624}"/>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2 - $400</a:t>
            </a:r>
          </a:p>
        </p:txBody>
      </p:sp>
      <p:sp>
        <p:nvSpPr>
          <p:cNvPr id="24580" name="Text Box 3">
            <a:extLst>
              <a:ext uri="{FF2B5EF4-FFF2-40B4-BE49-F238E27FC236}">
                <a16:creationId xmlns:a16="http://schemas.microsoft.com/office/drawing/2014/main" id="{432F7C40-84FE-42AA-A766-60ACF99C94FC}"/>
              </a:ext>
            </a:extLst>
          </p:cNvPr>
          <p:cNvSpPr txBox="1">
            <a:spLocks noChangeArrowheads="1"/>
          </p:cNvSpPr>
          <p:nvPr/>
        </p:nvSpPr>
        <p:spPr bwMode="auto">
          <a:xfrm>
            <a:off x="871538" y="1676400"/>
            <a:ext cx="7315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dirty="0">
                <a:solidFill>
                  <a:schemeClr val="bg1"/>
                </a:solidFill>
              </a:rPr>
              <a:t>What are two ways we can protect at-risk populations from sexual violence?</a:t>
            </a:r>
          </a:p>
        </p:txBody>
      </p:sp>
      <p:sp>
        <p:nvSpPr>
          <p:cNvPr id="19460" name="Text Box 4">
            <a:extLst>
              <a:ext uri="{FF2B5EF4-FFF2-40B4-BE49-F238E27FC236}">
                <a16:creationId xmlns:a16="http://schemas.microsoft.com/office/drawing/2014/main" id="{7D06970F-358F-413B-9D45-0F1778858F08}"/>
              </a:ext>
            </a:extLst>
          </p:cNvPr>
          <p:cNvSpPr txBox="1">
            <a:spLocks noChangeArrowheads="1"/>
          </p:cNvSpPr>
          <p:nvPr/>
        </p:nvSpPr>
        <p:spPr bwMode="auto">
          <a:xfrm>
            <a:off x="871538" y="2890838"/>
            <a:ext cx="7010400" cy="286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000" b="1">
                <a:solidFill>
                  <a:schemeClr val="bg1"/>
                </a:solidFill>
              </a:rPr>
              <a:t>Involve at-risk groups </a:t>
            </a:r>
            <a:r>
              <a:rPr lang="en-US" altLang="en-US" sz="2000">
                <a:solidFill>
                  <a:schemeClr val="bg1"/>
                </a:solidFill>
              </a:rPr>
              <a:t>in program design.</a:t>
            </a:r>
          </a:p>
          <a:p>
            <a:pPr eaLnBrk="1" hangingPunct="1">
              <a:buFont typeface="Arial" panose="020B0604020202020204" pitchFamily="34" charset="0"/>
              <a:buChar char="•"/>
            </a:pPr>
            <a:r>
              <a:rPr lang="en-US" altLang="en-US" sz="2000" b="1">
                <a:solidFill>
                  <a:schemeClr val="bg1"/>
                </a:solidFill>
              </a:rPr>
              <a:t>Establish separate, lockable latrine and wash facilities</a:t>
            </a:r>
            <a:r>
              <a:rPr lang="en-US" altLang="en-US" sz="2000">
                <a:solidFill>
                  <a:schemeClr val="bg1"/>
                </a:solidFill>
              </a:rPr>
              <a:t> for men and women.</a:t>
            </a:r>
          </a:p>
          <a:p>
            <a:pPr eaLnBrk="1" hangingPunct="1">
              <a:buFont typeface="Arial" panose="020B0604020202020204" pitchFamily="34" charset="0"/>
              <a:buChar char="•"/>
            </a:pPr>
            <a:r>
              <a:rPr lang="en-US" altLang="en-US" sz="2000" b="1">
                <a:solidFill>
                  <a:schemeClr val="bg1"/>
                </a:solidFill>
              </a:rPr>
              <a:t>Ensure safe health facilities</a:t>
            </a:r>
            <a:r>
              <a:rPr lang="en-US" altLang="en-US" sz="2000">
                <a:solidFill>
                  <a:schemeClr val="bg1"/>
                </a:solidFill>
              </a:rPr>
              <a:t>.</a:t>
            </a:r>
          </a:p>
          <a:p>
            <a:pPr eaLnBrk="1" hangingPunct="1">
              <a:buFont typeface="Arial" panose="020B0604020202020204" pitchFamily="34" charset="0"/>
              <a:buChar char="•"/>
            </a:pPr>
            <a:r>
              <a:rPr lang="en-US" altLang="en-US" sz="2000" b="1">
                <a:solidFill>
                  <a:schemeClr val="bg1"/>
                </a:solidFill>
              </a:rPr>
              <a:t>Hire female service providers and staff</a:t>
            </a:r>
            <a:r>
              <a:rPr lang="en-US" altLang="en-US" sz="2000">
                <a:solidFill>
                  <a:schemeClr val="bg1"/>
                </a:solidFill>
              </a:rPr>
              <a:t>.</a:t>
            </a:r>
          </a:p>
          <a:p>
            <a:pPr eaLnBrk="1" hangingPunct="1">
              <a:buFont typeface="Arial" panose="020B0604020202020204" pitchFamily="34" charset="0"/>
              <a:buChar char="•"/>
            </a:pPr>
            <a:r>
              <a:rPr lang="en-US" altLang="en-US" sz="2000" b="1">
                <a:solidFill>
                  <a:schemeClr val="bg1"/>
                </a:solidFill>
              </a:rPr>
              <a:t>Distribute menstrual hygiene supplies</a:t>
            </a:r>
            <a:r>
              <a:rPr lang="en-US" altLang="en-US" sz="2000">
                <a:solidFill>
                  <a:schemeClr val="bg1"/>
                </a:solidFill>
              </a:rPr>
              <a:t>.</a:t>
            </a:r>
          </a:p>
          <a:p>
            <a:pPr eaLnBrk="1" hangingPunct="1">
              <a:buFont typeface="Arial" panose="020B0604020202020204" pitchFamily="34" charset="0"/>
              <a:buChar char="•"/>
            </a:pPr>
            <a:r>
              <a:rPr lang="en-US" altLang="en-US" sz="2000" b="1">
                <a:solidFill>
                  <a:schemeClr val="bg1"/>
                </a:solidFill>
              </a:rPr>
              <a:t>Provide safe water, food, and firewood collection </a:t>
            </a:r>
            <a:r>
              <a:rPr lang="en-US" altLang="en-US" sz="2000">
                <a:solidFill>
                  <a:schemeClr val="bg1"/>
                </a:solidFill>
              </a:rPr>
              <a:t>strategies.</a:t>
            </a:r>
          </a:p>
          <a:p>
            <a:pPr eaLnBrk="1" hangingPunct="1">
              <a:buFont typeface="Arial" panose="020B0604020202020204" pitchFamily="34" charset="0"/>
              <a:buChar char="•"/>
            </a:pPr>
            <a:r>
              <a:rPr lang="en-US" altLang="en-US" sz="2000" b="1">
                <a:solidFill>
                  <a:schemeClr val="bg1"/>
                </a:solidFill>
              </a:rPr>
              <a:t>Ensure code of conduct and reporting mechanisms </a:t>
            </a:r>
            <a:r>
              <a:rPr lang="en-US" altLang="en-US" sz="2000">
                <a:solidFill>
                  <a:schemeClr val="bg1"/>
                </a:solidFill>
              </a:rPr>
              <a:t>for sexual exploitation and abuse.</a:t>
            </a:r>
          </a:p>
        </p:txBody>
      </p:sp>
      <p:sp>
        <p:nvSpPr>
          <p:cNvPr id="24582" name="AutoShape 5">
            <a:hlinkClick r:id="rId4" action="ppaction://hlinksldjump"/>
            <a:extLst>
              <a:ext uri="{FF2B5EF4-FFF2-40B4-BE49-F238E27FC236}">
                <a16:creationId xmlns:a16="http://schemas.microsoft.com/office/drawing/2014/main" id="{068B6A57-8772-43C5-B035-B50BD0E49250}"/>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p:cTn id="7" dur="500" fill="hold"/>
                                        <p:tgtEl>
                                          <p:spTgt spid="19460"/>
                                        </p:tgtEl>
                                        <p:attrNameLst>
                                          <p:attrName>ppt_w</p:attrName>
                                        </p:attrNameLst>
                                      </p:cBhvr>
                                      <p:tavLst>
                                        <p:tav tm="0">
                                          <p:val>
                                            <p:fltVal val="0"/>
                                          </p:val>
                                        </p:tav>
                                        <p:tav tm="100000">
                                          <p:val>
                                            <p:strVal val="#ppt_w"/>
                                          </p:val>
                                        </p:tav>
                                      </p:tavLst>
                                    </p:anim>
                                    <p:anim calcmode="lin" valueType="num">
                                      <p:cBhvr>
                                        <p:cTn id="8" dur="500" fill="hold"/>
                                        <p:tgtEl>
                                          <p:spTgt spid="1946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4" descr="Background pattern&#10;&#10;Description automatically generated">
            <a:extLst>
              <a:ext uri="{FF2B5EF4-FFF2-40B4-BE49-F238E27FC236}">
                <a16:creationId xmlns:a16="http://schemas.microsoft.com/office/drawing/2014/main" id="{7A980A9F-BC6C-4E41-BB83-B1CB5834DF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2">
            <a:extLst>
              <a:ext uri="{FF2B5EF4-FFF2-40B4-BE49-F238E27FC236}">
                <a16:creationId xmlns:a16="http://schemas.microsoft.com/office/drawing/2014/main" id="{C34525EC-85D6-4903-87E3-75B87115885A}"/>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2 - $500</a:t>
            </a:r>
          </a:p>
        </p:txBody>
      </p:sp>
      <p:sp>
        <p:nvSpPr>
          <p:cNvPr id="26628" name="Text Box 3">
            <a:extLst>
              <a:ext uri="{FF2B5EF4-FFF2-40B4-BE49-F238E27FC236}">
                <a16:creationId xmlns:a16="http://schemas.microsoft.com/office/drawing/2014/main" id="{7D4F0A55-1D38-4A88-9086-2085D8D455B6}"/>
              </a:ext>
            </a:extLst>
          </p:cNvPr>
          <p:cNvSpPr txBox="1">
            <a:spLocks noChangeArrowheads="1"/>
          </p:cNvSpPr>
          <p:nvPr/>
        </p:nvSpPr>
        <p:spPr bwMode="auto">
          <a:xfrm>
            <a:off x="852488" y="1600200"/>
            <a:ext cx="752951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400" dirty="0">
                <a:solidFill>
                  <a:schemeClr val="bg1"/>
                </a:solidFill>
              </a:rPr>
              <a:t>List at least three activities that are included under compassionate, confidential, and non-stigmatizing clinical care for survivors of sexual violence under the </a:t>
            </a:r>
            <a:r>
              <a:rPr lang="en-US" altLang="en-US" sz="2400" dirty="0" err="1">
                <a:solidFill>
                  <a:schemeClr val="bg1"/>
                </a:solidFill>
              </a:rPr>
              <a:t>MISP</a:t>
            </a:r>
            <a:r>
              <a:rPr lang="en-US" altLang="en-US" sz="2400" dirty="0">
                <a:solidFill>
                  <a:schemeClr val="bg1"/>
                </a:solidFill>
              </a:rPr>
              <a:t>.</a:t>
            </a:r>
          </a:p>
        </p:txBody>
      </p:sp>
      <p:sp>
        <p:nvSpPr>
          <p:cNvPr id="20484" name="Text Box 4">
            <a:extLst>
              <a:ext uri="{FF2B5EF4-FFF2-40B4-BE49-F238E27FC236}">
                <a16:creationId xmlns:a16="http://schemas.microsoft.com/office/drawing/2014/main" id="{576C3F6B-A61B-4EF0-B849-A2197EB7C80B}"/>
              </a:ext>
            </a:extLst>
          </p:cNvPr>
          <p:cNvSpPr txBox="1">
            <a:spLocks noChangeArrowheads="1"/>
          </p:cNvSpPr>
          <p:nvPr/>
        </p:nvSpPr>
        <p:spPr bwMode="auto">
          <a:xfrm>
            <a:off x="871538" y="3198813"/>
            <a:ext cx="7010400" cy="255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000">
                <a:solidFill>
                  <a:schemeClr val="bg1"/>
                </a:solidFill>
              </a:rPr>
              <a:t>This includes:</a:t>
            </a:r>
          </a:p>
          <a:p>
            <a:pPr lvl="1" eaLnBrk="1" hangingPunct="1">
              <a:buFont typeface="Arial" panose="020B0604020202020204" pitchFamily="34" charset="0"/>
              <a:buChar char="•"/>
            </a:pPr>
            <a:r>
              <a:rPr lang="en-US" altLang="en-US" sz="2000">
                <a:solidFill>
                  <a:schemeClr val="bg1"/>
                </a:solidFill>
              </a:rPr>
              <a:t>Provision of </a:t>
            </a:r>
            <a:r>
              <a:rPr lang="en-US" altLang="en-US" sz="2000" b="1">
                <a:solidFill>
                  <a:schemeClr val="bg1"/>
                </a:solidFill>
              </a:rPr>
              <a:t>emergency contraception </a:t>
            </a:r>
            <a:r>
              <a:rPr lang="en-US" altLang="en-US" sz="2000">
                <a:solidFill>
                  <a:schemeClr val="bg1"/>
                </a:solidFill>
              </a:rPr>
              <a:t>(within 120 hours).</a:t>
            </a:r>
          </a:p>
          <a:p>
            <a:pPr lvl="1" eaLnBrk="1" hangingPunct="1">
              <a:buFont typeface="Arial" panose="020B0604020202020204" pitchFamily="34" charset="0"/>
              <a:buChar char="•"/>
            </a:pPr>
            <a:r>
              <a:rPr lang="en-US" altLang="en-US" sz="2000" b="1">
                <a:solidFill>
                  <a:schemeClr val="bg1"/>
                </a:solidFill>
              </a:rPr>
              <a:t>Pregnancy testing</a:t>
            </a:r>
            <a:r>
              <a:rPr lang="en-US" altLang="en-US" sz="2000">
                <a:solidFill>
                  <a:schemeClr val="bg1"/>
                </a:solidFill>
              </a:rPr>
              <a:t> and </a:t>
            </a:r>
            <a:r>
              <a:rPr lang="en-US" altLang="en-US" sz="2000" b="1">
                <a:solidFill>
                  <a:schemeClr val="bg1"/>
                </a:solidFill>
              </a:rPr>
              <a:t>safe abortion care </a:t>
            </a:r>
            <a:r>
              <a:rPr lang="en-US" altLang="en-US" sz="2000">
                <a:solidFill>
                  <a:schemeClr val="bg1"/>
                </a:solidFill>
              </a:rPr>
              <a:t>(or referral).</a:t>
            </a:r>
          </a:p>
          <a:p>
            <a:pPr lvl="1" eaLnBrk="1" hangingPunct="1">
              <a:buFont typeface="Arial" panose="020B0604020202020204" pitchFamily="34" charset="0"/>
              <a:buChar char="•"/>
            </a:pPr>
            <a:r>
              <a:rPr lang="en-US" altLang="en-US" sz="2000" b="1">
                <a:solidFill>
                  <a:schemeClr val="bg1"/>
                </a:solidFill>
              </a:rPr>
              <a:t>Presumptive treatment of STIs</a:t>
            </a:r>
            <a:r>
              <a:rPr lang="en-US" altLang="en-US" sz="2000">
                <a:solidFill>
                  <a:schemeClr val="bg1"/>
                </a:solidFill>
              </a:rPr>
              <a:t>.</a:t>
            </a:r>
          </a:p>
          <a:p>
            <a:pPr lvl="1" eaLnBrk="1" hangingPunct="1">
              <a:buFont typeface="Arial" panose="020B0604020202020204" pitchFamily="34" charset="0"/>
              <a:buChar char="•"/>
            </a:pPr>
            <a:r>
              <a:rPr lang="en-US" altLang="en-US" sz="2000">
                <a:solidFill>
                  <a:schemeClr val="bg1"/>
                </a:solidFill>
              </a:rPr>
              <a:t>Provision </a:t>
            </a:r>
            <a:r>
              <a:rPr lang="en-US" altLang="en-US" sz="2000" b="1">
                <a:solidFill>
                  <a:schemeClr val="bg1"/>
                </a:solidFill>
              </a:rPr>
              <a:t>of post-exposure prophylaxis </a:t>
            </a:r>
            <a:r>
              <a:rPr lang="en-US" altLang="en-US" sz="2000">
                <a:solidFill>
                  <a:schemeClr val="bg1"/>
                </a:solidFill>
              </a:rPr>
              <a:t>to prevent HIV (within 72 hours).</a:t>
            </a:r>
          </a:p>
          <a:p>
            <a:pPr lvl="1" eaLnBrk="1" hangingPunct="1">
              <a:buFont typeface="Arial" panose="020B0604020202020204" pitchFamily="34" charset="0"/>
              <a:buChar char="•"/>
            </a:pPr>
            <a:r>
              <a:rPr lang="en-US" altLang="en-US" sz="2000" b="1">
                <a:solidFill>
                  <a:schemeClr val="bg1"/>
                </a:solidFill>
              </a:rPr>
              <a:t>Prevention of</a:t>
            </a:r>
            <a:r>
              <a:rPr lang="en-US" altLang="en-US" sz="2000">
                <a:solidFill>
                  <a:schemeClr val="bg1"/>
                </a:solidFill>
              </a:rPr>
              <a:t> </a:t>
            </a:r>
            <a:r>
              <a:rPr lang="en-US" altLang="en-US" sz="2000" b="1">
                <a:solidFill>
                  <a:schemeClr val="bg1"/>
                </a:solidFill>
              </a:rPr>
              <a:t>hepatitis B and HPV</a:t>
            </a:r>
            <a:r>
              <a:rPr lang="en-US" altLang="en-US" sz="2000">
                <a:solidFill>
                  <a:schemeClr val="bg1"/>
                </a:solidFill>
              </a:rPr>
              <a:t>.</a:t>
            </a:r>
          </a:p>
          <a:p>
            <a:pPr lvl="1" eaLnBrk="1" hangingPunct="1">
              <a:buFont typeface="Arial" panose="020B0604020202020204" pitchFamily="34" charset="0"/>
              <a:buChar char="•"/>
            </a:pPr>
            <a:r>
              <a:rPr lang="en-US" altLang="en-US" sz="2000" b="1">
                <a:solidFill>
                  <a:schemeClr val="bg1"/>
                </a:solidFill>
              </a:rPr>
              <a:t>Treatment of injuries</a:t>
            </a:r>
            <a:r>
              <a:rPr lang="en-US" altLang="en-US" sz="2000">
                <a:solidFill>
                  <a:schemeClr val="bg1"/>
                </a:solidFill>
              </a:rPr>
              <a:t> and </a:t>
            </a:r>
            <a:r>
              <a:rPr lang="en-US" altLang="en-US" sz="2000" b="1">
                <a:solidFill>
                  <a:schemeClr val="bg1"/>
                </a:solidFill>
              </a:rPr>
              <a:t>prevention of tetanus</a:t>
            </a:r>
            <a:r>
              <a:rPr lang="en-US" altLang="en-US" sz="2000">
                <a:solidFill>
                  <a:schemeClr val="bg1"/>
                </a:solidFill>
              </a:rPr>
              <a:t>.</a:t>
            </a:r>
          </a:p>
        </p:txBody>
      </p:sp>
      <p:sp>
        <p:nvSpPr>
          <p:cNvPr id="26630" name="AutoShape 5">
            <a:hlinkClick r:id="rId4" action="ppaction://hlinksldjump"/>
            <a:extLst>
              <a:ext uri="{FF2B5EF4-FFF2-40B4-BE49-F238E27FC236}">
                <a16:creationId xmlns:a16="http://schemas.microsoft.com/office/drawing/2014/main" id="{2227717A-1C9E-4905-98DD-FEBB40EDE89C}"/>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0484"/>
                                        </p:tgtEl>
                                        <p:attrNameLst>
                                          <p:attrName>style.visibility</p:attrName>
                                        </p:attrNameLst>
                                      </p:cBhvr>
                                      <p:to>
                                        <p:strVal val="visible"/>
                                      </p:to>
                                    </p:set>
                                    <p:anim calcmode="lin" valueType="num">
                                      <p:cBhvr>
                                        <p:cTn id="7" dur="500" fill="hold"/>
                                        <p:tgtEl>
                                          <p:spTgt spid="20484"/>
                                        </p:tgtEl>
                                        <p:attrNameLst>
                                          <p:attrName>ppt_w</p:attrName>
                                        </p:attrNameLst>
                                      </p:cBhvr>
                                      <p:tavLst>
                                        <p:tav tm="0">
                                          <p:val>
                                            <p:fltVal val="0"/>
                                          </p:val>
                                        </p:tav>
                                        <p:tav tm="100000">
                                          <p:val>
                                            <p:strVal val="#ppt_w"/>
                                          </p:val>
                                        </p:tav>
                                      </p:tavLst>
                                    </p:anim>
                                    <p:anim calcmode="lin" valueType="num">
                                      <p:cBhvr>
                                        <p:cTn id="8" dur="500" fill="hold"/>
                                        <p:tgtEl>
                                          <p:spTgt spid="2048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4" descr="Background pattern&#10;&#10;Description automatically generated">
            <a:extLst>
              <a:ext uri="{FF2B5EF4-FFF2-40B4-BE49-F238E27FC236}">
                <a16:creationId xmlns:a16="http://schemas.microsoft.com/office/drawing/2014/main" id="{17219171-BDC2-46C6-B61F-6306F81970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2">
            <a:extLst>
              <a:ext uri="{FF2B5EF4-FFF2-40B4-BE49-F238E27FC236}">
                <a16:creationId xmlns:a16="http://schemas.microsoft.com/office/drawing/2014/main" id="{941DF9E6-61BD-4EE5-B594-B3ECEB5998B3}"/>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3 - $100</a:t>
            </a:r>
          </a:p>
        </p:txBody>
      </p:sp>
      <p:sp>
        <p:nvSpPr>
          <p:cNvPr id="28676" name="Text Box 3">
            <a:extLst>
              <a:ext uri="{FF2B5EF4-FFF2-40B4-BE49-F238E27FC236}">
                <a16:creationId xmlns:a16="http://schemas.microsoft.com/office/drawing/2014/main" id="{221DA8B8-6D22-40B4-B646-310450230AA1}"/>
              </a:ext>
            </a:extLst>
          </p:cNvPr>
          <p:cNvSpPr txBox="1">
            <a:spLocks noChangeArrowheads="1"/>
          </p:cNvSpPr>
          <p:nvPr/>
        </p:nvSpPr>
        <p:spPr bwMode="auto">
          <a:xfrm>
            <a:off x="990600" y="2209800"/>
            <a:ext cx="67818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800" dirty="0">
                <a:solidFill>
                  <a:schemeClr val="bg1"/>
                </a:solidFill>
              </a:rPr>
              <a:t>What are standard precautions?</a:t>
            </a:r>
          </a:p>
        </p:txBody>
      </p:sp>
      <p:sp>
        <p:nvSpPr>
          <p:cNvPr id="22532" name="Text Box 4">
            <a:extLst>
              <a:ext uri="{FF2B5EF4-FFF2-40B4-BE49-F238E27FC236}">
                <a16:creationId xmlns:a16="http://schemas.microsoft.com/office/drawing/2014/main" id="{A889BF56-2A6C-4218-8026-85044D7A3B8E}"/>
              </a:ext>
            </a:extLst>
          </p:cNvPr>
          <p:cNvSpPr txBox="1">
            <a:spLocks noChangeArrowheads="1"/>
          </p:cNvSpPr>
          <p:nvPr/>
        </p:nvSpPr>
        <p:spPr bwMode="auto">
          <a:xfrm>
            <a:off x="990600" y="3281363"/>
            <a:ext cx="701040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800" b="1" dirty="0">
                <a:solidFill>
                  <a:schemeClr val="bg1"/>
                </a:solidFill>
              </a:rPr>
              <a:t>Infection control measures that reduce the risk of transmission of blood-borne and other pathogens through exposure of blood or body fluids among patients and health workers. </a:t>
            </a:r>
            <a:endParaRPr lang="en-GB" altLang="en-US" sz="2800" b="1" dirty="0">
              <a:solidFill>
                <a:schemeClr val="bg1"/>
              </a:solidFill>
            </a:endParaRPr>
          </a:p>
        </p:txBody>
      </p:sp>
      <p:sp>
        <p:nvSpPr>
          <p:cNvPr id="28678" name="AutoShape 6">
            <a:hlinkClick r:id="rId4" action="ppaction://hlinksldjump"/>
            <a:extLst>
              <a:ext uri="{FF2B5EF4-FFF2-40B4-BE49-F238E27FC236}">
                <a16:creationId xmlns:a16="http://schemas.microsoft.com/office/drawing/2014/main" id="{D52C4FE5-71CE-4634-B717-9A0B626F4B48}"/>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anim calcmode="lin" valueType="num">
                                      <p:cBhvr>
                                        <p:cTn id="7" dur="500" fill="hold"/>
                                        <p:tgtEl>
                                          <p:spTgt spid="22532"/>
                                        </p:tgtEl>
                                        <p:attrNameLst>
                                          <p:attrName>ppt_w</p:attrName>
                                        </p:attrNameLst>
                                      </p:cBhvr>
                                      <p:tavLst>
                                        <p:tav tm="0">
                                          <p:val>
                                            <p:fltVal val="0"/>
                                          </p:val>
                                        </p:tav>
                                        <p:tav tm="100000">
                                          <p:val>
                                            <p:strVal val="#ppt_w"/>
                                          </p:val>
                                        </p:tav>
                                      </p:tavLst>
                                    </p:anim>
                                    <p:anim calcmode="lin" valueType="num">
                                      <p:cBhvr>
                                        <p:cTn id="8" dur="500" fill="hold"/>
                                        <p:tgtEl>
                                          <p:spTgt spid="2253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4" descr="Background pattern&#10;&#10;Description automatically generated">
            <a:extLst>
              <a:ext uri="{FF2B5EF4-FFF2-40B4-BE49-F238E27FC236}">
                <a16:creationId xmlns:a16="http://schemas.microsoft.com/office/drawing/2014/main" id="{38C3277E-5C87-415E-9645-1A33674B48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Rectangle 2">
            <a:extLst>
              <a:ext uri="{FF2B5EF4-FFF2-40B4-BE49-F238E27FC236}">
                <a16:creationId xmlns:a16="http://schemas.microsoft.com/office/drawing/2014/main" id="{01CB17ED-DB2B-4C8B-AD51-2887376BF358}"/>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3 - $200</a:t>
            </a:r>
          </a:p>
        </p:txBody>
      </p:sp>
      <p:sp>
        <p:nvSpPr>
          <p:cNvPr id="30724" name="Text Box 3">
            <a:extLst>
              <a:ext uri="{FF2B5EF4-FFF2-40B4-BE49-F238E27FC236}">
                <a16:creationId xmlns:a16="http://schemas.microsoft.com/office/drawing/2014/main" id="{7739AA1C-02D8-4E78-8369-D6E21BCE68FC}"/>
              </a:ext>
            </a:extLst>
          </p:cNvPr>
          <p:cNvSpPr txBox="1">
            <a:spLocks noChangeArrowheads="1"/>
          </p:cNvSpPr>
          <p:nvPr/>
        </p:nvSpPr>
        <p:spPr bwMode="auto">
          <a:xfrm>
            <a:off x="1066800" y="2227263"/>
            <a:ext cx="73914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Name two groups who may be at higher risk of acquiring HIV in the community.</a:t>
            </a:r>
          </a:p>
        </p:txBody>
      </p:sp>
      <p:sp>
        <p:nvSpPr>
          <p:cNvPr id="23556" name="Text Box 4">
            <a:extLst>
              <a:ext uri="{FF2B5EF4-FFF2-40B4-BE49-F238E27FC236}">
                <a16:creationId xmlns:a16="http://schemas.microsoft.com/office/drawing/2014/main" id="{FBA9C58D-C8FB-4275-A39E-60AD1B4E33F9}"/>
              </a:ext>
            </a:extLst>
          </p:cNvPr>
          <p:cNvSpPr txBox="1">
            <a:spLocks noChangeArrowheads="1"/>
          </p:cNvSpPr>
          <p:nvPr/>
        </p:nvSpPr>
        <p:spPr bwMode="auto">
          <a:xfrm>
            <a:off x="1096963" y="3568005"/>
            <a:ext cx="70104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800" b="1" dirty="0">
                <a:solidFill>
                  <a:schemeClr val="bg1"/>
                </a:solidFill>
                <a:cs typeface="Calibri" panose="020F0502020204030204" pitchFamily="34" charset="0"/>
              </a:rPr>
              <a:t>Men who have sex with men</a:t>
            </a:r>
          </a:p>
          <a:p>
            <a:pPr eaLnBrk="1" hangingPunct="1">
              <a:buFont typeface="Arial" panose="020B0604020202020204" pitchFamily="34" charset="0"/>
              <a:buChar char="•"/>
            </a:pPr>
            <a:r>
              <a:rPr lang="en-US" altLang="en-US" sz="2800" b="1" dirty="0">
                <a:solidFill>
                  <a:schemeClr val="bg1"/>
                </a:solidFill>
                <a:cs typeface="Calibri" panose="020F0502020204030204" pitchFamily="34" charset="0"/>
              </a:rPr>
              <a:t>Persons who inject drugs</a:t>
            </a:r>
          </a:p>
          <a:p>
            <a:pPr eaLnBrk="1" hangingPunct="1">
              <a:buFont typeface="Arial" panose="020B0604020202020204" pitchFamily="34" charset="0"/>
              <a:buChar char="•"/>
            </a:pPr>
            <a:r>
              <a:rPr lang="en-US" altLang="en-US" sz="2800" b="1" dirty="0">
                <a:solidFill>
                  <a:schemeClr val="bg1"/>
                </a:solidFill>
                <a:cs typeface="Calibri" panose="020F0502020204030204" pitchFamily="34" charset="0"/>
              </a:rPr>
              <a:t>Persons who engage in sex work</a:t>
            </a:r>
          </a:p>
        </p:txBody>
      </p:sp>
      <p:sp>
        <p:nvSpPr>
          <p:cNvPr id="30726" name="AutoShape 5">
            <a:hlinkClick r:id="rId4" action="ppaction://hlinksldjump"/>
            <a:extLst>
              <a:ext uri="{FF2B5EF4-FFF2-40B4-BE49-F238E27FC236}">
                <a16:creationId xmlns:a16="http://schemas.microsoft.com/office/drawing/2014/main" id="{3560E524-84F2-406E-A3EF-EBC1E74AE32E}"/>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3556"/>
                                        </p:tgtEl>
                                        <p:attrNameLst>
                                          <p:attrName>style.visibility</p:attrName>
                                        </p:attrNameLst>
                                      </p:cBhvr>
                                      <p:to>
                                        <p:strVal val="visible"/>
                                      </p:to>
                                    </p:set>
                                    <p:anim calcmode="lin" valueType="num">
                                      <p:cBhvr>
                                        <p:cTn id="7" dur="500" fill="hold"/>
                                        <p:tgtEl>
                                          <p:spTgt spid="23556"/>
                                        </p:tgtEl>
                                        <p:attrNameLst>
                                          <p:attrName>ppt_w</p:attrName>
                                        </p:attrNameLst>
                                      </p:cBhvr>
                                      <p:tavLst>
                                        <p:tav tm="0">
                                          <p:val>
                                            <p:fltVal val="0"/>
                                          </p:val>
                                        </p:tav>
                                        <p:tav tm="100000">
                                          <p:val>
                                            <p:strVal val="#ppt_w"/>
                                          </p:val>
                                        </p:tav>
                                      </p:tavLst>
                                    </p:anim>
                                    <p:anim calcmode="lin" valueType="num">
                                      <p:cBhvr>
                                        <p:cTn id="8" dur="500" fill="hold"/>
                                        <p:tgtEl>
                                          <p:spTgt spid="2355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4" descr="Background pattern&#10;&#10;Description automatically generated">
            <a:extLst>
              <a:ext uri="{FF2B5EF4-FFF2-40B4-BE49-F238E27FC236}">
                <a16:creationId xmlns:a16="http://schemas.microsoft.com/office/drawing/2014/main" id="{67BCB4EE-582A-476B-AFA7-CB72EE5B83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Rectangle 2">
            <a:extLst>
              <a:ext uri="{FF2B5EF4-FFF2-40B4-BE49-F238E27FC236}">
                <a16:creationId xmlns:a16="http://schemas.microsoft.com/office/drawing/2014/main" id="{2FD8907A-0900-4FE9-87BE-10D713E0653E}"/>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3 - $300</a:t>
            </a:r>
          </a:p>
        </p:txBody>
      </p:sp>
      <p:pic>
        <p:nvPicPr>
          <p:cNvPr id="24590" name="Picture 14">
            <a:hlinkClick r:id="" action="ppaction://media"/>
            <a:extLst>
              <a:ext uri="{FF2B5EF4-FFF2-40B4-BE49-F238E27FC236}">
                <a16:creationId xmlns:a16="http://schemas.microsoft.com/office/drawing/2014/main" id="{8E188E2C-1D4D-4C30-88E5-865A14D3FFF5}"/>
              </a:ext>
            </a:extLst>
          </p:cNvPr>
          <p:cNvPicPr>
            <a:picLocks noRot="1" noChangeAspect="1" noChangeArrowheads="1"/>
          </p:cNvPicPr>
          <p:nvPr>
            <a:wavAudioFile r:embed="rId1" name="dailydoubleb.wav"/>
          </p:nvPr>
        </p:nvPicPr>
        <p:blipFill>
          <a:blip r:embed="rId4">
            <a:extLst>
              <a:ext uri="{28A0092B-C50C-407E-A947-70E740481C1C}">
                <a14:useLocalDpi xmlns:a14="http://schemas.microsoft.com/office/drawing/2010/main" val="0"/>
              </a:ext>
            </a:extLst>
          </a:blip>
          <a:srcRect/>
          <a:stretch>
            <a:fillRect/>
          </a:stretch>
        </p:blipFill>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Text Box 6">
            <a:extLst>
              <a:ext uri="{FF2B5EF4-FFF2-40B4-BE49-F238E27FC236}">
                <a16:creationId xmlns:a16="http://schemas.microsoft.com/office/drawing/2014/main" id="{749581AB-1B8D-4A8D-8E38-645B14297E42}"/>
              </a:ext>
            </a:extLst>
          </p:cNvPr>
          <p:cNvSpPr txBox="1">
            <a:spLocks noChangeArrowheads="1"/>
          </p:cNvSpPr>
          <p:nvPr/>
        </p:nvSpPr>
        <p:spPr bwMode="auto">
          <a:xfrm>
            <a:off x="1600200" y="2968625"/>
            <a:ext cx="5638800" cy="708025"/>
          </a:xfrm>
          <a:prstGeom prst="rect">
            <a:avLst/>
          </a:prstGeom>
          <a:solidFill>
            <a:schemeClr val="accent1">
              <a:lumMod val="50000"/>
            </a:schemeClr>
          </a:solidFill>
          <a:ln w="63500">
            <a:solidFill>
              <a:srgbClr val="000000"/>
            </a:solidFill>
            <a:miter lim="800000"/>
            <a:headEnd/>
            <a:tailEnd/>
          </a:ln>
          <a:effec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spcBef>
                <a:spcPct val="50000"/>
              </a:spcBef>
              <a:defRPr/>
            </a:pPr>
            <a:r>
              <a:rPr lang="en-US" altLang="en-US" sz="4000" dirty="0">
                <a:solidFill>
                  <a:schemeClr val="accent3">
                    <a:lumMod val="40000"/>
                    <a:lumOff val="60000"/>
                  </a:schemeClr>
                </a:solidFill>
                <a:hlinkClick r:id="rId5" action="ppaction://hlinksldjump"/>
              </a:rPr>
              <a:t>DOUBLE YOUR POINTS</a:t>
            </a:r>
            <a:r>
              <a:rPr lang="en-US" altLang="en-US" sz="4000" dirty="0">
                <a:solidFill>
                  <a:schemeClr val="accent3">
                    <a:lumMod val="40000"/>
                    <a:lumOff val="60000"/>
                  </a:schemeClr>
                </a:solidFill>
              </a:rPr>
              <a:t>!!!</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270" fill="hold"/>
                                        <p:tgtEl>
                                          <p:spTgt spid="2459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4590"/>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4" descr="Background pattern&#10;&#10;Description automatically generated">
            <a:extLst>
              <a:ext uri="{FF2B5EF4-FFF2-40B4-BE49-F238E27FC236}">
                <a16:creationId xmlns:a16="http://schemas.microsoft.com/office/drawing/2014/main" id="{C81DAD21-1FD3-49AC-8A25-2DBA76D589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Rectangle 2">
            <a:extLst>
              <a:ext uri="{FF2B5EF4-FFF2-40B4-BE49-F238E27FC236}">
                <a16:creationId xmlns:a16="http://schemas.microsoft.com/office/drawing/2014/main" id="{164A64DB-C01F-4677-A960-C79EACB5C627}"/>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3 - $400</a:t>
            </a:r>
          </a:p>
        </p:txBody>
      </p:sp>
      <p:sp>
        <p:nvSpPr>
          <p:cNvPr id="33796" name="Text Box 3">
            <a:extLst>
              <a:ext uri="{FF2B5EF4-FFF2-40B4-BE49-F238E27FC236}">
                <a16:creationId xmlns:a16="http://schemas.microsoft.com/office/drawing/2014/main" id="{8BB130CD-D7DB-4A2A-9D73-84D3077FE3A7}"/>
              </a:ext>
            </a:extLst>
          </p:cNvPr>
          <p:cNvSpPr txBox="1">
            <a:spLocks noChangeArrowheads="1"/>
          </p:cNvSpPr>
          <p:nvPr/>
        </p:nvSpPr>
        <p:spPr bwMode="auto">
          <a:xfrm>
            <a:off x="866775" y="2095500"/>
            <a:ext cx="67818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cs typeface="Calibri" panose="020F0502020204030204" pitchFamily="34" charset="0"/>
              </a:rPr>
              <a:t>Name three sexually transmitted infections that are curable.</a:t>
            </a:r>
          </a:p>
        </p:txBody>
      </p:sp>
      <p:sp>
        <p:nvSpPr>
          <p:cNvPr id="25604" name="Text Box 4">
            <a:extLst>
              <a:ext uri="{FF2B5EF4-FFF2-40B4-BE49-F238E27FC236}">
                <a16:creationId xmlns:a16="http://schemas.microsoft.com/office/drawing/2014/main" id="{4CA2C73A-6094-4AED-8396-B2C992357CD4}"/>
              </a:ext>
            </a:extLst>
          </p:cNvPr>
          <p:cNvSpPr txBox="1">
            <a:spLocks noChangeArrowheads="1"/>
          </p:cNvSpPr>
          <p:nvPr/>
        </p:nvSpPr>
        <p:spPr bwMode="auto">
          <a:xfrm>
            <a:off x="866775" y="3441918"/>
            <a:ext cx="701040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800" b="1" dirty="0">
                <a:solidFill>
                  <a:schemeClr val="bg1"/>
                </a:solidFill>
              </a:rPr>
              <a:t>Syphilis</a:t>
            </a:r>
          </a:p>
          <a:p>
            <a:pPr eaLnBrk="1" hangingPunct="1">
              <a:buFont typeface="Arial" panose="020B0604020202020204" pitchFamily="34" charset="0"/>
              <a:buChar char="•"/>
            </a:pPr>
            <a:r>
              <a:rPr lang="en-US" altLang="en-US" sz="2800" b="1" dirty="0">
                <a:solidFill>
                  <a:schemeClr val="bg1"/>
                </a:solidFill>
              </a:rPr>
              <a:t>Gonorrhea</a:t>
            </a:r>
          </a:p>
          <a:p>
            <a:pPr eaLnBrk="1" hangingPunct="1">
              <a:buFont typeface="Arial" panose="020B0604020202020204" pitchFamily="34" charset="0"/>
              <a:buChar char="•"/>
            </a:pPr>
            <a:r>
              <a:rPr lang="en-US" altLang="en-US" sz="2800" b="1" dirty="0">
                <a:solidFill>
                  <a:schemeClr val="bg1"/>
                </a:solidFill>
              </a:rPr>
              <a:t>Chlamydia</a:t>
            </a:r>
          </a:p>
          <a:p>
            <a:pPr eaLnBrk="1" hangingPunct="1">
              <a:buFont typeface="Arial" panose="020B0604020202020204" pitchFamily="34" charset="0"/>
              <a:buChar char="•"/>
            </a:pPr>
            <a:r>
              <a:rPr lang="en-US" altLang="en-US" sz="2800" b="1" dirty="0">
                <a:solidFill>
                  <a:schemeClr val="bg1"/>
                </a:solidFill>
              </a:rPr>
              <a:t>Trichomoniasis</a:t>
            </a:r>
          </a:p>
        </p:txBody>
      </p:sp>
      <p:sp>
        <p:nvSpPr>
          <p:cNvPr id="33798" name="AutoShape 5">
            <a:hlinkClick r:id="rId4" action="ppaction://hlinksldjump"/>
            <a:extLst>
              <a:ext uri="{FF2B5EF4-FFF2-40B4-BE49-F238E27FC236}">
                <a16:creationId xmlns:a16="http://schemas.microsoft.com/office/drawing/2014/main" id="{F67D6457-DEF5-457B-8177-651AF7AECCFD}"/>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p:cTn id="7" dur="500" fill="hold"/>
                                        <p:tgtEl>
                                          <p:spTgt spid="25604"/>
                                        </p:tgtEl>
                                        <p:attrNameLst>
                                          <p:attrName>ppt_w</p:attrName>
                                        </p:attrNameLst>
                                      </p:cBhvr>
                                      <p:tavLst>
                                        <p:tav tm="0">
                                          <p:val>
                                            <p:fltVal val="0"/>
                                          </p:val>
                                        </p:tav>
                                        <p:tav tm="100000">
                                          <p:val>
                                            <p:strVal val="#ppt_w"/>
                                          </p:val>
                                        </p:tav>
                                      </p:tavLst>
                                    </p:anim>
                                    <p:anim calcmode="lin" valueType="num">
                                      <p:cBhvr>
                                        <p:cTn id="8" dur="500" fill="hold"/>
                                        <p:tgtEl>
                                          <p:spTgt spid="2560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4" descr="Background pattern&#10;&#10;Description automatically generated">
            <a:extLst>
              <a:ext uri="{FF2B5EF4-FFF2-40B4-BE49-F238E27FC236}">
                <a16:creationId xmlns:a16="http://schemas.microsoft.com/office/drawing/2014/main" id="{218BB1B8-9F2B-46DC-82B2-641207B874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tangle 2">
            <a:extLst>
              <a:ext uri="{FF2B5EF4-FFF2-40B4-BE49-F238E27FC236}">
                <a16:creationId xmlns:a16="http://schemas.microsoft.com/office/drawing/2014/main" id="{BB3C0EB3-A5FD-4D57-A337-9D1E44C9E79B}"/>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3 - $500</a:t>
            </a:r>
          </a:p>
        </p:txBody>
      </p:sp>
      <p:sp>
        <p:nvSpPr>
          <p:cNvPr id="35844" name="Text Box 3">
            <a:extLst>
              <a:ext uri="{FF2B5EF4-FFF2-40B4-BE49-F238E27FC236}">
                <a16:creationId xmlns:a16="http://schemas.microsoft.com/office/drawing/2014/main" id="{7E87AAE9-3BD9-4ABF-8301-64F405AA6359}"/>
              </a:ext>
            </a:extLst>
          </p:cNvPr>
          <p:cNvSpPr txBox="1">
            <a:spLocks noChangeArrowheads="1"/>
          </p:cNvSpPr>
          <p:nvPr/>
        </p:nvSpPr>
        <p:spPr bwMode="auto">
          <a:xfrm>
            <a:off x="895350" y="1676400"/>
            <a:ext cx="6781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dirty="0">
                <a:solidFill>
                  <a:schemeClr val="bg1"/>
                </a:solidFill>
              </a:rPr>
              <a:t>Name at least three activities under Objective 3 of the </a:t>
            </a:r>
            <a:r>
              <a:rPr lang="en-US" altLang="en-US" sz="2400" dirty="0" err="1">
                <a:solidFill>
                  <a:schemeClr val="bg1"/>
                </a:solidFill>
              </a:rPr>
              <a:t>MISP</a:t>
            </a:r>
            <a:endParaRPr lang="en-US" altLang="en-US" sz="2400" dirty="0">
              <a:solidFill>
                <a:schemeClr val="bg1"/>
              </a:solidFill>
            </a:endParaRPr>
          </a:p>
        </p:txBody>
      </p:sp>
      <p:sp>
        <p:nvSpPr>
          <p:cNvPr id="26628" name="Text Box 4">
            <a:extLst>
              <a:ext uri="{FF2B5EF4-FFF2-40B4-BE49-F238E27FC236}">
                <a16:creationId xmlns:a16="http://schemas.microsoft.com/office/drawing/2014/main" id="{E7CF1AD6-5971-4741-BE83-A51D60CEE0FE}"/>
              </a:ext>
            </a:extLst>
          </p:cNvPr>
          <p:cNvSpPr txBox="1">
            <a:spLocks noChangeArrowheads="1"/>
          </p:cNvSpPr>
          <p:nvPr/>
        </p:nvSpPr>
        <p:spPr bwMode="auto">
          <a:xfrm>
            <a:off x="871538" y="2733675"/>
            <a:ext cx="7094537" cy="317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buFont typeface="Arial" panose="020B0604020202020204" pitchFamily="34" charset="0"/>
              <a:buChar char="•"/>
            </a:pPr>
            <a:r>
              <a:rPr lang="en-US" altLang="en-US" sz="2000">
                <a:solidFill>
                  <a:schemeClr val="bg1"/>
                </a:solidFill>
              </a:rPr>
              <a:t>Establish </a:t>
            </a:r>
            <a:r>
              <a:rPr lang="en-US" altLang="en-US" sz="2000" b="1">
                <a:solidFill>
                  <a:schemeClr val="bg1"/>
                </a:solidFill>
              </a:rPr>
              <a:t>safe and rational use of blood transfusion</a:t>
            </a:r>
            <a:r>
              <a:rPr lang="en-US" altLang="en-US" sz="2000">
                <a:solidFill>
                  <a:schemeClr val="bg1"/>
                </a:solidFill>
              </a:rPr>
              <a:t>.</a:t>
            </a:r>
          </a:p>
          <a:p>
            <a:pPr>
              <a:buFont typeface="Arial" panose="020B0604020202020204" pitchFamily="34" charset="0"/>
              <a:buChar char="•"/>
            </a:pPr>
            <a:r>
              <a:rPr lang="en-US" altLang="en-US" sz="2000" b="1">
                <a:solidFill>
                  <a:schemeClr val="bg1"/>
                </a:solidFill>
              </a:rPr>
              <a:t>Ensure standard precautions</a:t>
            </a:r>
            <a:r>
              <a:rPr lang="en-US" altLang="en-US" sz="2000">
                <a:solidFill>
                  <a:schemeClr val="bg1"/>
                </a:solidFill>
              </a:rPr>
              <a:t>.</a:t>
            </a:r>
          </a:p>
          <a:p>
            <a:pPr>
              <a:buFont typeface="Arial" panose="020B0604020202020204" pitchFamily="34" charset="0"/>
              <a:buChar char="•"/>
            </a:pPr>
            <a:r>
              <a:rPr lang="en-US" altLang="en-US" sz="2000" b="1">
                <a:solidFill>
                  <a:schemeClr val="bg1"/>
                </a:solidFill>
              </a:rPr>
              <a:t>Guarantee availability</a:t>
            </a:r>
            <a:r>
              <a:rPr lang="en-US" altLang="en-US" sz="2000">
                <a:solidFill>
                  <a:schemeClr val="bg1"/>
                </a:solidFill>
              </a:rPr>
              <a:t> of free lubricated condoms.</a:t>
            </a:r>
            <a:endParaRPr lang="en-US" altLang="en-US" sz="2000" b="1">
              <a:solidFill>
                <a:schemeClr val="bg1"/>
              </a:solidFill>
            </a:endParaRPr>
          </a:p>
          <a:p>
            <a:pPr>
              <a:buFont typeface="Arial" panose="020B0604020202020204" pitchFamily="34" charset="0"/>
              <a:buChar char="•"/>
            </a:pPr>
            <a:r>
              <a:rPr lang="en-US" altLang="en-US" sz="2000" b="1">
                <a:solidFill>
                  <a:schemeClr val="bg1"/>
                </a:solidFill>
              </a:rPr>
              <a:t>Continue treatment </a:t>
            </a:r>
            <a:r>
              <a:rPr lang="en-US" altLang="en-US" sz="2000">
                <a:solidFill>
                  <a:schemeClr val="bg1"/>
                </a:solidFill>
              </a:rPr>
              <a:t>for those on antiretroviral therapy (ARVs), including prevention-of-mother-to-child transmission (PMTCT).</a:t>
            </a:r>
          </a:p>
          <a:p>
            <a:pPr>
              <a:buFont typeface="Arial" panose="020B0604020202020204" pitchFamily="34" charset="0"/>
              <a:buChar char="•"/>
            </a:pPr>
            <a:r>
              <a:rPr lang="en-US" altLang="en-US" sz="2000" b="1">
                <a:solidFill>
                  <a:schemeClr val="bg1"/>
                </a:solidFill>
              </a:rPr>
              <a:t>Provide post-exposure prophylaxis </a:t>
            </a:r>
            <a:r>
              <a:rPr lang="en-US" altLang="en-US" sz="2000">
                <a:solidFill>
                  <a:schemeClr val="bg1"/>
                </a:solidFill>
              </a:rPr>
              <a:t>(PEP) to survivors of sexual violence and for occupational exposures.</a:t>
            </a:r>
          </a:p>
          <a:p>
            <a:pPr>
              <a:buFont typeface="Arial" panose="020B0604020202020204" pitchFamily="34" charset="0"/>
              <a:buChar char="•"/>
            </a:pPr>
            <a:r>
              <a:rPr lang="en-US" altLang="en-US" sz="2000" b="1">
                <a:solidFill>
                  <a:schemeClr val="bg1"/>
                </a:solidFill>
              </a:rPr>
              <a:t>Provide co-trimoxazole prophylaxis </a:t>
            </a:r>
            <a:r>
              <a:rPr lang="en-US" altLang="en-US" sz="2000">
                <a:solidFill>
                  <a:schemeClr val="bg1"/>
                </a:solidFill>
              </a:rPr>
              <a:t>for opportunistic infections.</a:t>
            </a:r>
          </a:p>
          <a:p>
            <a:pPr>
              <a:buFont typeface="Arial" panose="020B0604020202020204" pitchFamily="34" charset="0"/>
              <a:buChar char="•"/>
            </a:pPr>
            <a:r>
              <a:rPr lang="en-US" altLang="en-US" sz="2000">
                <a:solidFill>
                  <a:schemeClr val="bg1"/>
                </a:solidFill>
              </a:rPr>
              <a:t>Ensure availability of </a:t>
            </a:r>
            <a:r>
              <a:rPr lang="en-US" altLang="en-US" sz="2000" b="1">
                <a:solidFill>
                  <a:schemeClr val="bg1"/>
                </a:solidFill>
              </a:rPr>
              <a:t>syndromic diagnosis and treatment</a:t>
            </a:r>
            <a:r>
              <a:rPr lang="en-US" altLang="en-US" sz="2000">
                <a:solidFill>
                  <a:schemeClr val="bg1"/>
                </a:solidFill>
              </a:rPr>
              <a:t> of STIs.</a:t>
            </a:r>
          </a:p>
        </p:txBody>
      </p:sp>
      <p:sp>
        <p:nvSpPr>
          <p:cNvPr id="35846" name="AutoShape 5">
            <a:hlinkClick r:id="rId4" action="ppaction://hlinksldjump"/>
            <a:extLst>
              <a:ext uri="{FF2B5EF4-FFF2-40B4-BE49-F238E27FC236}">
                <a16:creationId xmlns:a16="http://schemas.microsoft.com/office/drawing/2014/main" id="{1DE0A5EE-F8D7-4363-8685-5D3ABE5CB29F}"/>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ppt_w</p:attrName>
                                        </p:attrNameLst>
                                      </p:cBhvr>
                                      <p:tavLst>
                                        <p:tav tm="0">
                                          <p:val>
                                            <p:fltVal val="0"/>
                                          </p:val>
                                        </p:tav>
                                        <p:tav tm="100000">
                                          <p:val>
                                            <p:strVal val="#ppt_w"/>
                                          </p:val>
                                        </p:tav>
                                      </p:tavLst>
                                    </p:anim>
                                    <p:anim calcmode="lin" valueType="num">
                                      <p:cBhvr>
                                        <p:cTn id="8" dur="500" fill="hold"/>
                                        <p:tgtEl>
                                          <p:spTgt spid="2662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4" descr="Background pattern&#10;&#10;Description automatically generated">
            <a:extLst>
              <a:ext uri="{FF2B5EF4-FFF2-40B4-BE49-F238E27FC236}">
                <a16:creationId xmlns:a16="http://schemas.microsoft.com/office/drawing/2014/main" id="{D5DDD4DB-04F1-4B08-A6CB-6CED865018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Rectangle 2">
            <a:extLst>
              <a:ext uri="{FF2B5EF4-FFF2-40B4-BE49-F238E27FC236}">
                <a16:creationId xmlns:a16="http://schemas.microsoft.com/office/drawing/2014/main" id="{8C73392B-B4E8-4DA1-BDB5-71BA9FFEC33D}"/>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4 - $100</a:t>
            </a:r>
          </a:p>
        </p:txBody>
      </p:sp>
      <p:sp>
        <p:nvSpPr>
          <p:cNvPr id="37892" name="Text Box 3">
            <a:extLst>
              <a:ext uri="{FF2B5EF4-FFF2-40B4-BE49-F238E27FC236}">
                <a16:creationId xmlns:a16="http://schemas.microsoft.com/office/drawing/2014/main" id="{9D0FDD24-C7C8-45EE-BE85-8A750C063023}"/>
              </a:ext>
            </a:extLst>
          </p:cNvPr>
          <p:cNvSpPr txBox="1">
            <a:spLocks noChangeArrowheads="1"/>
          </p:cNvSpPr>
          <p:nvPr/>
        </p:nvSpPr>
        <p:spPr bwMode="auto">
          <a:xfrm>
            <a:off x="903288" y="1905000"/>
            <a:ext cx="69754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800" dirty="0">
                <a:solidFill>
                  <a:schemeClr val="bg1"/>
                </a:solidFill>
              </a:rPr>
              <a:t>What is one major cause of maternal death?</a:t>
            </a:r>
          </a:p>
        </p:txBody>
      </p:sp>
      <p:sp>
        <p:nvSpPr>
          <p:cNvPr id="27652" name="Text Box 4">
            <a:extLst>
              <a:ext uri="{FF2B5EF4-FFF2-40B4-BE49-F238E27FC236}">
                <a16:creationId xmlns:a16="http://schemas.microsoft.com/office/drawing/2014/main" id="{FF8496B2-4FB3-4253-8814-BBD2A061AD72}"/>
              </a:ext>
            </a:extLst>
          </p:cNvPr>
          <p:cNvSpPr txBox="1">
            <a:spLocks noChangeArrowheads="1"/>
          </p:cNvSpPr>
          <p:nvPr/>
        </p:nvSpPr>
        <p:spPr bwMode="auto">
          <a:xfrm>
            <a:off x="903288" y="2890838"/>
            <a:ext cx="7010400"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800" b="1" dirty="0">
                <a:solidFill>
                  <a:schemeClr val="bg1"/>
                </a:solidFill>
              </a:rPr>
              <a:t>Severe bleeding </a:t>
            </a:r>
            <a:r>
              <a:rPr lang="en-US" altLang="en-US" sz="2800" dirty="0">
                <a:solidFill>
                  <a:schemeClr val="bg1"/>
                </a:solidFill>
              </a:rPr>
              <a:t>(mostly bleeding after childbirth)</a:t>
            </a:r>
          </a:p>
          <a:p>
            <a:pPr eaLnBrk="1" hangingPunct="1">
              <a:buFont typeface="Arial" panose="020B0604020202020204" pitchFamily="34" charset="0"/>
              <a:buChar char="•"/>
            </a:pPr>
            <a:r>
              <a:rPr lang="en-US" altLang="en-US" sz="2800" b="1" dirty="0">
                <a:solidFill>
                  <a:schemeClr val="bg1"/>
                </a:solidFill>
              </a:rPr>
              <a:t>Infections </a:t>
            </a:r>
            <a:r>
              <a:rPr lang="en-US" altLang="en-US" sz="2800" dirty="0">
                <a:solidFill>
                  <a:schemeClr val="bg1"/>
                </a:solidFill>
              </a:rPr>
              <a:t>(usually after childbirth)</a:t>
            </a:r>
          </a:p>
          <a:p>
            <a:pPr eaLnBrk="1" hangingPunct="1">
              <a:buFont typeface="Arial" panose="020B0604020202020204" pitchFamily="34" charset="0"/>
              <a:buChar char="•"/>
            </a:pPr>
            <a:r>
              <a:rPr lang="en-US" altLang="en-US" sz="2800" b="1" dirty="0">
                <a:solidFill>
                  <a:schemeClr val="bg1"/>
                </a:solidFill>
              </a:rPr>
              <a:t>High blood pressure </a:t>
            </a:r>
            <a:r>
              <a:rPr lang="en-US" altLang="en-US" sz="2800" dirty="0">
                <a:solidFill>
                  <a:schemeClr val="bg1"/>
                </a:solidFill>
              </a:rPr>
              <a:t>during pregnancy (pre-eclampsia and eclampsia) </a:t>
            </a:r>
          </a:p>
          <a:p>
            <a:pPr eaLnBrk="1" hangingPunct="1">
              <a:buFont typeface="Arial" panose="020B0604020202020204" pitchFamily="34" charset="0"/>
              <a:buChar char="•"/>
            </a:pPr>
            <a:r>
              <a:rPr lang="en-US" altLang="en-US" sz="2800" b="1" dirty="0">
                <a:solidFill>
                  <a:schemeClr val="bg1"/>
                </a:solidFill>
              </a:rPr>
              <a:t>Complications</a:t>
            </a:r>
            <a:r>
              <a:rPr lang="en-US" altLang="en-US" sz="2800" dirty="0">
                <a:solidFill>
                  <a:schemeClr val="bg1"/>
                </a:solidFill>
              </a:rPr>
              <a:t> from delivery</a:t>
            </a:r>
          </a:p>
          <a:p>
            <a:pPr eaLnBrk="1" hangingPunct="1">
              <a:buFont typeface="Arial" panose="020B0604020202020204" pitchFamily="34" charset="0"/>
              <a:buChar char="•"/>
            </a:pPr>
            <a:r>
              <a:rPr lang="en-US" altLang="en-US" sz="2800" b="1" dirty="0">
                <a:solidFill>
                  <a:schemeClr val="bg1"/>
                </a:solidFill>
              </a:rPr>
              <a:t>Unsafe abortion</a:t>
            </a:r>
            <a:r>
              <a:rPr lang="en-US" altLang="en-US" sz="2800" dirty="0">
                <a:solidFill>
                  <a:schemeClr val="bg1"/>
                </a:solidFill>
              </a:rPr>
              <a:t> </a:t>
            </a:r>
          </a:p>
        </p:txBody>
      </p:sp>
      <p:sp>
        <p:nvSpPr>
          <p:cNvPr id="37894" name="AutoShape 5">
            <a:hlinkClick r:id="rId4" action="ppaction://hlinksldjump"/>
            <a:extLst>
              <a:ext uri="{FF2B5EF4-FFF2-40B4-BE49-F238E27FC236}">
                <a16:creationId xmlns:a16="http://schemas.microsoft.com/office/drawing/2014/main" id="{6ACF1E64-504A-4CB3-A423-CCA4940FFAB5}"/>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500" fill="hold"/>
                                        <p:tgtEl>
                                          <p:spTgt spid="27652"/>
                                        </p:tgtEl>
                                        <p:attrNameLst>
                                          <p:attrName>ppt_w</p:attrName>
                                        </p:attrNameLst>
                                      </p:cBhvr>
                                      <p:tavLst>
                                        <p:tav tm="0">
                                          <p:val>
                                            <p:fltVal val="0"/>
                                          </p:val>
                                        </p:tav>
                                        <p:tav tm="100000">
                                          <p:val>
                                            <p:strVal val="#ppt_w"/>
                                          </p:val>
                                        </p:tav>
                                      </p:tavLst>
                                    </p:anim>
                                    <p:anim calcmode="lin" valueType="num">
                                      <p:cBhvr>
                                        <p:cTn id="8" dur="500" fill="hold"/>
                                        <p:tgtEl>
                                          <p:spTgt spid="2765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14" descr="Background pattern&#10;&#10;Description automatically generated">
            <a:extLst>
              <a:ext uri="{FF2B5EF4-FFF2-40B4-BE49-F238E27FC236}">
                <a16:creationId xmlns:a16="http://schemas.microsoft.com/office/drawing/2014/main" id="{D7971637-55F6-4D96-8046-8D42BBD665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Rectangle 2">
            <a:extLst>
              <a:ext uri="{FF2B5EF4-FFF2-40B4-BE49-F238E27FC236}">
                <a16:creationId xmlns:a16="http://schemas.microsoft.com/office/drawing/2014/main" id="{727A9359-1032-4785-B0DB-E823E1540E6A}"/>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4 - $200</a:t>
            </a:r>
          </a:p>
        </p:txBody>
      </p:sp>
      <p:sp>
        <p:nvSpPr>
          <p:cNvPr id="39940" name="Text Box 3">
            <a:extLst>
              <a:ext uri="{FF2B5EF4-FFF2-40B4-BE49-F238E27FC236}">
                <a16:creationId xmlns:a16="http://schemas.microsoft.com/office/drawing/2014/main" id="{577F5FC7-4C0A-4AAD-B629-1BF75DF76B80}"/>
              </a:ext>
            </a:extLst>
          </p:cNvPr>
          <p:cNvSpPr txBox="1">
            <a:spLocks noChangeArrowheads="1"/>
          </p:cNvSpPr>
          <p:nvPr/>
        </p:nvSpPr>
        <p:spPr bwMode="auto">
          <a:xfrm>
            <a:off x="896938" y="2208213"/>
            <a:ext cx="72390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What are the Three Delays that lead to maternal death?</a:t>
            </a:r>
          </a:p>
        </p:txBody>
      </p:sp>
      <p:sp>
        <p:nvSpPr>
          <p:cNvPr id="28676" name="Text Box 4">
            <a:extLst>
              <a:ext uri="{FF2B5EF4-FFF2-40B4-BE49-F238E27FC236}">
                <a16:creationId xmlns:a16="http://schemas.microsoft.com/office/drawing/2014/main" id="{DF9B010E-4573-4C4F-8BF4-C175D0E5770A}"/>
              </a:ext>
            </a:extLst>
          </p:cNvPr>
          <p:cNvSpPr txBox="1">
            <a:spLocks noChangeArrowheads="1"/>
          </p:cNvSpPr>
          <p:nvPr/>
        </p:nvSpPr>
        <p:spPr bwMode="auto">
          <a:xfrm>
            <a:off x="896938" y="3568005"/>
            <a:ext cx="70104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Calibri Light" panose="020F0302020204030204" pitchFamily="34" charset="0"/>
              <a:buAutoNum type="arabicPeriod"/>
            </a:pPr>
            <a:r>
              <a:rPr lang="en-US" altLang="en-US" sz="2800" b="1" dirty="0">
                <a:solidFill>
                  <a:schemeClr val="bg1"/>
                </a:solidFill>
                <a:cs typeface="Calibri" panose="020F0502020204030204" pitchFamily="34" charset="0"/>
              </a:rPr>
              <a:t>Decision to seek care</a:t>
            </a:r>
          </a:p>
          <a:p>
            <a:pPr eaLnBrk="1" hangingPunct="1">
              <a:buFontTx/>
              <a:buAutoNum type="arabicPeriod"/>
            </a:pPr>
            <a:r>
              <a:rPr lang="en-US" altLang="en-US" sz="2800" b="1" dirty="0">
                <a:solidFill>
                  <a:schemeClr val="bg1"/>
                </a:solidFill>
                <a:cs typeface="Calibri" panose="020F0502020204030204" pitchFamily="34" charset="0"/>
              </a:rPr>
              <a:t>Reaching the facility</a:t>
            </a:r>
          </a:p>
          <a:p>
            <a:pPr eaLnBrk="1" hangingPunct="1">
              <a:buFontTx/>
              <a:buAutoNum type="arabicPeriod"/>
            </a:pPr>
            <a:r>
              <a:rPr lang="en-US" altLang="en-US" sz="2800" b="1" dirty="0">
                <a:solidFill>
                  <a:schemeClr val="bg1"/>
                </a:solidFill>
                <a:cs typeface="Calibri" panose="020F0502020204030204" pitchFamily="34" charset="0"/>
              </a:rPr>
              <a:t>Obtaining appropriate treatment</a:t>
            </a:r>
          </a:p>
        </p:txBody>
      </p:sp>
      <p:sp>
        <p:nvSpPr>
          <p:cNvPr id="39942" name="AutoShape 5">
            <a:hlinkClick r:id="rId4" action="ppaction://hlinksldjump"/>
            <a:extLst>
              <a:ext uri="{FF2B5EF4-FFF2-40B4-BE49-F238E27FC236}">
                <a16:creationId xmlns:a16="http://schemas.microsoft.com/office/drawing/2014/main" id="{6CE3A774-A7D2-490C-9D35-9C2D50EEB306}"/>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8676"/>
                                        </p:tgtEl>
                                        <p:attrNameLst>
                                          <p:attrName>style.visibility</p:attrName>
                                        </p:attrNameLst>
                                      </p:cBhvr>
                                      <p:to>
                                        <p:strVal val="visible"/>
                                      </p:to>
                                    </p:set>
                                    <p:anim calcmode="lin" valueType="num">
                                      <p:cBhvr>
                                        <p:cTn id="7" dur="500" fill="hold"/>
                                        <p:tgtEl>
                                          <p:spTgt spid="28676"/>
                                        </p:tgtEl>
                                        <p:attrNameLst>
                                          <p:attrName>ppt_w</p:attrName>
                                        </p:attrNameLst>
                                      </p:cBhvr>
                                      <p:tavLst>
                                        <p:tav tm="0">
                                          <p:val>
                                            <p:fltVal val="0"/>
                                          </p:val>
                                        </p:tav>
                                        <p:tav tm="100000">
                                          <p:val>
                                            <p:strVal val="#ppt_w"/>
                                          </p:val>
                                        </p:tav>
                                      </p:tavLst>
                                    </p:anim>
                                    <p:anim calcmode="lin" valueType="num">
                                      <p:cBhvr>
                                        <p:cTn id="8" dur="500" fill="hold"/>
                                        <p:tgtEl>
                                          <p:spTgt spid="2867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4" descr="Background pattern&#10;&#10;Description automatically generated">
            <a:extLst>
              <a:ext uri="{FF2B5EF4-FFF2-40B4-BE49-F238E27FC236}">
                <a16:creationId xmlns:a16="http://schemas.microsoft.com/office/drawing/2014/main" id="{3DB74822-0DBD-4D11-97A6-C2010DF14B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 Box 2">
            <a:extLst>
              <a:ext uri="{FF2B5EF4-FFF2-40B4-BE49-F238E27FC236}">
                <a16:creationId xmlns:a16="http://schemas.microsoft.com/office/drawing/2014/main" id="{5E009DD3-21BB-4D78-A93A-56469636F8D3}"/>
              </a:ext>
            </a:extLst>
          </p:cNvPr>
          <p:cNvSpPr txBox="1">
            <a:spLocks noChangeArrowheads="1"/>
          </p:cNvSpPr>
          <p:nvPr/>
        </p:nvSpPr>
        <p:spPr bwMode="auto">
          <a:xfrm>
            <a:off x="152400" y="533400"/>
            <a:ext cx="1295400" cy="727075"/>
          </a:xfrm>
          <a:prstGeom prst="rect">
            <a:avLst/>
          </a:prstGeom>
          <a:solidFill>
            <a:srgbClr val="66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spcBef>
                <a:spcPct val="50000"/>
              </a:spcBef>
            </a:pPr>
            <a:r>
              <a:rPr lang="en-US" altLang="en-US" sz="2000"/>
              <a:t>MISP 1 &amp; 6</a:t>
            </a:r>
          </a:p>
        </p:txBody>
      </p:sp>
      <p:sp>
        <p:nvSpPr>
          <p:cNvPr id="7172" name="Text Box 8">
            <a:extLst>
              <a:ext uri="{FF2B5EF4-FFF2-40B4-BE49-F238E27FC236}">
                <a16:creationId xmlns:a16="http://schemas.microsoft.com/office/drawing/2014/main" id="{8B908B4E-AC7C-4828-BA24-D22E38F95DA2}"/>
              </a:ext>
            </a:extLst>
          </p:cNvPr>
          <p:cNvSpPr txBox="1">
            <a:spLocks noChangeArrowheads="1"/>
          </p:cNvSpPr>
          <p:nvPr/>
        </p:nvSpPr>
        <p:spPr bwMode="auto">
          <a:xfrm>
            <a:off x="4343400" y="533400"/>
            <a:ext cx="1447800" cy="727075"/>
          </a:xfrm>
          <a:prstGeom prst="rect">
            <a:avLst/>
          </a:prstGeom>
          <a:solidFill>
            <a:srgbClr val="FFCC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spcBef>
                <a:spcPct val="50000"/>
              </a:spcBef>
            </a:pPr>
            <a:r>
              <a:rPr lang="en-US" altLang="en-US" sz="2000"/>
              <a:t>MISP 4</a:t>
            </a:r>
          </a:p>
        </p:txBody>
      </p:sp>
      <p:sp>
        <p:nvSpPr>
          <p:cNvPr id="7173" name="Text Box 9">
            <a:extLst>
              <a:ext uri="{FF2B5EF4-FFF2-40B4-BE49-F238E27FC236}">
                <a16:creationId xmlns:a16="http://schemas.microsoft.com/office/drawing/2014/main" id="{C6083B19-AE72-4EC5-ABE5-8F2A7C90B58B}"/>
              </a:ext>
            </a:extLst>
          </p:cNvPr>
          <p:cNvSpPr txBox="1">
            <a:spLocks noChangeArrowheads="1"/>
          </p:cNvSpPr>
          <p:nvPr/>
        </p:nvSpPr>
        <p:spPr bwMode="auto">
          <a:xfrm>
            <a:off x="5867400" y="533400"/>
            <a:ext cx="1524000" cy="727075"/>
          </a:xfrm>
          <a:prstGeom prst="rect">
            <a:avLst/>
          </a:prstGeom>
          <a:solidFill>
            <a:srgbClr val="FF99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spcBef>
                <a:spcPct val="50000"/>
              </a:spcBef>
            </a:pPr>
            <a:r>
              <a:rPr lang="en-US" altLang="en-US" sz="2000"/>
              <a:t>   MISP 5 +</a:t>
            </a:r>
          </a:p>
        </p:txBody>
      </p:sp>
      <p:sp>
        <p:nvSpPr>
          <p:cNvPr id="7174" name="Text Box 10">
            <a:hlinkClick r:id="rId3" action="ppaction://hlinkpres?slideindex=1&amp;slidetitle="/>
            <a:extLst>
              <a:ext uri="{FF2B5EF4-FFF2-40B4-BE49-F238E27FC236}">
                <a16:creationId xmlns:a16="http://schemas.microsoft.com/office/drawing/2014/main" id="{AB99D13A-90F1-48E8-8BD7-412D19FDCABB}"/>
              </a:ext>
            </a:extLst>
          </p:cNvPr>
          <p:cNvSpPr txBox="1">
            <a:spLocks noChangeArrowheads="1"/>
          </p:cNvSpPr>
          <p:nvPr/>
        </p:nvSpPr>
        <p:spPr bwMode="auto">
          <a:xfrm>
            <a:off x="7467600" y="533400"/>
            <a:ext cx="1524000" cy="727075"/>
          </a:xfrm>
          <a:prstGeom prst="rect">
            <a:avLst/>
          </a:prstGeom>
          <a:solidFill>
            <a:srgbClr val="FFFF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spcBef>
                <a:spcPct val="50000"/>
              </a:spcBef>
            </a:pPr>
            <a:r>
              <a:rPr lang="en-US" altLang="en-US" sz="2000"/>
              <a:t>DRR</a:t>
            </a:r>
          </a:p>
        </p:txBody>
      </p:sp>
      <p:sp>
        <p:nvSpPr>
          <p:cNvPr id="1036" name="AutoShape 12">
            <a:extLst>
              <a:ext uri="{FF2B5EF4-FFF2-40B4-BE49-F238E27FC236}">
                <a16:creationId xmlns:a16="http://schemas.microsoft.com/office/drawing/2014/main" id="{98943315-B48E-4DD3-9CEF-ED5B7C4227C2}"/>
              </a:ext>
            </a:extLst>
          </p:cNvPr>
          <p:cNvSpPr>
            <a:spLocks noChangeArrowheads="1"/>
          </p:cNvSpPr>
          <p:nvPr/>
        </p:nvSpPr>
        <p:spPr bwMode="auto">
          <a:xfrm>
            <a:off x="228600" y="1676400"/>
            <a:ext cx="1143000" cy="685800"/>
          </a:xfrm>
          <a:prstGeom prst="bevel">
            <a:avLst>
              <a:gd name="adj" fmla="val 12500"/>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4" action="ppaction://hlinksldjump"/>
              </a:rPr>
              <a:t>100</a:t>
            </a:r>
            <a:endParaRPr lang="en-US" altLang="en-US"/>
          </a:p>
        </p:txBody>
      </p:sp>
      <p:sp>
        <p:nvSpPr>
          <p:cNvPr id="1039" name="AutoShape 15">
            <a:extLst>
              <a:ext uri="{FF2B5EF4-FFF2-40B4-BE49-F238E27FC236}">
                <a16:creationId xmlns:a16="http://schemas.microsoft.com/office/drawing/2014/main" id="{44D9CCE1-BBB3-4BF2-8ADB-E9BA76B1BB1A}"/>
              </a:ext>
            </a:extLst>
          </p:cNvPr>
          <p:cNvSpPr>
            <a:spLocks noChangeArrowheads="1"/>
          </p:cNvSpPr>
          <p:nvPr/>
        </p:nvSpPr>
        <p:spPr bwMode="auto">
          <a:xfrm>
            <a:off x="4495800" y="1676400"/>
            <a:ext cx="1143000" cy="685800"/>
          </a:xfrm>
          <a:prstGeom prst="bevel">
            <a:avLst>
              <a:gd name="adj" fmla="val 12500"/>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5" action="ppaction://hlinksldjump"/>
              </a:rPr>
              <a:t>100</a:t>
            </a:r>
            <a:endParaRPr lang="en-US" altLang="en-US"/>
          </a:p>
        </p:txBody>
      </p:sp>
      <p:sp>
        <p:nvSpPr>
          <p:cNvPr id="1040" name="AutoShape 16">
            <a:extLst>
              <a:ext uri="{FF2B5EF4-FFF2-40B4-BE49-F238E27FC236}">
                <a16:creationId xmlns:a16="http://schemas.microsoft.com/office/drawing/2014/main" id="{E013A937-A99E-40B6-861E-0FF2A1F01BEE}"/>
              </a:ext>
            </a:extLst>
          </p:cNvPr>
          <p:cNvSpPr>
            <a:spLocks noChangeArrowheads="1"/>
          </p:cNvSpPr>
          <p:nvPr/>
        </p:nvSpPr>
        <p:spPr bwMode="auto">
          <a:xfrm>
            <a:off x="6096000" y="1676400"/>
            <a:ext cx="1143000" cy="685800"/>
          </a:xfrm>
          <a:prstGeom prst="bevel">
            <a:avLst>
              <a:gd name="adj" fmla="val 12500"/>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6" action="ppaction://hlinksldjump"/>
              </a:rPr>
              <a:t>100</a:t>
            </a:r>
            <a:endParaRPr lang="en-US" altLang="en-US"/>
          </a:p>
        </p:txBody>
      </p:sp>
      <p:sp>
        <p:nvSpPr>
          <p:cNvPr id="1041" name="AutoShape 17">
            <a:extLst>
              <a:ext uri="{FF2B5EF4-FFF2-40B4-BE49-F238E27FC236}">
                <a16:creationId xmlns:a16="http://schemas.microsoft.com/office/drawing/2014/main" id="{CB824631-047B-4AB1-BBDD-D936C76A2AFA}"/>
              </a:ext>
            </a:extLst>
          </p:cNvPr>
          <p:cNvSpPr>
            <a:spLocks noChangeArrowheads="1"/>
          </p:cNvSpPr>
          <p:nvPr/>
        </p:nvSpPr>
        <p:spPr bwMode="auto">
          <a:xfrm>
            <a:off x="7543800" y="1676400"/>
            <a:ext cx="1143000" cy="685800"/>
          </a:xfrm>
          <a:prstGeom prst="bevel">
            <a:avLst>
              <a:gd name="adj" fmla="val 1250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7" action="ppaction://hlinksldjump"/>
              </a:rPr>
              <a:t>100</a:t>
            </a:r>
            <a:endParaRPr lang="en-US" altLang="en-US"/>
          </a:p>
        </p:txBody>
      </p:sp>
      <p:sp>
        <p:nvSpPr>
          <p:cNvPr id="1042" name="AutoShape 18">
            <a:extLst>
              <a:ext uri="{FF2B5EF4-FFF2-40B4-BE49-F238E27FC236}">
                <a16:creationId xmlns:a16="http://schemas.microsoft.com/office/drawing/2014/main" id="{DDF2010A-540E-4D2D-B999-95E09CC91ED2}"/>
              </a:ext>
            </a:extLst>
          </p:cNvPr>
          <p:cNvSpPr>
            <a:spLocks noChangeArrowheads="1"/>
          </p:cNvSpPr>
          <p:nvPr/>
        </p:nvSpPr>
        <p:spPr bwMode="auto">
          <a:xfrm>
            <a:off x="228600" y="2514600"/>
            <a:ext cx="1143000" cy="685800"/>
          </a:xfrm>
          <a:prstGeom prst="bevel">
            <a:avLst>
              <a:gd name="adj" fmla="val 12500"/>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8" action="ppaction://hlinksldjump"/>
              </a:rPr>
              <a:t>200</a:t>
            </a:r>
            <a:endParaRPr lang="en-US" altLang="en-US"/>
          </a:p>
        </p:txBody>
      </p:sp>
      <p:sp>
        <p:nvSpPr>
          <p:cNvPr id="1045" name="AutoShape 21">
            <a:extLst>
              <a:ext uri="{FF2B5EF4-FFF2-40B4-BE49-F238E27FC236}">
                <a16:creationId xmlns:a16="http://schemas.microsoft.com/office/drawing/2014/main" id="{F843EAD2-2C6E-4537-9369-6F5F48B7167F}"/>
              </a:ext>
            </a:extLst>
          </p:cNvPr>
          <p:cNvSpPr>
            <a:spLocks noChangeArrowheads="1"/>
          </p:cNvSpPr>
          <p:nvPr/>
        </p:nvSpPr>
        <p:spPr bwMode="auto">
          <a:xfrm>
            <a:off x="4495800" y="2514600"/>
            <a:ext cx="1143000" cy="685800"/>
          </a:xfrm>
          <a:prstGeom prst="bevel">
            <a:avLst>
              <a:gd name="adj" fmla="val 12500"/>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9" action="ppaction://hlinksldjump"/>
              </a:rPr>
              <a:t>200</a:t>
            </a:r>
            <a:endParaRPr lang="en-US" altLang="en-US"/>
          </a:p>
        </p:txBody>
      </p:sp>
      <p:sp>
        <p:nvSpPr>
          <p:cNvPr id="1046" name="AutoShape 22">
            <a:extLst>
              <a:ext uri="{FF2B5EF4-FFF2-40B4-BE49-F238E27FC236}">
                <a16:creationId xmlns:a16="http://schemas.microsoft.com/office/drawing/2014/main" id="{4BC2FAB4-63F3-4620-ACA9-76A6D3DB94FF}"/>
              </a:ext>
            </a:extLst>
          </p:cNvPr>
          <p:cNvSpPr>
            <a:spLocks noChangeArrowheads="1"/>
          </p:cNvSpPr>
          <p:nvPr/>
        </p:nvSpPr>
        <p:spPr bwMode="auto">
          <a:xfrm>
            <a:off x="6096000" y="2514600"/>
            <a:ext cx="1143000" cy="685800"/>
          </a:xfrm>
          <a:prstGeom prst="bevel">
            <a:avLst>
              <a:gd name="adj" fmla="val 12500"/>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10" action="ppaction://hlinksldjump"/>
              </a:rPr>
              <a:t>200</a:t>
            </a:r>
            <a:endParaRPr lang="en-US" altLang="en-US"/>
          </a:p>
        </p:txBody>
      </p:sp>
      <p:sp>
        <p:nvSpPr>
          <p:cNvPr id="1047" name="AutoShape 23">
            <a:extLst>
              <a:ext uri="{FF2B5EF4-FFF2-40B4-BE49-F238E27FC236}">
                <a16:creationId xmlns:a16="http://schemas.microsoft.com/office/drawing/2014/main" id="{79B0388C-E026-4450-882A-D4D85276760C}"/>
              </a:ext>
            </a:extLst>
          </p:cNvPr>
          <p:cNvSpPr>
            <a:spLocks noChangeArrowheads="1"/>
          </p:cNvSpPr>
          <p:nvPr/>
        </p:nvSpPr>
        <p:spPr bwMode="auto">
          <a:xfrm>
            <a:off x="7543800" y="2514600"/>
            <a:ext cx="1143000" cy="685800"/>
          </a:xfrm>
          <a:prstGeom prst="bevel">
            <a:avLst>
              <a:gd name="adj" fmla="val 1250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11" action="ppaction://hlinksldjump"/>
              </a:rPr>
              <a:t>200</a:t>
            </a:r>
            <a:endParaRPr lang="en-US" altLang="en-US"/>
          </a:p>
        </p:txBody>
      </p:sp>
      <p:sp>
        <p:nvSpPr>
          <p:cNvPr id="1048" name="AutoShape 24">
            <a:extLst>
              <a:ext uri="{FF2B5EF4-FFF2-40B4-BE49-F238E27FC236}">
                <a16:creationId xmlns:a16="http://schemas.microsoft.com/office/drawing/2014/main" id="{01287C95-1B13-4800-AAC8-B6B0C1286207}"/>
              </a:ext>
            </a:extLst>
          </p:cNvPr>
          <p:cNvSpPr>
            <a:spLocks noChangeArrowheads="1"/>
          </p:cNvSpPr>
          <p:nvPr/>
        </p:nvSpPr>
        <p:spPr bwMode="auto">
          <a:xfrm>
            <a:off x="228600" y="3429000"/>
            <a:ext cx="1143000" cy="685800"/>
          </a:xfrm>
          <a:prstGeom prst="bevel">
            <a:avLst>
              <a:gd name="adj" fmla="val 12500"/>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12" action="ppaction://hlinksldjump"/>
              </a:rPr>
              <a:t>300</a:t>
            </a:r>
            <a:endParaRPr lang="en-US" altLang="en-US"/>
          </a:p>
        </p:txBody>
      </p:sp>
      <p:sp>
        <p:nvSpPr>
          <p:cNvPr id="1051" name="AutoShape 27">
            <a:extLst>
              <a:ext uri="{FF2B5EF4-FFF2-40B4-BE49-F238E27FC236}">
                <a16:creationId xmlns:a16="http://schemas.microsoft.com/office/drawing/2014/main" id="{07A4D3A2-FB28-4F72-90BD-8FD52480772C}"/>
              </a:ext>
            </a:extLst>
          </p:cNvPr>
          <p:cNvSpPr>
            <a:spLocks noChangeArrowheads="1"/>
          </p:cNvSpPr>
          <p:nvPr/>
        </p:nvSpPr>
        <p:spPr bwMode="auto">
          <a:xfrm>
            <a:off x="4495800" y="3429000"/>
            <a:ext cx="1143000" cy="685800"/>
          </a:xfrm>
          <a:prstGeom prst="bevel">
            <a:avLst>
              <a:gd name="adj" fmla="val 12500"/>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13" action="ppaction://hlinksldjump"/>
              </a:rPr>
              <a:t>300</a:t>
            </a:r>
            <a:endParaRPr lang="en-US" altLang="en-US"/>
          </a:p>
        </p:txBody>
      </p:sp>
      <p:sp>
        <p:nvSpPr>
          <p:cNvPr id="1052" name="AutoShape 28">
            <a:extLst>
              <a:ext uri="{FF2B5EF4-FFF2-40B4-BE49-F238E27FC236}">
                <a16:creationId xmlns:a16="http://schemas.microsoft.com/office/drawing/2014/main" id="{51357460-9325-4C16-A2FA-F56255F8EE57}"/>
              </a:ext>
            </a:extLst>
          </p:cNvPr>
          <p:cNvSpPr>
            <a:spLocks noChangeArrowheads="1"/>
          </p:cNvSpPr>
          <p:nvPr/>
        </p:nvSpPr>
        <p:spPr bwMode="auto">
          <a:xfrm>
            <a:off x="6096000" y="3429000"/>
            <a:ext cx="1143000" cy="685800"/>
          </a:xfrm>
          <a:prstGeom prst="bevel">
            <a:avLst>
              <a:gd name="adj" fmla="val 12500"/>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14" action="ppaction://hlinksldjump"/>
              </a:rPr>
              <a:t>300</a:t>
            </a:r>
            <a:endParaRPr lang="en-US" altLang="en-US"/>
          </a:p>
        </p:txBody>
      </p:sp>
      <p:sp>
        <p:nvSpPr>
          <p:cNvPr id="1053" name="AutoShape 29">
            <a:extLst>
              <a:ext uri="{FF2B5EF4-FFF2-40B4-BE49-F238E27FC236}">
                <a16:creationId xmlns:a16="http://schemas.microsoft.com/office/drawing/2014/main" id="{E8A730FF-CDCE-4A2D-BCED-70CB0C5E4733}"/>
              </a:ext>
            </a:extLst>
          </p:cNvPr>
          <p:cNvSpPr>
            <a:spLocks noChangeArrowheads="1"/>
          </p:cNvSpPr>
          <p:nvPr/>
        </p:nvSpPr>
        <p:spPr bwMode="auto">
          <a:xfrm>
            <a:off x="7543800" y="3429000"/>
            <a:ext cx="1143000" cy="685800"/>
          </a:xfrm>
          <a:prstGeom prst="bevel">
            <a:avLst>
              <a:gd name="adj" fmla="val 1250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15" action="ppaction://hlinksldjump"/>
              </a:rPr>
              <a:t>300</a:t>
            </a:r>
            <a:endParaRPr lang="en-US" altLang="en-US"/>
          </a:p>
        </p:txBody>
      </p:sp>
      <p:sp>
        <p:nvSpPr>
          <p:cNvPr id="1054" name="AutoShape 30">
            <a:extLst>
              <a:ext uri="{FF2B5EF4-FFF2-40B4-BE49-F238E27FC236}">
                <a16:creationId xmlns:a16="http://schemas.microsoft.com/office/drawing/2014/main" id="{8A887985-43E1-448C-A65B-270F436FFB57}"/>
              </a:ext>
            </a:extLst>
          </p:cNvPr>
          <p:cNvSpPr>
            <a:spLocks noChangeArrowheads="1"/>
          </p:cNvSpPr>
          <p:nvPr/>
        </p:nvSpPr>
        <p:spPr bwMode="auto">
          <a:xfrm>
            <a:off x="228600" y="4267200"/>
            <a:ext cx="1143000" cy="685800"/>
          </a:xfrm>
          <a:prstGeom prst="bevel">
            <a:avLst>
              <a:gd name="adj" fmla="val 12500"/>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16" action="ppaction://hlinksldjump"/>
              </a:rPr>
              <a:t>400</a:t>
            </a:r>
            <a:endParaRPr lang="en-US" altLang="en-US"/>
          </a:p>
        </p:txBody>
      </p:sp>
      <p:sp>
        <p:nvSpPr>
          <p:cNvPr id="1057" name="AutoShape 33">
            <a:extLst>
              <a:ext uri="{FF2B5EF4-FFF2-40B4-BE49-F238E27FC236}">
                <a16:creationId xmlns:a16="http://schemas.microsoft.com/office/drawing/2014/main" id="{27D1B5DE-BC2A-470C-BCA5-7DAC0B4621D1}"/>
              </a:ext>
            </a:extLst>
          </p:cNvPr>
          <p:cNvSpPr>
            <a:spLocks noChangeArrowheads="1"/>
          </p:cNvSpPr>
          <p:nvPr/>
        </p:nvSpPr>
        <p:spPr bwMode="auto">
          <a:xfrm>
            <a:off x="4495800" y="4267200"/>
            <a:ext cx="1143000" cy="685800"/>
          </a:xfrm>
          <a:prstGeom prst="bevel">
            <a:avLst>
              <a:gd name="adj" fmla="val 12500"/>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17" action="ppaction://hlinksldjump"/>
              </a:rPr>
              <a:t>400</a:t>
            </a:r>
            <a:endParaRPr lang="en-US" altLang="en-US"/>
          </a:p>
        </p:txBody>
      </p:sp>
      <p:sp>
        <p:nvSpPr>
          <p:cNvPr id="1058" name="AutoShape 34">
            <a:extLst>
              <a:ext uri="{FF2B5EF4-FFF2-40B4-BE49-F238E27FC236}">
                <a16:creationId xmlns:a16="http://schemas.microsoft.com/office/drawing/2014/main" id="{2A833D2A-0CA9-4187-817D-A296BC433938}"/>
              </a:ext>
            </a:extLst>
          </p:cNvPr>
          <p:cNvSpPr>
            <a:spLocks noChangeArrowheads="1"/>
          </p:cNvSpPr>
          <p:nvPr/>
        </p:nvSpPr>
        <p:spPr bwMode="auto">
          <a:xfrm>
            <a:off x="6096000" y="4267200"/>
            <a:ext cx="1143000" cy="685800"/>
          </a:xfrm>
          <a:prstGeom prst="bevel">
            <a:avLst>
              <a:gd name="adj" fmla="val 12500"/>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18" action="ppaction://hlinksldjump"/>
              </a:rPr>
              <a:t>400</a:t>
            </a:r>
            <a:endParaRPr lang="en-US" altLang="en-US"/>
          </a:p>
        </p:txBody>
      </p:sp>
      <p:sp>
        <p:nvSpPr>
          <p:cNvPr id="1059" name="AutoShape 35">
            <a:extLst>
              <a:ext uri="{FF2B5EF4-FFF2-40B4-BE49-F238E27FC236}">
                <a16:creationId xmlns:a16="http://schemas.microsoft.com/office/drawing/2014/main" id="{8F103CAE-3F4C-492C-BAD7-6ED60293052A}"/>
              </a:ext>
            </a:extLst>
          </p:cNvPr>
          <p:cNvSpPr>
            <a:spLocks noChangeArrowheads="1"/>
          </p:cNvSpPr>
          <p:nvPr/>
        </p:nvSpPr>
        <p:spPr bwMode="auto">
          <a:xfrm>
            <a:off x="7543800" y="4267200"/>
            <a:ext cx="1143000" cy="685800"/>
          </a:xfrm>
          <a:prstGeom prst="bevel">
            <a:avLst>
              <a:gd name="adj" fmla="val 1250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19" action="ppaction://hlinksldjump"/>
              </a:rPr>
              <a:t>400</a:t>
            </a:r>
            <a:endParaRPr lang="en-US" altLang="en-US"/>
          </a:p>
        </p:txBody>
      </p:sp>
      <p:sp>
        <p:nvSpPr>
          <p:cNvPr id="1060" name="AutoShape 36">
            <a:extLst>
              <a:ext uri="{FF2B5EF4-FFF2-40B4-BE49-F238E27FC236}">
                <a16:creationId xmlns:a16="http://schemas.microsoft.com/office/drawing/2014/main" id="{D2D2B8F7-329E-44A1-997A-C7DE8BE7DBCA}"/>
              </a:ext>
            </a:extLst>
          </p:cNvPr>
          <p:cNvSpPr>
            <a:spLocks noChangeArrowheads="1"/>
          </p:cNvSpPr>
          <p:nvPr/>
        </p:nvSpPr>
        <p:spPr bwMode="auto">
          <a:xfrm>
            <a:off x="228600" y="5181600"/>
            <a:ext cx="1143000" cy="685800"/>
          </a:xfrm>
          <a:prstGeom prst="bevel">
            <a:avLst>
              <a:gd name="adj" fmla="val 12500"/>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20" action="ppaction://hlinksldjump"/>
              </a:rPr>
              <a:t>500</a:t>
            </a:r>
            <a:endParaRPr lang="en-US" altLang="en-US"/>
          </a:p>
        </p:txBody>
      </p:sp>
      <p:sp>
        <p:nvSpPr>
          <p:cNvPr id="7192" name="Text Box 6">
            <a:extLst>
              <a:ext uri="{FF2B5EF4-FFF2-40B4-BE49-F238E27FC236}">
                <a16:creationId xmlns:a16="http://schemas.microsoft.com/office/drawing/2014/main" id="{45562247-AF4B-43EC-8D29-AB8D5C0469B8}"/>
              </a:ext>
            </a:extLst>
          </p:cNvPr>
          <p:cNvSpPr txBox="1">
            <a:spLocks noChangeArrowheads="1"/>
          </p:cNvSpPr>
          <p:nvPr/>
        </p:nvSpPr>
        <p:spPr bwMode="auto">
          <a:xfrm>
            <a:off x="2895600" y="533400"/>
            <a:ext cx="1295400" cy="727075"/>
          </a:xfrm>
          <a:prstGeom prst="rect">
            <a:avLst/>
          </a:prstGeom>
          <a:solidFill>
            <a:srgbClr val="CCCC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spcBef>
                <a:spcPct val="50000"/>
              </a:spcBef>
            </a:pPr>
            <a:r>
              <a:rPr lang="en-US" altLang="en-US" sz="2000"/>
              <a:t>MISP 3</a:t>
            </a:r>
          </a:p>
        </p:txBody>
      </p:sp>
      <p:sp>
        <p:nvSpPr>
          <p:cNvPr id="1055" name="AutoShape 31">
            <a:extLst>
              <a:ext uri="{FF2B5EF4-FFF2-40B4-BE49-F238E27FC236}">
                <a16:creationId xmlns:a16="http://schemas.microsoft.com/office/drawing/2014/main" id="{EF727C64-15A0-4EAF-9509-096C7649FF2D}"/>
              </a:ext>
            </a:extLst>
          </p:cNvPr>
          <p:cNvSpPr>
            <a:spLocks noChangeArrowheads="1"/>
          </p:cNvSpPr>
          <p:nvPr/>
        </p:nvSpPr>
        <p:spPr bwMode="auto">
          <a:xfrm>
            <a:off x="2971800" y="4267200"/>
            <a:ext cx="1143000" cy="685800"/>
          </a:xfrm>
          <a:prstGeom prst="bevel">
            <a:avLst>
              <a:gd name="adj" fmla="val 12500"/>
            </a:avLst>
          </a:prstGeom>
          <a:solidFill>
            <a:srgbClr val="CC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21" action="ppaction://hlinksldjump"/>
              </a:rPr>
              <a:t>400</a:t>
            </a:r>
            <a:endParaRPr lang="en-US" altLang="en-US"/>
          </a:p>
        </p:txBody>
      </p:sp>
      <p:sp>
        <p:nvSpPr>
          <p:cNvPr id="1037" name="AutoShape 13">
            <a:extLst>
              <a:ext uri="{FF2B5EF4-FFF2-40B4-BE49-F238E27FC236}">
                <a16:creationId xmlns:a16="http://schemas.microsoft.com/office/drawing/2014/main" id="{F626B4F5-2CF3-49E7-90A6-4FCF2DC23C2A}"/>
              </a:ext>
            </a:extLst>
          </p:cNvPr>
          <p:cNvSpPr>
            <a:spLocks noChangeArrowheads="1"/>
          </p:cNvSpPr>
          <p:nvPr/>
        </p:nvSpPr>
        <p:spPr bwMode="auto">
          <a:xfrm>
            <a:off x="2971800" y="1676400"/>
            <a:ext cx="1143000" cy="685800"/>
          </a:xfrm>
          <a:prstGeom prst="bevel">
            <a:avLst>
              <a:gd name="adj" fmla="val 12500"/>
            </a:avLst>
          </a:prstGeom>
          <a:solidFill>
            <a:srgbClr val="CC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22" action="ppaction://hlinksldjump"/>
              </a:rPr>
              <a:t>100</a:t>
            </a:r>
            <a:endParaRPr lang="en-US" altLang="en-US"/>
          </a:p>
        </p:txBody>
      </p:sp>
      <p:sp>
        <p:nvSpPr>
          <p:cNvPr id="1043" name="AutoShape 19">
            <a:extLst>
              <a:ext uri="{FF2B5EF4-FFF2-40B4-BE49-F238E27FC236}">
                <a16:creationId xmlns:a16="http://schemas.microsoft.com/office/drawing/2014/main" id="{4B35E44C-FB0D-42A9-A957-DAD590E04AED}"/>
              </a:ext>
            </a:extLst>
          </p:cNvPr>
          <p:cNvSpPr>
            <a:spLocks noChangeArrowheads="1"/>
          </p:cNvSpPr>
          <p:nvPr/>
        </p:nvSpPr>
        <p:spPr bwMode="auto">
          <a:xfrm>
            <a:off x="2971800" y="2514600"/>
            <a:ext cx="1143000" cy="685800"/>
          </a:xfrm>
          <a:prstGeom prst="bevel">
            <a:avLst>
              <a:gd name="adj" fmla="val 12500"/>
            </a:avLst>
          </a:prstGeom>
          <a:solidFill>
            <a:srgbClr val="CC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23" action="ppaction://hlinksldjump"/>
              </a:rPr>
              <a:t>200</a:t>
            </a:r>
            <a:endParaRPr lang="en-US" altLang="en-US"/>
          </a:p>
        </p:txBody>
      </p:sp>
      <p:sp>
        <p:nvSpPr>
          <p:cNvPr id="1049" name="AutoShape 25">
            <a:extLst>
              <a:ext uri="{FF2B5EF4-FFF2-40B4-BE49-F238E27FC236}">
                <a16:creationId xmlns:a16="http://schemas.microsoft.com/office/drawing/2014/main" id="{A88DB951-1EDF-4D0B-9E75-1B938BA4FB98}"/>
              </a:ext>
            </a:extLst>
          </p:cNvPr>
          <p:cNvSpPr>
            <a:spLocks noChangeArrowheads="1"/>
          </p:cNvSpPr>
          <p:nvPr/>
        </p:nvSpPr>
        <p:spPr bwMode="auto">
          <a:xfrm>
            <a:off x="2971800" y="3429000"/>
            <a:ext cx="1143000" cy="685800"/>
          </a:xfrm>
          <a:prstGeom prst="bevel">
            <a:avLst>
              <a:gd name="adj" fmla="val 12500"/>
            </a:avLst>
          </a:prstGeom>
          <a:solidFill>
            <a:srgbClr val="CC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24" action="ppaction://hlinksldjump"/>
              </a:rPr>
              <a:t>300</a:t>
            </a:r>
            <a:endParaRPr lang="en-US" altLang="en-US"/>
          </a:p>
        </p:txBody>
      </p:sp>
      <p:sp>
        <p:nvSpPr>
          <p:cNvPr id="1061" name="AutoShape 37">
            <a:extLst>
              <a:ext uri="{FF2B5EF4-FFF2-40B4-BE49-F238E27FC236}">
                <a16:creationId xmlns:a16="http://schemas.microsoft.com/office/drawing/2014/main" id="{8FE1B262-2C72-4A89-A8D1-76A7E821BC3D}"/>
              </a:ext>
            </a:extLst>
          </p:cNvPr>
          <p:cNvSpPr>
            <a:spLocks noChangeArrowheads="1"/>
          </p:cNvSpPr>
          <p:nvPr/>
        </p:nvSpPr>
        <p:spPr bwMode="auto">
          <a:xfrm>
            <a:off x="2971800" y="5181600"/>
            <a:ext cx="1143000" cy="685800"/>
          </a:xfrm>
          <a:prstGeom prst="bevel">
            <a:avLst>
              <a:gd name="adj" fmla="val 12500"/>
            </a:avLst>
          </a:prstGeom>
          <a:solidFill>
            <a:srgbClr val="CC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25" action="ppaction://hlinksldjump"/>
              </a:rPr>
              <a:t>500</a:t>
            </a:r>
            <a:endParaRPr lang="en-US" altLang="en-US"/>
          </a:p>
        </p:txBody>
      </p:sp>
      <p:sp>
        <p:nvSpPr>
          <p:cNvPr id="7198" name="Text Box 7">
            <a:extLst>
              <a:ext uri="{FF2B5EF4-FFF2-40B4-BE49-F238E27FC236}">
                <a16:creationId xmlns:a16="http://schemas.microsoft.com/office/drawing/2014/main" id="{6A27DBE9-8317-4486-8D64-C525F9C5A3A6}"/>
              </a:ext>
            </a:extLst>
          </p:cNvPr>
          <p:cNvSpPr txBox="1">
            <a:spLocks noChangeArrowheads="1"/>
          </p:cNvSpPr>
          <p:nvPr/>
        </p:nvSpPr>
        <p:spPr bwMode="auto">
          <a:xfrm>
            <a:off x="1524000" y="533400"/>
            <a:ext cx="1295400" cy="727075"/>
          </a:xfrm>
          <a:prstGeom prst="rect">
            <a:avLst/>
          </a:prstGeom>
          <a:solidFill>
            <a:srgbClr val="CCFFCC"/>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spcBef>
                <a:spcPct val="50000"/>
              </a:spcBef>
            </a:pPr>
            <a:r>
              <a:rPr lang="en-US" altLang="en-US" sz="2000"/>
              <a:t>MISP 2</a:t>
            </a:r>
          </a:p>
        </p:txBody>
      </p:sp>
      <p:sp>
        <p:nvSpPr>
          <p:cNvPr id="1038" name="AutoShape 14">
            <a:extLst>
              <a:ext uri="{FF2B5EF4-FFF2-40B4-BE49-F238E27FC236}">
                <a16:creationId xmlns:a16="http://schemas.microsoft.com/office/drawing/2014/main" id="{7BB9621D-4FF9-4454-AAE3-13DC346414A3}"/>
              </a:ext>
            </a:extLst>
          </p:cNvPr>
          <p:cNvSpPr>
            <a:spLocks noChangeArrowheads="1"/>
          </p:cNvSpPr>
          <p:nvPr/>
        </p:nvSpPr>
        <p:spPr bwMode="auto">
          <a:xfrm>
            <a:off x="1600200" y="1676400"/>
            <a:ext cx="1143000" cy="685800"/>
          </a:xfrm>
          <a:prstGeom prst="bevel">
            <a:avLst>
              <a:gd name="adj" fmla="val 12500"/>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26" action="ppaction://hlinksldjump"/>
              </a:rPr>
              <a:t>100</a:t>
            </a:r>
            <a:endParaRPr lang="en-US" altLang="en-US"/>
          </a:p>
        </p:txBody>
      </p:sp>
      <p:sp>
        <p:nvSpPr>
          <p:cNvPr id="1044" name="AutoShape 20">
            <a:extLst>
              <a:ext uri="{FF2B5EF4-FFF2-40B4-BE49-F238E27FC236}">
                <a16:creationId xmlns:a16="http://schemas.microsoft.com/office/drawing/2014/main" id="{F8A75F58-5774-4B28-B992-505561943673}"/>
              </a:ext>
            </a:extLst>
          </p:cNvPr>
          <p:cNvSpPr>
            <a:spLocks noChangeArrowheads="1"/>
          </p:cNvSpPr>
          <p:nvPr/>
        </p:nvSpPr>
        <p:spPr bwMode="auto">
          <a:xfrm>
            <a:off x="1600200" y="2514600"/>
            <a:ext cx="1143000" cy="685800"/>
          </a:xfrm>
          <a:prstGeom prst="bevel">
            <a:avLst>
              <a:gd name="adj" fmla="val 12500"/>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27" action="ppaction://hlinksldjump"/>
              </a:rPr>
              <a:t>200</a:t>
            </a:r>
            <a:endParaRPr lang="en-US" altLang="en-US"/>
          </a:p>
        </p:txBody>
      </p:sp>
      <p:sp>
        <p:nvSpPr>
          <p:cNvPr id="1050" name="AutoShape 26">
            <a:extLst>
              <a:ext uri="{FF2B5EF4-FFF2-40B4-BE49-F238E27FC236}">
                <a16:creationId xmlns:a16="http://schemas.microsoft.com/office/drawing/2014/main" id="{EA3B6FCA-5E53-4B88-BDCD-3F0A811F885E}"/>
              </a:ext>
            </a:extLst>
          </p:cNvPr>
          <p:cNvSpPr>
            <a:spLocks noChangeArrowheads="1"/>
          </p:cNvSpPr>
          <p:nvPr/>
        </p:nvSpPr>
        <p:spPr bwMode="auto">
          <a:xfrm>
            <a:off x="1600200" y="3429000"/>
            <a:ext cx="1143000" cy="685800"/>
          </a:xfrm>
          <a:prstGeom prst="bevel">
            <a:avLst>
              <a:gd name="adj" fmla="val 12500"/>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28" action="ppaction://hlinksldjump"/>
              </a:rPr>
              <a:t>300</a:t>
            </a:r>
            <a:endParaRPr lang="en-US" altLang="en-US"/>
          </a:p>
        </p:txBody>
      </p:sp>
      <p:sp>
        <p:nvSpPr>
          <p:cNvPr id="1056" name="AutoShape 32">
            <a:extLst>
              <a:ext uri="{FF2B5EF4-FFF2-40B4-BE49-F238E27FC236}">
                <a16:creationId xmlns:a16="http://schemas.microsoft.com/office/drawing/2014/main" id="{410661BB-E659-440B-8829-26253E2A81C2}"/>
              </a:ext>
            </a:extLst>
          </p:cNvPr>
          <p:cNvSpPr>
            <a:spLocks noChangeArrowheads="1"/>
          </p:cNvSpPr>
          <p:nvPr/>
        </p:nvSpPr>
        <p:spPr bwMode="auto">
          <a:xfrm>
            <a:off x="1600200" y="4267200"/>
            <a:ext cx="1143000" cy="685800"/>
          </a:xfrm>
          <a:prstGeom prst="bevel">
            <a:avLst>
              <a:gd name="adj" fmla="val 12500"/>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29" action="ppaction://hlinksldjump"/>
              </a:rPr>
              <a:t>400</a:t>
            </a:r>
            <a:endParaRPr lang="en-US" altLang="en-US"/>
          </a:p>
        </p:txBody>
      </p:sp>
      <p:sp>
        <p:nvSpPr>
          <p:cNvPr id="1062" name="AutoShape 38">
            <a:extLst>
              <a:ext uri="{FF2B5EF4-FFF2-40B4-BE49-F238E27FC236}">
                <a16:creationId xmlns:a16="http://schemas.microsoft.com/office/drawing/2014/main" id="{B0275AB1-0337-45BB-99D1-77F12D393D39}"/>
              </a:ext>
            </a:extLst>
          </p:cNvPr>
          <p:cNvSpPr>
            <a:spLocks noChangeArrowheads="1"/>
          </p:cNvSpPr>
          <p:nvPr/>
        </p:nvSpPr>
        <p:spPr bwMode="auto">
          <a:xfrm>
            <a:off x="1600200" y="5181600"/>
            <a:ext cx="1143000" cy="685800"/>
          </a:xfrm>
          <a:prstGeom prst="bevel">
            <a:avLst>
              <a:gd name="adj" fmla="val 12500"/>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30" action="ppaction://hlinksldjump"/>
              </a:rPr>
              <a:t>500</a:t>
            </a:r>
            <a:endParaRPr lang="en-US" altLang="en-US"/>
          </a:p>
        </p:txBody>
      </p:sp>
      <p:sp>
        <p:nvSpPr>
          <p:cNvPr id="1063" name="AutoShape 39">
            <a:extLst>
              <a:ext uri="{FF2B5EF4-FFF2-40B4-BE49-F238E27FC236}">
                <a16:creationId xmlns:a16="http://schemas.microsoft.com/office/drawing/2014/main" id="{B98C1C0E-4E9E-4BD8-AE93-5F9F702EC4D6}"/>
              </a:ext>
            </a:extLst>
          </p:cNvPr>
          <p:cNvSpPr>
            <a:spLocks noChangeArrowheads="1"/>
          </p:cNvSpPr>
          <p:nvPr/>
        </p:nvSpPr>
        <p:spPr bwMode="auto">
          <a:xfrm>
            <a:off x="4495800" y="5181600"/>
            <a:ext cx="1143000" cy="685800"/>
          </a:xfrm>
          <a:prstGeom prst="bevel">
            <a:avLst>
              <a:gd name="adj" fmla="val 12500"/>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31" action="ppaction://hlinksldjump"/>
              </a:rPr>
              <a:t>500</a:t>
            </a:r>
            <a:endParaRPr lang="en-US" altLang="en-US"/>
          </a:p>
        </p:txBody>
      </p:sp>
      <p:sp>
        <p:nvSpPr>
          <p:cNvPr id="1064" name="AutoShape 40">
            <a:extLst>
              <a:ext uri="{FF2B5EF4-FFF2-40B4-BE49-F238E27FC236}">
                <a16:creationId xmlns:a16="http://schemas.microsoft.com/office/drawing/2014/main" id="{8FFC579D-B1B1-430E-8829-29BD5CB9C8F0}"/>
              </a:ext>
            </a:extLst>
          </p:cNvPr>
          <p:cNvSpPr>
            <a:spLocks noChangeArrowheads="1"/>
          </p:cNvSpPr>
          <p:nvPr/>
        </p:nvSpPr>
        <p:spPr bwMode="auto">
          <a:xfrm>
            <a:off x="6096000" y="5181600"/>
            <a:ext cx="1143000" cy="685800"/>
          </a:xfrm>
          <a:prstGeom prst="bevel">
            <a:avLst>
              <a:gd name="adj" fmla="val 12500"/>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32" action="ppaction://hlinksldjump"/>
              </a:rPr>
              <a:t>500</a:t>
            </a:r>
            <a:endParaRPr lang="en-US" altLang="en-US"/>
          </a:p>
        </p:txBody>
      </p:sp>
      <p:sp>
        <p:nvSpPr>
          <p:cNvPr id="1065" name="AutoShape 41">
            <a:extLst>
              <a:ext uri="{FF2B5EF4-FFF2-40B4-BE49-F238E27FC236}">
                <a16:creationId xmlns:a16="http://schemas.microsoft.com/office/drawing/2014/main" id="{1F83542B-E7D5-4CEB-B854-8EC3A0280506}"/>
              </a:ext>
            </a:extLst>
          </p:cNvPr>
          <p:cNvSpPr>
            <a:spLocks noChangeArrowheads="1"/>
          </p:cNvSpPr>
          <p:nvPr/>
        </p:nvSpPr>
        <p:spPr bwMode="auto">
          <a:xfrm>
            <a:off x="7543800" y="5181600"/>
            <a:ext cx="1143000" cy="685800"/>
          </a:xfrm>
          <a:prstGeom prst="bevel">
            <a:avLst>
              <a:gd name="adj" fmla="val 1250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t>$</a:t>
            </a:r>
            <a:r>
              <a:rPr lang="en-US" altLang="en-US">
                <a:hlinkClick r:id="rId33" action="ppaction://hlinksldjump"/>
              </a:rPr>
              <a:t>500</a:t>
            </a:r>
            <a:endParaRPr lang="en-US" altLang="en-US"/>
          </a:p>
        </p:txBody>
      </p:sp>
    </p:spTree>
  </p:cSld>
  <p:clrMapOvr>
    <a:masterClrMapping/>
  </p:clrMapOvr>
  <p:transition>
    <p:cover dir="d"/>
  </p:transition>
  <p:timing>
    <p:tnLst>
      <p:par>
        <p:cTn id="1" dur="indefinite" restart="never" nodeType="tmRoot">
          <p:childTnLst>
            <p:seq concurrent="1" nextAc="seek">
              <p:cTn id="2" restart="whenNotActive" fill="hold" evtFilter="cancelBubble" nodeType="interactiveSeq">
                <p:stCondLst>
                  <p:cond evt="onClick" delay="0">
                    <p:tgtEl>
                      <p:spTgt spid="1038"/>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1038">
                                            <p:txEl>
                                              <p:pRg st="0" end="0"/>
                                            </p:txEl>
                                          </p:spTgt>
                                        </p:tgtEl>
                                        <p:attrNameLst>
                                          <p:attrName>style.visibility</p:attrName>
                                        </p:attrNameLst>
                                      </p:cBhvr>
                                      <p:to>
                                        <p:strVal val="hidden"/>
                                      </p:to>
                                    </p:set>
                                  </p:childTnLst>
                                </p:cTn>
                              </p:par>
                            </p:childTnLst>
                          </p:cTn>
                        </p:par>
                      </p:childTnLst>
                    </p:cTn>
                  </p:par>
                </p:childTnLst>
              </p:cTn>
              <p:nextCondLst>
                <p:cond evt="onClick" delay="0">
                  <p:tgtEl>
                    <p:spTgt spid="1038"/>
                  </p:tgtEl>
                </p:cond>
              </p:nextCondLst>
            </p:seq>
            <p:seq concurrent="1" nextAc="seek">
              <p:cTn id="7" restart="whenNotActive" fill="hold" evtFilter="cancelBubble" nodeType="interactiveSeq">
                <p:stCondLst>
                  <p:cond evt="onClick" delay="0">
                    <p:tgtEl>
                      <p:spTgt spid="1044"/>
                    </p:tgtEl>
                  </p:cond>
                </p:stCondLst>
                <p:endSync evt="end" delay="0">
                  <p:rtn val="all"/>
                </p:endSync>
                <p:childTnLst>
                  <p:par>
                    <p:cTn id="8" fill="hold" nodeType="clickPar">
                      <p:stCondLst>
                        <p:cond delay="0"/>
                      </p:stCondLst>
                      <p:childTnLst>
                        <p:par>
                          <p:cTn id="9" fill="hold" nodeType="withGroup">
                            <p:stCondLst>
                              <p:cond delay="0"/>
                            </p:stCondLst>
                            <p:childTnLst>
                              <p:par>
                                <p:cTn id="10" presetID="1" presetClass="exit" presetSubtype="0" fill="hold" nodeType="clickEffect">
                                  <p:stCondLst>
                                    <p:cond delay="0"/>
                                  </p:stCondLst>
                                  <p:childTnLst>
                                    <p:set>
                                      <p:cBhvr>
                                        <p:cTn id="11" dur="1" fill="hold">
                                          <p:stCondLst>
                                            <p:cond delay="0"/>
                                          </p:stCondLst>
                                        </p:cTn>
                                        <p:tgtEl>
                                          <p:spTgt spid="1044">
                                            <p:txEl>
                                              <p:pRg st="0" end="0"/>
                                            </p:txEl>
                                          </p:spTgt>
                                        </p:tgtEl>
                                        <p:attrNameLst>
                                          <p:attrName>style.visibility</p:attrName>
                                        </p:attrNameLst>
                                      </p:cBhvr>
                                      <p:to>
                                        <p:strVal val="hidden"/>
                                      </p:to>
                                    </p:set>
                                  </p:childTnLst>
                                </p:cTn>
                              </p:par>
                            </p:childTnLst>
                          </p:cTn>
                        </p:par>
                      </p:childTnLst>
                    </p:cTn>
                  </p:par>
                </p:childTnLst>
              </p:cTn>
              <p:nextCondLst>
                <p:cond evt="onClick" delay="0">
                  <p:tgtEl>
                    <p:spTgt spid="1044"/>
                  </p:tgtEl>
                </p:cond>
              </p:nextCondLst>
            </p:seq>
            <p:seq concurrent="1" nextAc="seek">
              <p:cTn id="12" restart="whenNotActive" fill="hold" evtFilter="cancelBubble" nodeType="interactiveSeq">
                <p:stCondLst>
                  <p:cond evt="onClick" delay="0">
                    <p:tgtEl>
                      <p:spTgt spid="1050"/>
                    </p:tgtEl>
                  </p:cond>
                </p:stCondLst>
                <p:endSync evt="end" delay="0">
                  <p:rtn val="all"/>
                </p:endSync>
                <p:childTnLst>
                  <p:par>
                    <p:cTn id="13" fill="hold" nodeType="clickPar">
                      <p:stCondLst>
                        <p:cond delay="0"/>
                      </p:stCondLst>
                      <p:childTnLst>
                        <p:par>
                          <p:cTn id="14" fill="hold" nodeType="withGroup">
                            <p:stCondLst>
                              <p:cond delay="0"/>
                            </p:stCondLst>
                            <p:childTnLst>
                              <p:par>
                                <p:cTn id="15" presetID="1" presetClass="exit" presetSubtype="0" fill="hold" nodeType="clickEffect">
                                  <p:stCondLst>
                                    <p:cond delay="0"/>
                                  </p:stCondLst>
                                  <p:childTnLst>
                                    <p:set>
                                      <p:cBhvr>
                                        <p:cTn id="16" dur="1" fill="hold">
                                          <p:stCondLst>
                                            <p:cond delay="0"/>
                                          </p:stCondLst>
                                        </p:cTn>
                                        <p:tgtEl>
                                          <p:spTgt spid="1050">
                                            <p:txEl>
                                              <p:pRg st="0" end="0"/>
                                            </p:txEl>
                                          </p:spTgt>
                                        </p:tgtEl>
                                        <p:attrNameLst>
                                          <p:attrName>style.visibility</p:attrName>
                                        </p:attrNameLst>
                                      </p:cBhvr>
                                      <p:to>
                                        <p:strVal val="hidden"/>
                                      </p:to>
                                    </p:set>
                                  </p:childTnLst>
                                </p:cTn>
                              </p:par>
                            </p:childTnLst>
                          </p:cTn>
                        </p:par>
                      </p:childTnLst>
                    </p:cTn>
                  </p:par>
                </p:childTnLst>
              </p:cTn>
              <p:nextCondLst>
                <p:cond evt="onClick" delay="0">
                  <p:tgtEl>
                    <p:spTgt spid="1050"/>
                  </p:tgtEl>
                </p:cond>
              </p:nextCondLst>
            </p:seq>
            <p:seq concurrent="1" nextAc="seek">
              <p:cTn id="17" restart="whenNotActive" fill="hold" evtFilter="cancelBubble" nodeType="interactiveSeq">
                <p:stCondLst>
                  <p:cond evt="onClick" delay="0">
                    <p:tgtEl>
                      <p:spTgt spid="1056"/>
                    </p:tgtEl>
                  </p:cond>
                </p:stCondLst>
                <p:endSync evt="end" delay="0">
                  <p:rtn val="all"/>
                </p:endSync>
                <p:childTnLst>
                  <p:par>
                    <p:cTn id="18" fill="hold" nodeType="clickPar">
                      <p:stCondLst>
                        <p:cond delay="0"/>
                      </p:stCondLst>
                      <p:childTnLst>
                        <p:par>
                          <p:cTn id="19" fill="hold" nodeType="withGroup">
                            <p:stCondLst>
                              <p:cond delay="0"/>
                            </p:stCondLst>
                            <p:childTnLst>
                              <p:par>
                                <p:cTn id="20" presetID="1" presetClass="exit" presetSubtype="0" fill="hold" nodeType="clickEffect">
                                  <p:stCondLst>
                                    <p:cond delay="0"/>
                                  </p:stCondLst>
                                  <p:childTnLst>
                                    <p:set>
                                      <p:cBhvr>
                                        <p:cTn id="21" dur="1" fill="hold">
                                          <p:stCondLst>
                                            <p:cond delay="0"/>
                                          </p:stCondLst>
                                        </p:cTn>
                                        <p:tgtEl>
                                          <p:spTgt spid="1056">
                                            <p:txEl>
                                              <p:pRg st="0" end="0"/>
                                            </p:txEl>
                                          </p:spTgt>
                                        </p:tgtEl>
                                        <p:attrNameLst>
                                          <p:attrName>style.visibility</p:attrName>
                                        </p:attrNameLst>
                                      </p:cBhvr>
                                      <p:to>
                                        <p:strVal val="hidden"/>
                                      </p:to>
                                    </p:set>
                                  </p:childTnLst>
                                </p:cTn>
                              </p:par>
                            </p:childTnLst>
                          </p:cTn>
                        </p:par>
                      </p:childTnLst>
                    </p:cTn>
                  </p:par>
                </p:childTnLst>
              </p:cTn>
              <p:nextCondLst>
                <p:cond evt="onClick" delay="0">
                  <p:tgtEl>
                    <p:spTgt spid="1056"/>
                  </p:tgtEl>
                </p:cond>
              </p:nextCondLst>
            </p:seq>
            <p:seq concurrent="1" nextAc="seek">
              <p:cTn id="22" restart="whenNotActive" fill="hold" evtFilter="cancelBubble" nodeType="interactiveSeq">
                <p:stCondLst>
                  <p:cond evt="onClick" delay="0">
                    <p:tgtEl>
                      <p:spTgt spid="1062"/>
                    </p:tgtEl>
                  </p:cond>
                </p:stCondLst>
                <p:endSync evt="end" delay="0">
                  <p:rtn val="all"/>
                </p:endSync>
                <p:childTnLst>
                  <p:par>
                    <p:cTn id="23" fill="hold" nodeType="clickPar">
                      <p:stCondLst>
                        <p:cond delay="0"/>
                      </p:stCondLst>
                      <p:childTnLst>
                        <p:par>
                          <p:cTn id="24" fill="hold" nodeType="withGroup">
                            <p:stCondLst>
                              <p:cond delay="0"/>
                            </p:stCondLst>
                            <p:childTnLst>
                              <p:par>
                                <p:cTn id="25" presetID="1" presetClass="exit" presetSubtype="0" fill="hold" nodeType="clickEffect">
                                  <p:stCondLst>
                                    <p:cond delay="0"/>
                                  </p:stCondLst>
                                  <p:childTnLst>
                                    <p:set>
                                      <p:cBhvr>
                                        <p:cTn id="26" dur="1" fill="hold">
                                          <p:stCondLst>
                                            <p:cond delay="0"/>
                                          </p:stCondLst>
                                        </p:cTn>
                                        <p:tgtEl>
                                          <p:spTgt spid="1062">
                                            <p:txEl>
                                              <p:pRg st="0" end="0"/>
                                            </p:txEl>
                                          </p:spTgt>
                                        </p:tgtEl>
                                        <p:attrNameLst>
                                          <p:attrName>style.visibility</p:attrName>
                                        </p:attrNameLst>
                                      </p:cBhvr>
                                      <p:to>
                                        <p:strVal val="hidden"/>
                                      </p:to>
                                    </p:set>
                                  </p:childTnLst>
                                </p:cTn>
                              </p:par>
                            </p:childTnLst>
                          </p:cTn>
                        </p:par>
                      </p:childTnLst>
                    </p:cTn>
                  </p:par>
                </p:childTnLst>
              </p:cTn>
              <p:nextCondLst>
                <p:cond evt="onClick" delay="0">
                  <p:tgtEl>
                    <p:spTgt spid="1062"/>
                  </p:tgtEl>
                </p:cond>
              </p:nextCondLst>
            </p:seq>
            <p:seq concurrent="1" nextAc="seek">
              <p:cTn id="27" restart="whenNotActive" fill="hold" evtFilter="cancelBubble" nodeType="interactiveSeq">
                <p:stCondLst>
                  <p:cond evt="onClick" delay="0">
                    <p:tgtEl>
                      <p:spTgt spid="1037"/>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1" presetClass="exit" presetSubtype="0" fill="hold" nodeType="clickEffect">
                                  <p:stCondLst>
                                    <p:cond delay="0"/>
                                  </p:stCondLst>
                                  <p:childTnLst>
                                    <p:set>
                                      <p:cBhvr>
                                        <p:cTn id="31" dur="1" fill="hold">
                                          <p:stCondLst>
                                            <p:cond delay="0"/>
                                          </p:stCondLst>
                                        </p:cTn>
                                        <p:tgtEl>
                                          <p:spTgt spid="1037">
                                            <p:txEl>
                                              <p:pRg st="0" end="0"/>
                                            </p:txEl>
                                          </p:spTgt>
                                        </p:tgtEl>
                                        <p:attrNameLst>
                                          <p:attrName>style.visibility</p:attrName>
                                        </p:attrNameLst>
                                      </p:cBhvr>
                                      <p:to>
                                        <p:strVal val="hidden"/>
                                      </p:to>
                                    </p:set>
                                  </p:childTnLst>
                                </p:cTn>
                              </p:par>
                            </p:childTnLst>
                          </p:cTn>
                        </p:par>
                      </p:childTnLst>
                    </p:cTn>
                  </p:par>
                </p:childTnLst>
              </p:cTn>
              <p:nextCondLst>
                <p:cond evt="onClick" delay="0">
                  <p:tgtEl>
                    <p:spTgt spid="1037"/>
                  </p:tgtEl>
                </p:cond>
              </p:nextCondLst>
            </p:seq>
            <p:seq concurrent="1" nextAc="seek">
              <p:cTn id="32" restart="whenNotActive" fill="hold" evtFilter="cancelBubble" nodeType="interactiveSeq">
                <p:stCondLst>
                  <p:cond evt="onClick" delay="0">
                    <p:tgtEl>
                      <p:spTgt spid="1043"/>
                    </p:tgtEl>
                  </p:cond>
                </p:stCondLst>
                <p:endSync evt="end" delay="0">
                  <p:rtn val="all"/>
                </p:endSync>
                <p:childTnLst>
                  <p:par>
                    <p:cTn id="33" fill="hold" nodeType="clickPar">
                      <p:stCondLst>
                        <p:cond delay="0"/>
                      </p:stCondLst>
                      <p:childTnLst>
                        <p:par>
                          <p:cTn id="34" fill="hold" nodeType="withGroup">
                            <p:stCondLst>
                              <p:cond delay="0"/>
                            </p:stCondLst>
                            <p:childTnLst>
                              <p:par>
                                <p:cTn id="35" presetID="1" presetClass="exit" presetSubtype="0" fill="hold" nodeType="clickEffect">
                                  <p:stCondLst>
                                    <p:cond delay="0"/>
                                  </p:stCondLst>
                                  <p:childTnLst>
                                    <p:set>
                                      <p:cBhvr>
                                        <p:cTn id="36" dur="1" fill="hold">
                                          <p:stCondLst>
                                            <p:cond delay="0"/>
                                          </p:stCondLst>
                                        </p:cTn>
                                        <p:tgtEl>
                                          <p:spTgt spid="1043">
                                            <p:txEl>
                                              <p:pRg st="0" end="0"/>
                                            </p:txEl>
                                          </p:spTgt>
                                        </p:tgtEl>
                                        <p:attrNameLst>
                                          <p:attrName>style.visibility</p:attrName>
                                        </p:attrNameLst>
                                      </p:cBhvr>
                                      <p:to>
                                        <p:strVal val="hidden"/>
                                      </p:to>
                                    </p:set>
                                  </p:childTnLst>
                                </p:cTn>
                              </p:par>
                            </p:childTnLst>
                          </p:cTn>
                        </p:par>
                      </p:childTnLst>
                    </p:cTn>
                  </p:par>
                </p:childTnLst>
              </p:cTn>
              <p:nextCondLst>
                <p:cond evt="onClick" delay="0">
                  <p:tgtEl>
                    <p:spTgt spid="1043"/>
                  </p:tgtEl>
                </p:cond>
              </p:nextCondLst>
            </p:seq>
            <p:seq concurrent="1" nextAc="seek">
              <p:cTn id="37" restart="whenNotActive" fill="hold" evtFilter="cancelBubble" nodeType="interactiveSeq">
                <p:stCondLst>
                  <p:cond evt="onClick" delay="0">
                    <p:tgtEl>
                      <p:spTgt spid="1049"/>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1" presetClass="exit" presetSubtype="0" fill="hold" nodeType="clickEffect">
                                  <p:stCondLst>
                                    <p:cond delay="0"/>
                                  </p:stCondLst>
                                  <p:childTnLst>
                                    <p:set>
                                      <p:cBhvr>
                                        <p:cTn id="41" dur="1" fill="hold">
                                          <p:stCondLst>
                                            <p:cond delay="0"/>
                                          </p:stCondLst>
                                        </p:cTn>
                                        <p:tgtEl>
                                          <p:spTgt spid="1049">
                                            <p:txEl>
                                              <p:pRg st="0" end="0"/>
                                            </p:txEl>
                                          </p:spTgt>
                                        </p:tgtEl>
                                        <p:attrNameLst>
                                          <p:attrName>style.visibility</p:attrName>
                                        </p:attrNameLst>
                                      </p:cBhvr>
                                      <p:to>
                                        <p:strVal val="hidden"/>
                                      </p:to>
                                    </p:set>
                                  </p:childTnLst>
                                </p:cTn>
                              </p:par>
                            </p:childTnLst>
                          </p:cTn>
                        </p:par>
                      </p:childTnLst>
                    </p:cTn>
                  </p:par>
                </p:childTnLst>
              </p:cTn>
              <p:nextCondLst>
                <p:cond evt="onClick" delay="0">
                  <p:tgtEl>
                    <p:spTgt spid="1049"/>
                  </p:tgtEl>
                </p:cond>
              </p:nextCondLst>
            </p:seq>
            <p:seq concurrent="1" nextAc="seek">
              <p:cTn id="42" restart="whenNotActive" fill="hold" evtFilter="cancelBubble" nodeType="interactiveSeq">
                <p:stCondLst>
                  <p:cond evt="onClick" delay="0">
                    <p:tgtEl>
                      <p:spTgt spid="1055"/>
                    </p:tgtEl>
                  </p:cond>
                </p:stCondLst>
                <p:endSync evt="end" delay="0">
                  <p:rtn val="all"/>
                </p:endSync>
                <p:childTnLst>
                  <p:par>
                    <p:cTn id="43" fill="hold" nodeType="clickPar">
                      <p:stCondLst>
                        <p:cond delay="0"/>
                      </p:stCondLst>
                      <p:childTnLst>
                        <p:par>
                          <p:cTn id="44" fill="hold" nodeType="withGroup">
                            <p:stCondLst>
                              <p:cond delay="0"/>
                            </p:stCondLst>
                            <p:childTnLst>
                              <p:par>
                                <p:cTn id="45" presetID="1" presetClass="exit" presetSubtype="0" fill="hold" nodeType="clickEffect">
                                  <p:stCondLst>
                                    <p:cond delay="0"/>
                                  </p:stCondLst>
                                  <p:childTnLst>
                                    <p:set>
                                      <p:cBhvr>
                                        <p:cTn id="46" dur="1" fill="hold">
                                          <p:stCondLst>
                                            <p:cond delay="0"/>
                                          </p:stCondLst>
                                        </p:cTn>
                                        <p:tgtEl>
                                          <p:spTgt spid="1055">
                                            <p:txEl>
                                              <p:pRg st="0" end="0"/>
                                            </p:txEl>
                                          </p:spTgt>
                                        </p:tgtEl>
                                        <p:attrNameLst>
                                          <p:attrName>style.visibility</p:attrName>
                                        </p:attrNameLst>
                                      </p:cBhvr>
                                      <p:to>
                                        <p:strVal val="hidden"/>
                                      </p:to>
                                    </p:set>
                                  </p:childTnLst>
                                </p:cTn>
                              </p:par>
                            </p:childTnLst>
                          </p:cTn>
                        </p:par>
                      </p:childTnLst>
                    </p:cTn>
                  </p:par>
                </p:childTnLst>
              </p:cTn>
              <p:nextCondLst>
                <p:cond evt="onClick" delay="0">
                  <p:tgtEl>
                    <p:spTgt spid="1055"/>
                  </p:tgtEl>
                </p:cond>
              </p:nextCondLst>
            </p:seq>
            <p:seq concurrent="1" nextAc="seek">
              <p:cTn id="47" restart="whenNotActive" fill="hold" evtFilter="cancelBubble" nodeType="interactiveSeq">
                <p:stCondLst>
                  <p:cond evt="onClick" delay="0">
                    <p:tgtEl>
                      <p:spTgt spid="1061"/>
                    </p:tgtEl>
                  </p:cond>
                </p:stCondLst>
                <p:endSync evt="end" delay="0">
                  <p:rtn val="all"/>
                </p:endSync>
                <p:childTnLst>
                  <p:par>
                    <p:cTn id="48" fill="hold" nodeType="clickPar">
                      <p:stCondLst>
                        <p:cond delay="0"/>
                      </p:stCondLst>
                      <p:childTnLst>
                        <p:par>
                          <p:cTn id="49" fill="hold" nodeType="withGroup">
                            <p:stCondLst>
                              <p:cond delay="0"/>
                            </p:stCondLst>
                            <p:childTnLst>
                              <p:par>
                                <p:cTn id="50" presetID="1" presetClass="exit" presetSubtype="0" fill="hold" nodeType="clickEffect">
                                  <p:stCondLst>
                                    <p:cond delay="0"/>
                                  </p:stCondLst>
                                  <p:childTnLst>
                                    <p:set>
                                      <p:cBhvr>
                                        <p:cTn id="51" dur="1" fill="hold">
                                          <p:stCondLst>
                                            <p:cond delay="0"/>
                                          </p:stCondLst>
                                        </p:cTn>
                                        <p:tgtEl>
                                          <p:spTgt spid="1061">
                                            <p:txEl>
                                              <p:pRg st="0" end="0"/>
                                            </p:txEl>
                                          </p:spTgt>
                                        </p:tgtEl>
                                        <p:attrNameLst>
                                          <p:attrName>style.visibility</p:attrName>
                                        </p:attrNameLst>
                                      </p:cBhvr>
                                      <p:to>
                                        <p:strVal val="hidden"/>
                                      </p:to>
                                    </p:set>
                                  </p:childTnLst>
                                </p:cTn>
                              </p:par>
                            </p:childTnLst>
                          </p:cTn>
                        </p:par>
                      </p:childTnLst>
                    </p:cTn>
                  </p:par>
                </p:childTnLst>
              </p:cTn>
              <p:nextCondLst>
                <p:cond evt="onClick" delay="0">
                  <p:tgtEl>
                    <p:spTgt spid="1061"/>
                  </p:tgtEl>
                </p:cond>
              </p:nextCondLst>
            </p:seq>
            <p:seq concurrent="1" nextAc="seek">
              <p:cTn id="52" restart="whenNotActive" fill="hold" evtFilter="cancelBubble" nodeType="interactiveSeq">
                <p:stCondLst>
                  <p:cond evt="onClick" delay="0">
                    <p:tgtEl>
                      <p:spTgt spid="1040"/>
                    </p:tgtEl>
                  </p:cond>
                </p:stCondLst>
                <p:endSync evt="end" delay="0">
                  <p:rtn val="all"/>
                </p:endSync>
                <p:childTnLst>
                  <p:par>
                    <p:cTn id="53" fill="hold" nodeType="clickPar">
                      <p:stCondLst>
                        <p:cond delay="0"/>
                      </p:stCondLst>
                      <p:childTnLst>
                        <p:par>
                          <p:cTn id="54" fill="hold" nodeType="withGroup">
                            <p:stCondLst>
                              <p:cond delay="0"/>
                            </p:stCondLst>
                            <p:childTnLst>
                              <p:par>
                                <p:cTn id="55" presetID="1" presetClass="exit" presetSubtype="0" fill="hold" nodeType="clickEffect">
                                  <p:stCondLst>
                                    <p:cond delay="0"/>
                                  </p:stCondLst>
                                  <p:childTnLst>
                                    <p:set>
                                      <p:cBhvr>
                                        <p:cTn id="56" dur="1" fill="hold">
                                          <p:stCondLst>
                                            <p:cond delay="0"/>
                                          </p:stCondLst>
                                        </p:cTn>
                                        <p:tgtEl>
                                          <p:spTgt spid="1040">
                                            <p:txEl>
                                              <p:pRg st="0" end="0"/>
                                            </p:txEl>
                                          </p:spTgt>
                                        </p:tgtEl>
                                        <p:attrNameLst>
                                          <p:attrName>style.visibility</p:attrName>
                                        </p:attrNameLst>
                                      </p:cBhvr>
                                      <p:to>
                                        <p:strVal val="hidden"/>
                                      </p:to>
                                    </p:set>
                                  </p:childTnLst>
                                </p:cTn>
                              </p:par>
                            </p:childTnLst>
                          </p:cTn>
                        </p:par>
                      </p:childTnLst>
                    </p:cTn>
                  </p:par>
                </p:childTnLst>
              </p:cTn>
              <p:nextCondLst>
                <p:cond evt="onClick" delay="0">
                  <p:tgtEl>
                    <p:spTgt spid="1040"/>
                  </p:tgtEl>
                </p:cond>
              </p:nextCondLst>
            </p:seq>
            <p:seq concurrent="1" nextAc="seek">
              <p:cTn id="57" restart="whenNotActive" fill="hold" evtFilter="cancelBubble" nodeType="interactiveSeq">
                <p:stCondLst>
                  <p:cond evt="onClick" delay="0">
                    <p:tgtEl>
                      <p:spTgt spid="1039"/>
                    </p:tgtEl>
                  </p:cond>
                </p:stCondLst>
                <p:endSync evt="end" delay="0">
                  <p:rtn val="all"/>
                </p:endSync>
                <p:childTnLst>
                  <p:par>
                    <p:cTn id="58" fill="hold" nodeType="clickPar">
                      <p:stCondLst>
                        <p:cond delay="0"/>
                      </p:stCondLst>
                      <p:childTnLst>
                        <p:par>
                          <p:cTn id="59" fill="hold" nodeType="withGroup">
                            <p:stCondLst>
                              <p:cond delay="0"/>
                            </p:stCondLst>
                            <p:childTnLst>
                              <p:par>
                                <p:cTn id="60" presetID="1" presetClass="exit" presetSubtype="0" fill="hold" nodeType="clickEffect">
                                  <p:stCondLst>
                                    <p:cond delay="0"/>
                                  </p:stCondLst>
                                  <p:childTnLst>
                                    <p:set>
                                      <p:cBhvr>
                                        <p:cTn id="61" dur="1" fill="hold">
                                          <p:stCondLst>
                                            <p:cond delay="0"/>
                                          </p:stCondLst>
                                        </p:cTn>
                                        <p:tgtEl>
                                          <p:spTgt spid="1039">
                                            <p:txEl>
                                              <p:pRg st="0" end="0"/>
                                            </p:txEl>
                                          </p:spTgt>
                                        </p:tgtEl>
                                        <p:attrNameLst>
                                          <p:attrName>style.visibility</p:attrName>
                                        </p:attrNameLst>
                                      </p:cBhvr>
                                      <p:to>
                                        <p:strVal val="hidden"/>
                                      </p:to>
                                    </p:set>
                                  </p:childTnLst>
                                </p:cTn>
                              </p:par>
                            </p:childTnLst>
                          </p:cTn>
                        </p:par>
                      </p:childTnLst>
                    </p:cTn>
                  </p:par>
                </p:childTnLst>
              </p:cTn>
              <p:nextCondLst>
                <p:cond evt="onClick" delay="0">
                  <p:tgtEl>
                    <p:spTgt spid="1039"/>
                  </p:tgtEl>
                </p:cond>
              </p:nextCondLst>
            </p:seq>
            <p:seq concurrent="1" nextAc="seek">
              <p:cTn id="62" restart="whenNotActive" fill="hold" evtFilter="cancelBubble" nodeType="interactiveSeq">
                <p:stCondLst>
                  <p:cond evt="onClick" delay="0">
                    <p:tgtEl>
                      <p:spTgt spid="1041"/>
                    </p:tgtEl>
                  </p:cond>
                </p:stCondLst>
                <p:endSync evt="end" delay="0">
                  <p:rtn val="all"/>
                </p:endSync>
                <p:childTnLst>
                  <p:par>
                    <p:cTn id="63" fill="hold" nodeType="clickPar">
                      <p:stCondLst>
                        <p:cond delay="0"/>
                      </p:stCondLst>
                      <p:childTnLst>
                        <p:par>
                          <p:cTn id="64" fill="hold" nodeType="withGroup">
                            <p:stCondLst>
                              <p:cond delay="0"/>
                            </p:stCondLst>
                            <p:childTnLst>
                              <p:par>
                                <p:cTn id="65" presetID="1" presetClass="exit" presetSubtype="0" fill="hold" nodeType="clickEffect">
                                  <p:stCondLst>
                                    <p:cond delay="0"/>
                                  </p:stCondLst>
                                  <p:childTnLst>
                                    <p:set>
                                      <p:cBhvr>
                                        <p:cTn id="66" dur="1" fill="hold">
                                          <p:stCondLst>
                                            <p:cond delay="0"/>
                                          </p:stCondLst>
                                        </p:cTn>
                                        <p:tgtEl>
                                          <p:spTgt spid="1041">
                                            <p:txEl>
                                              <p:pRg st="0" end="0"/>
                                            </p:txEl>
                                          </p:spTgt>
                                        </p:tgtEl>
                                        <p:attrNameLst>
                                          <p:attrName>style.visibility</p:attrName>
                                        </p:attrNameLst>
                                      </p:cBhvr>
                                      <p:to>
                                        <p:strVal val="hidden"/>
                                      </p:to>
                                    </p:set>
                                  </p:childTnLst>
                                </p:cTn>
                              </p:par>
                            </p:childTnLst>
                          </p:cTn>
                        </p:par>
                      </p:childTnLst>
                    </p:cTn>
                  </p:par>
                </p:childTnLst>
              </p:cTn>
              <p:nextCondLst>
                <p:cond evt="onClick" delay="0">
                  <p:tgtEl>
                    <p:spTgt spid="1041"/>
                  </p:tgtEl>
                </p:cond>
              </p:nextCondLst>
            </p:seq>
            <p:seq concurrent="1" nextAc="seek">
              <p:cTn id="67" restart="whenNotActive" fill="hold" evtFilter="cancelBubble" nodeType="interactiveSeq">
                <p:stCondLst>
                  <p:cond evt="onClick" delay="0">
                    <p:tgtEl>
                      <p:spTgt spid="1036"/>
                    </p:tgtEl>
                  </p:cond>
                </p:stCondLst>
                <p:endSync evt="end" delay="0">
                  <p:rtn val="all"/>
                </p:endSync>
                <p:childTnLst>
                  <p:par>
                    <p:cTn id="68" fill="hold" nodeType="clickPar">
                      <p:stCondLst>
                        <p:cond delay="0"/>
                      </p:stCondLst>
                      <p:childTnLst>
                        <p:par>
                          <p:cTn id="69" fill="hold" nodeType="withGroup">
                            <p:stCondLst>
                              <p:cond delay="0"/>
                            </p:stCondLst>
                            <p:childTnLst>
                              <p:par>
                                <p:cTn id="70" presetID="1" presetClass="exit" presetSubtype="0" fill="hold" nodeType="clickEffect">
                                  <p:stCondLst>
                                    <p:cond delay="0"/>
                                  </p:stCondLst>
                                  <p:childTnLst>
                                    <p:set>
                                      <p:cBhvr>
                                        <p:cTn id="71" dur="1" fill="hold">
                                          <p:stCondLst>
                                            <p:cond delay="0"/>
                                          </p:stCondLst>
                                        </p:cTn>
                                        <p:tgtEl>
                                          <p:spTgt spid="1036">
                                            <p:txEl>
                                              <p:pRg st="0" end="0"/>
                                            </p:txEl>
                                          </p:spTgt>
                                        </p:tgtEl>
                                        <p:attrNameLst>
                                          <p:attrName>style.visibility</p:attrName>
                                        </p:attrNameLst>
                                      </p:cBhvr>
                                      <p:to>
                                        <p:strVal val="hidden"/>
                                      </p:to>
                                    </p:set>
                                  </p:childTnLst>
                                </p:cTn>
                              </p:par>
                            </p:childTnLst>
                          </p:cTn>
                        </p:par>
                      </p:childTnLst>
                    </p:cTn>
                  </p:par>
                </p:childTnLst>
              </p:cTn>
              <p:nextCondLst>
                <p:cond evt="onClick" delay="0">
                  <p:tgtEl>
                    <p:spTgt spid="1036"/>
                  </p:tgtEl>
                </p:cond>
              </p:nextCondLst>
            </p:seq>
            <p:seq concurrent="1" nextAc="seek">
              <p:cTn id="72" restart="whenNotActive" fill="hold" evtFilter="cancelBubble" nodeType="interactiveSeq">
                <p:stCondLst>
                  <p:cond evt="onClick" delay="0">
                    <p:tgtEl>
                      <p:spTgt spid="1042"/>
                    </p:tgtEl>
                  </p:cond>
                </p:stCondLst>
                <p:endSync evt="end" delay="0">
                  <p:rtn val="all"/>
                </p:endSync>
                <p:childTnLst>
                  <p:par>
                    <p:cTn id="73" fill="hold" nodeType="clickPar">
                      <p:stCondLst>
                        <p:cond delay="0"/>
                      </p:stCondLst>
                      <p:childTnLst>
                        <p:par>
                          <p:cTn id="74" fill="hold" nodeType="withGroup">
                            <p:stCondLst>
                              <p:cond delay="0"/>
                            </p:stCondLst>
                            <p:childTnLst>
                              <p:par>
                                <p:cTn id="75" presetID="1" presetClass="exit" presetSubtype="0" fill="hold" nodeType="clickEffect">
                                  <p:stCondLst>
                                    <p:cond delay="0"/>
                                  </p:stCondLst>
                                  <p:childTnLst>
                                    <p:set>
                                      <p:cBhvr>
                                        <p:cTn id="76" dur="1" fill="hold">
                                          <p:stCondLst>
                                            <p:cond delay="0"/>
                                          </p:stCondLst>
                                        </p:cTn>
                                        <p:tgtEl>
                                          <p:spTgt spid="1042">
                                            <p:txEl>
                                              <p:pRg st="0" end="0"/>
                                            </p:txEl>
                                          </p:spTgt>
                                        </p:tgtEl>
                                        <p:attrNameLst>
                                          <p:attrName>style.visibility</p:attrName>
                                        </p:attrNameLst>
                                      </p:cBhvr>
                                      <p:to>
                                        <p:strVal val="hidden"/>
                                      </p:to>
                                    </p:set>
                                  </p:childTnLst>
                                </p:cTn>
                              </p:par>
                            </p:childTnLst>
                          </p:cTn>
                        </p:par>
                      </p:childTnLst>
                    </p:cTn>
                  </p:par>
                </p:childTnLst>
              </p:cTn>
              <p:nextCondLst>
                <p:cond evt="onClick" delay="0">
                  <p:tgtEl>
                    <p:spTgt spid="1042"/>
                  </p:tgtEl>
                </p:cond>
              </p:nextCondLst>
            </p:seq>
            <p:seq concurrent="1" nextAc="seek">
              <p:cTn id="77" restart="whenNotActive" fill="hold" evtFilter="cancelBubble" nodeType="interactiveSeq">
                <p:stCondLst>
                  <p:cond evt="onClick" delay="0">
                    <p:tgtEl>
                      <p:spTgt spid="1045"/>
                    </p:tgtEl>
                  </p:cond>
                </p:stCondLst>
                <p:endSync evt="end" delay="0">
                  <p:rtn val="all"/>
                </p:endSync>
                <p:childTnLst>
                  <p:par>
                    <p:cTn id="78" fill="hold" nodeType="clickPar">
                      <p:stCondLst>
                        <p:cond delay="0"/>
                      </p:stCondLst>
                      <p:childTnLst>
                        <p:par>
                          <p:cTn id="79" fill="hold" nodeType="withGroup">
                            <p:stCondLst>
                              <p:cond delay="0"/>
                            </p:stCondLst>
                            <p:childTnLst>
                              <p:par>
                                <p:cTn id="80" presetID="1" presetClass="exit" presetSubtype="0" fill="hold" nodeType="clickEffect">
                                  <p:stCondLst>
                                    <p:cond delay="0"/>
                                  </p:stCondLst>
                                  <p:childTnLst>
                                    <p:set>
                                      <p:cBhvr>
                                        <p:cTn id="81" dur="1" fill="hold">
                                          <p:stCondLst>
                                            <p:cond delay="0"/>
                                          </p:stCondLst>
                                        </p:cTn>
                                        <p:tgtEl>
                                          <p:spTgt spid="1045">
                                            <p:txEl>
                                              <p:pRg st="0" end="0"/>
                                            </p:txEl>
                                          </p:spTgt>
                                        </p:tgtEl>
                                        <p:attrNameLst>
                                          <p:attrName>style.visibility</p:attrName>
                                        </p:attrNameLst>
                                      </p:cBhvr>
                                      <p:to>
                                        <p:strVal val="hidden"/>
                                      </p:to>
                                    </p:set>
                                  </p:childTnLst>
                                </p:cTn>
                              </p:par>
                            </p:childTnLst>
                          </p:cTn>
                        </p:par>
                      </p:childTnLst>
                    </p:cTn>
                  </p:par>
                </p:childTnLst>
              </p:cTn>
              <p:nextCondLst>
                <p:cond evt="onClick" delay="0">
                  <p:tgtEl>
                    <p:spTgt spid="1045"/>
                  </p:tgtEl>
                </p:cond>
              </p:nextCondLst>
            </p:seq>
            <p:seq concurrent="1" nextAc="seek">
              <p:cTn id="82" restart="whenNotActive" fill="hold" evtFilter="cancelBubble" nodeType="interactiveSeq">
                <p:stCondLst>
                  <p:cond evt="onClick" delay="0">
                    <p:tgtEl>
                      <p:spTgt spid="1046"/>
                    </p:tgtEl>
                  </p:cond>
                </p:stCondLst>
                <p:endSync evt="end" delay="0">
                  <p:rtn val="all"/>
                </p:endSync>
                <p:childTnLst>
                  <p:par>
                    <p:cTn id="83" fill="hold" nodeType="clickPar">
                      <p:stCondLst>
                        <p:cond delay="0"/>
                      </p:stCondLst>
                      <p:childTnLst>
                        <p:par>
                          <p:cTn id="84" fill="hold" nodeType="withGroup">
                            <p:stCondLst>
                              <p:cond delay="0"/>
                            </p:stCondLst>
                            <p:childTnLst>
                              <p:par>
                                <p:cTn id="85" presetID="1" presetClass="exit" presetSubtype="0" fill="hold" nodeType="clickEffect">
                                  <p:stCondLst>
                                    <p:cond delay="0"/>
                                  </p:stCondLst>
                                  <p:childTnLst>
                                    <p:set>
                                      <p:cBhvr>
                                        <p:cTn id="86" dur="1" fill="hold">
                                          <p:stCondLst>
                                            <p:cond delay="0"/>
                                          </p:stCondLst>
                                        </p:cTn>
                                        <p:tgtEl>
                                          <p:spTgt spid="1046">
                                            <p:txEl>
                                              <p:pRg st="0" end="0"/>
                                            </p:txEl>
                                          </p:spTgt>
                                        </p:tgtEl>
                                        <p:attrNameLst>
                                          <p:attrName>style.visibility</p:attrName>
                                        </p:attrNameLst>
                                      </p:cBhvr>
                                      <p:to>
                                        <p:strVal val="hidden"/>
                                      </p:to>
                                    </p:set>
                                  </p:childTnLst>
                                </p:cTn>
                              </p:par>
                            </p:childTnLst>
                          </p:cTn>
                        </p:par>
                      </p:childTnLst>
                    </p:cTn>
                  </p:par>
                </p:childTnLst>
              </p:cTn>
              <p:nextCondLst>
                <p:cond evt="onClick" delay="0">
                  <p:tgtEl>
                    <p:spTgt spid="1046"/>
                  </p:tgtEl>
                </p:cond>
              </p:nextCondLst>
            </p:seq>
            <p:seq concurrent="1" nextAc="seek">
              <p:cTn id="87" restart="whenNotActive" fill="hold" evtFilter="cancelBubble" nodeType="interactiveSeq">
                <p:stCondLst>
                  <p:cond evt="onClick" delay="0">
                    <p:tgtEl>
                      <p:spTgt spid="1047"/>
                    </p:tgtEl>
                  </p:cond>
                </p:stCondLst>
                <p:endSync evt="end" delay="0">
                  <p:rtn val="all"/>
                </p:endSync>
                <p:childTnLst>
                  <p:par>
                    <p:cTn id="88" fill="hold" nodeType="clickPar">
                      <p:stCondLst>
                        <p:cond delay="0"/>
                      </p:stCondLst>
                      <p:childTnLst>
                        <p:par>
                          <p:cTn id="89" fill="hold" nodeType="withGroup">
                            <p:stCondLst>
                              <p:cond delay="0"/>
                            </p:stCondLst>
                            <p:childTnLst>
                              <p:par>
                                <p:cTn id="90" presetID="1" presetClass="exit" presetSubtype="0" fill="hold" nodeType="clickEffect">
                                  <p:stCondLst>
                                    <p:cond delay="0"/>
                                  </p:stCondLst>
                                  <p:childTnLst>
                                    <p:set>
                                      <p:cBhvr>
                                        <p:cTn id="91" dur="1" fill="hold">
                                          <p:stCondLst>
                                            <p:cond delay="0"/>
                                          </p:stCondLst>
                                        </p:cTn>
                                        <p:tgtEl>
                                          <p:spTgt spid="1047">
                                            <p:txEl>
                                              <p:pRg st="0" end="0"/>
                                            </p:txEl>
                                          </p:spTgt>
                                        </p:tgtEl>
                                        <p:attrNameLst>
                                          <p:attrName>style.visibility</p:attrName>
                                        </p:attrNameLst>
                                      </p:cBhvr>
                                      <p:to>
                                        <p:strVal val="hidden"/>
                                      </p:to>
                                    </p:set>
                                  </p:childTnLst>
                                </p:cTn>
                              </p:par>
                            </p:childTnLst>
                          </p:cTn>
                        </p:par>
                      </p:childTnLst>
                    </p:cTn>
                  </p:par>
                </p:childTnLst>
              </p:cTn>
              <p:nextCondLst>
                <p:cond evt="onClick" delay="0">
                  <p:tgtEl>
                    <p:spTgt spid="1047"/>
                  </p:tgtEl>
                </p:cond>
              </p:nextCondLst>
            </p:seq>
            <p:seq concurrent="1" nextAc="seek">
              <p:cTn id="92" restart="whenNotActive" fill="hold" evtFilter="cancelBubble" nodeType="interactiveSeq">
                <p:stCondLst>
                  <p:cond evt="onClick" delay="0">
                    <p:tgtEl>
                      <p:spTgt spid="1051"/>
                    </p:tgtEl>
                  </p:cond>
                </p:stCondLst>
                <p:endSync evt="end" delay="0">
                  <p:rtn val="all"/>
                </p:endSync>
                <p:childTnLst>
                  <p:par>
                    <p:cTn id="93" fill="hold" nodeType="clickPar">
                      <p:stCondLst>
                        <p:cond delay="0"/>
                      </p:stCondLst>
                      <p:childTnLst>
                        <p:par>
                          <p:cTn id="94" fill="hold" nodeType="withGroup">
                            <p:stCondLst>
                              <p:cond delay="0"/>
                            </p:stCondLst>
                            <p:childTnLst>
                              <p:par>
                                <p:cTn id="95" presetID="1" presetClass="exit" presetSubtype="0" fill="hold" nodeType="clickEffect">
                                  <p:stCondLst>
                                    <p:cond delay="0"/>
                                  </p:stCondLst>
                                  <p:childTnLst>
                                    <p:set>
                                      <p:cBhvr>
                                        <p:cTn id="96" dur="1" fill="hold">
                                          <p:stCondLst>
                                            <p:cond delay="0"/>
                                          </p:stCondLst>
                                        </p:cTn>
                                        <p:tgtEl>
                                          <p:spTgt spid="1051">
                                            <p:txEl>
                                              <p:pRg st="0" end="0"/>
                                            </p:txEl>
                                          </p:spTgt>
                                        </p:tgtEl>
                                        <p:attrNameLst>
                                          <p:attrName>style.visibility</p:attrName>
                                        </p:attrNameLst>
                                      </p:cBhvr>
                                      <p:to>
                                        <p:strVal val="hidden"/>
                                      </p:to>
                                    </p:set>
                                  </p:childTnLst>
                                </p:cTn>
                              </p:par>
                            </p:childTnLst>
                          </p:cTn>
                        </p:par>
                      </p:childTnLst>
                    </p:cTn>
                  </p:par>
                </p:childTnLst>
              </p:cTn>
              <p:nextCondLst>
                <p:cond evt="onClick" delay="0">
                  <p:tgtEl>
                    <p:spTgt spid="1051"/>
                  </p:tgtEl>
                </p:cond>
              </p:nextCondLst>
            </p:seq>
            <p:seq concurrent="1" nextAc="seek">
              <p:cTn id="97" restart="whenNotActive" fill="hold" evtFilter="cancelBubble" nodeType="interactiveSeq">
                <p:stCondLst>
                  <p:cond evt="onClick" delay="0">
                    <p:tgtEl>
                      <p:spTgt spid="1052"/>
                    </p:tgtEl>
                  </p:cond>
                </p:stCondLst>
                <p:endSync evt="end" delay="0">
                  <p:rtn val="all"/>
                </p:endSync>
                <p:childTnLst>
                  <p:par>
                    <p:cTn id="98" fill="hold" nodeType="clickPar">
                      <p:stCondLst>
                        <p:cond delay="0"/>
                      </p:stCondLst>
                      <p:childTnLst>
                        <p:par>
                          <p:cTn id="99" fill="hold" nodeType="withGroup">
                            <p:stCondLst>
                              <p:cond delay="0"/>
                            </p:stCondLst>
                            <p:childTnLst>
                              <p:par>
                                <p:cTn id="100" presetID="1" presetClass="exit" presetSubtype="0" fill="hold" nodeType="clickEffect">
                                  <p:stCondLst>
                                    <p:cond delay="0"/>
                                  </p:stCondLst>
                                  <p:childTnLst>
                                    <p:set>
                                      <p:cBhvr>
                                        <p:cTn id="101" dur="1" fill="hold">
                                          <p:stCondLst>
                                            <p:cond delay="0"/>
                                          </p:stCondLst>
                                        </p:cTn>
                                        <p:tgtEl>
                                          <p:spTgt spid="1052">
                                            <p:txEl>
                                              <p:pRg st="0" end="0"/>
                                            </p:txEl>
                                          </p:spTgt>
                                        </p:tgtEl>
                                        <p:attrNameLst>
                                          <p:attrName>style.visibility</p:attrName>
                                        </p:attrNameLst>
                                      </p:cBhvr>
                                      <p:to>
                                        <p:strVal val="hidden"/>
                                      </p:to>
                                    </p:set>
                                  </p:childTnLst>
                                </p:cTn>
                              </p:par>
                            </p:childTnLst>
                          </p:cTn>
                        </p:par>
                      </p:childTnLst>
                    </p:cTn>
                  </p:par>
                </p:childTnLst>
              </p:cTn>
              <p:nextCondLst>
                <p:cond evt="onClick" delay="0">
                  <p:tgtEl>
                    <p:spTgt spid="1052"/>
                  </p:tgtEl>
                </p:cond>
              </p:nextCondLst>
            </p:seq>
            <p:seq concurrent="1" nextAc="seek">
              <p:cTn id="102" restart="whenNotActive" fill="hold" evtFilter="cancelBubble" nodeType="interactiveSeq">
                <p:stCondLst>
                  <p:cond evt="onClick" delay="0">
                    <p:tgtEl>
                      <p:spTgt spid="1053"/>
                    </p:tgtEl>
                  </p:cond>
                </p:stCondLst>
                <p:endSync evt="end" delay="0">
                  <p:rtn val="all"/>
                </p:endSync>
                <p:childTnLst>
                  <p:par>
                    <p:cTn id="103" fill="hold" nodeType="clickPar">
                      <p:stCondLst>
                        <p:cond delay="0"/>
                      </p:stCondLst>
                      <p:childTnLst>
                        <p:par>
                          <p:cTn id="104" fill="hold" nodeType="withGroup">
                            <p:stCondLst>
                              <p:cond delay="0"/>
                            </p:stCondLst>
                            <p:childTnLst>
                              <p:par>
                                <p:cTn id="105" presetID="1" presetClass="exit" presetSubtype="0" fill="hold" nodeType="clickEffect">
                                  <p:stCondLst>
                                    <p:cond delay="0"/>
                                  </p:stCondLst>
                                  <p:childTnLst>
                                    <p:set>
                                      <p:cBhvr>
                                        <p:cTn id="106" dur="1" fill="hold">
                                          <p:stCondLst>
                                            <p:cond delay="0"/>
                                          </p:stCondLst>
                                        </p:cTn>
                                        <p:tgtEl>
                                          <p:spTgt spid="1053">
                                            <p:txEl>
                                              <p:pRg st="0" end="0"/>
                                            </p:txEl>
                                          </p:spTgt>
                                        </p:tgtEl>
                                        <p:attrNameLst>
                                          <p:attrName>style.visibility</p:attrName>
                                        </p:attrNameLst>
                                      </p:cBhvr>
                                      <p:to>
                                        <p:strVal val="hidden"/>
                                      </p:to>
                                    </p:set>
                                  </p:childTnLst>
                                </p:cTn>
                              </p:par>
                            </p:childTnLst>
                          </p:cTn>
                        </p:par>
                      </p:childTnLst>
                    </p:cTn>
                  </p:par>
                </p:childTnLst>
              </p:cTn>
              <p:nextCondLst>
                <p:cond evt="onClick" delay="0">
                  <p:tgtEl>
                    <p:spTgt spid="1053"/>
                  </p:tgtEl>
                </p:cond>
              </p:nextCondLst>
            </p:seq>
            <p:seq concurrent="1" nextAc="seek">
              <p:cTn id="107" restart="whenNotActive" fill="hold" evtFilter="cancelBubble" nodeType="interactiveSeq">
                <p:stCondLst>
                  <p:cond evt="onClick" delay="0">
                    <p:tgtEl>
                      <p:spTgt spid="1048"/>
                    </p:tgtEl>
                  </p:cond>
                </p:stCondLst>
                <p:endSync evt="end" delay="0">
                  <p:rtn val="all"/>
                </p:endSync>
                <p:childTnLst>
                  <p:par>
                    <p:cTn id="108" fill="hold" nodeType="clickPar">
                      <p:stCondLst>
                        <p:cond delay="0"/>
                      </p:stCondLst>
                      <p:childTnLst>
                        <p:par>
                          <p:cTn id="109" fill="hold" nodeType="withGroup">
                            <p:stCondLst>
                              <p:cond delay="0"/>
                            </p:stCondLst>
                            <p:childTnLst>
                              <p:par>
                                <p:cTn id="110" presetID="1" presetClass="exit" presetSubtype="0" fill="hold" nodeType="clickEffect">
                                  <p:stCondLst>
                                    <p:cond delay="0"/>
                                  </p:stCondLst>
                                  <p:childTnLst>
                                    <p:set>
                                      <p:cBhvr>
                                        <p:cTn id="111" dur="1" fill="hold">
                                          <p:stCondLst>
                                            <p:cond delay="0"/>
                                          </p:stCondLst>
                                        </p:cTn>
                                        <p:tgtEl>
                                          <p:spTgt spid="1048">
                                            <p:txEl>
                                              <p:pRg st="0" end="0"/>
                                            </p:txEl>
                                          </p:spTgt>
                                        </p:tgtEl>
                                        <p:attrNameLst>
                                          <p:attrName>style.visibility</p:attrName>
                                        </p:attrNameLst>
                                      </p:cBhvr>
                                      <p:to>
                                        <p:strVal val="hidden"/>
                                      </p:to>
                                    </p:set>
                                  </p:childTnLst>
                                </p:cTn>
                              </p:par>
                            </p:childTnLst>
                          </p:cTn>
                        </p:par>
                      </p:childTnLst>
                    </p:cTn>
                  </p:par>
                </p:childTnLst>
              </p:cTn>
              <p:nextCondLst>
                <p:cond evt="onClick" delay="0">
                  <p:tgtEl>
                    <p:spTgt spid="1048"/>
                  </p:tgtEl>
                </p:cond>
              </p:nextCondLst>
            </p:seq>
            <p:seq concurrent="1" nextAc="seek">
              <p:cTn id="112" restart="whenNotActive" fill="hold" evtFilter="cancelBubble" nodeType="interactiveSeq">
                <p:stCondLst>
                  <p:cond evt="onClick" delay="0">
                    <p:tgtEl>
                      <p:spTgt spid="1054"/>
                    </p:tgtEl>
                  </p:cond>
                </p:stCondLst>
                <p:endSync evt="end" delay="0">
                  <p:rtn val="all"/>
                </p:endSync>
                <p:childTnLst>
                  <p:par>
                    <p:cTn id="113" fill="hold" nodeType="clickPar">
                      <p:stCondLst>
                        <p:cond delay="0"/>
                      </p:stCondLst>
                      <p:childTnLst>
                        <p:par>
                          <p:cTn id="114" fill="hold" nodeType="withGroup">
                            <p:stCondLst>
                              <p:cond delay="0"/>
                            </p:stCondLst>
                            <p:childTnLst>
                              <p:par>
                                <p:cTn id="115" presetID="1" presetClass="exit" presetSubtype="0" fill="hold" nodeType="clickEffect">
                                  <p:stCondLst>
                                    <p:cond delay="0"/>
                                  </p:stCondLst>
                                  <p:childTnLst>
                                    <p:set>
                                      <p:cBhvr>
                                        <p:cTn id="116" dur="1" fill="hold">
                                          <p:stCondLst>
                                            <p:cond delay="0"/>
                                          </p:stCondLst>
                                        </p:cTn>
                                        <p:tgtEl>
                                          <p:spTgt spid="1054">
                                            <p:txEl>
                                              <p:pRg st="0" end="0"/>
                                            </p:txEl>
                                          </p:spTgt>
                                        </p:tgtEl>
                                        <p:attrNameLst>
                                          <p:attrName>style.visibility</p:attrName>
                                        </p:attrNameLst>
                                      </p:cBhvr>
                                      <p:to>
                                        <p:strVal val="hidden"/>
                                      </p:to>
                                    </p:set>
                                  </p:childTnLst>
                                </p:cTn>
                              </p:par>
                            </p:childTnLst>
                          </p:cTn>
                        </p:par>
                      </p:childTnLst>
                    </p:cTn>
                  </p:par>
                </p:childTnLst>
              </p:cTn>
              <p:nextCondLst>
                <p:cond evt="onClick" delay="0">
                  <p:tgtEl>
                    <p:spTgt spid="1054"/>
                  </p:tgtEl>
                </p:cond>
              </p:nextCondLst>
            </p:seq>
            <p:seq concurrent="1" nextAc="seek">
              <p:cTn id="117" restart="whenNotActive" fill="hold" evtFilter="cancelBubble" nodeType="interactiveSeq">
                <p:stCondLst>
                  <p:cond evt="onClick" delay="0">
                    <p:tgtEl>
                      <p:spTgt spid="1057"/>
                    </p:tgtEl>
                  </p:cond>
                </p:stCondLst>
                <p:endSync evt="end" delay="0">
                  <p:rtn val="all"/>
                </p:endSync>
                <p:childTnLst>
                  <p:par>
                    <p:cTn id="118" fill="hold" nodeType="clickPar">
                      <p:stCondLst>
                        <p:cond delay="0"/>
                      </p:stCondLst>
                      <p:childTnLst>
                        <p:par>
                          <p:cTn id="119" fill="hold" nodeType="withGroup">
                            <p:stCondLst>
                              <p:cond delay="0"/>
                            </p:stCondLst>
                            <p:childTnLst>
                              <p:par>
                                <p:cTn id="120" presetID="1" presetClass="exit" presetSubtype="0" fill="hold" nodeType="clickEffect">
                                  <p:stCondLst>
                                    <p:cond delay="0"/>
                                  </p:stCondLst>
                                  <p:childTnLst>
                                    <p:set>
                                      <p:cBhvr>
                                        <p:cTn id="121" dur="1" fill="hold">
                                          <p:stCondLst>
                                            <p:cond delay="0"/>
                                          </p:stCondLst>
                                        </p:cTn>
                                        <p:tgtEl>
                                          <p:spTgt spid="1057">
                                            <p:txEl>
                                              <p:pRg st="0" end="0"/>
                                            </p:txEl>
                                          </p:spTgt>
                                        </p:tgtEl>
                                        <p:attrNameLst>
                                          <p:attrName>style.visibility</p:attrName>
                                        </p:attrNameLst>
                                      </p:cBhvr>
                                      <p:to>
                                        <p:strVal val="hidden"/>
                                      </p:to>
                                    </p:set>
                                  </p:childTnLst>
                                </p:cTn>
                              </p:par>
                            </p:childTnLst>
                          </p:cTn>
                        </p:par>
                      </p:childTnLst>
                    </p:cTn>
                  </p:par>
                </p:childTnLst>
              </p:cTn>
              <p:nextCondLst>
                <p:cond evt="onClick" delay="0">
                  <p:tgtEl>
                    <p:spTgt spid="1057"/>
                  </p:tgtEl>
                </p:cond>
              </p:nextCondLst>
            </p:seq>
            <p:seq concurrent="1" nextAc="seek">
              <p:cTn id="122" restart="whenNotActive" fill="hold" evtFilter="cancelBubble" nodeType="interactiveSeq">
                <p:stCondLst>
                  <p:cond evt="onClick" delay="0">
                    <p:tgtEl>
                      <p:spTgt spid="1058"/>
                    </p:tgtEl>
                  </p:cond>
                </p:stCondLst>
                <p:endSync evt="end" delay="0">
                  <p:rtn val="all"/>
                </p:endSync>
                <p:childTnLst>
                  <p:par>
                    <p:cTn id="123" fill="hold" nodeType="clickPar">
                      <p:stCondLst>
                        <p:cond delay="0"/>
                      </p:stCondLst>
                      <p:childTnLst>
                        <p:par>
                          <p:cTn id="124" fill="hold" nodeType="withGroup">
                            <p:stCondLst>
                              <p:cond delay="0"/>
                            </p:stCondLst>
                            <p:childTnLst>
                              <p:par>
                                <p:cTn id="125" presetID="1" presetClass="exit" presetSubtype="0" fill="hold" nodeType="clickEffect">
                                  <p:stCondLst>
                                    <p:cond delay="0"/>
                                  </p:stCondLst>
                                  <p:childTnLst>
                                    <p:set>
                                      <p:cBhvr>
                                        <p:cTn id="126" dur="1" fill="hold">
                                          <p:stCondLst>
                                            <p:cond delay="0"/>
                                          </p:stCondLst>
                                        </p:cTn>
                                        <p:tgtEl>
                                          <p:spTgt spid="1058">
                                            <p:txEl>
                                              <p:pRg st="0" end="0"/>
                                            </p:txEl>
                                          </p:spTgt>
                                        </p:tgtEl>
                                        <p:attrNameLst>
                                          <p:attrName>style.visibility</p:attrName>
                                        </p:attrNameLst>
                                      </p:cBhvr>
                                      <p:to>
                                        <p:strVal val="hidden"/>
                                      </p:to>
                                    </p:set>
                                  </p:childTnLst>
                                </p:cTn>
                              </p:par>
                            </p:childTnLst>
                          </p:cTn>
                        </p:par>
                      </p:childTnLst>
                    </p:cTn>
                  </p:par>
                </p:childTnLst>
              </p:cTn>
              <p:nextCondLst>
                <p:cond evt="onClick" delay="0">
                  <p:tgtEl>
                    <p:spTgt spid="1058"/>
                  </p:tgtEl>
                </p:cond>
              </p:nextCondLst>
            </p:seq>
            <p:seq concurrent="1" nextAc="seek">
              <p:cTn id="127" restart="whenNotActive" fill="hold" evtFilter="cancelBubble" nodeType="interactiveSeq">
                <p:stCondLst>
                  <p:cond evt="onClick" delay="0">
                    <p:tgtEl>
                      <p:spTgt spid="1059"/>
                    </p:tgtEl>
                  </p:cond>
                </p:stCondLst>
                <p:endSync evt="end" delay="0">
                  <p:rtn val="all"/>
                </p:endSync>
                <p:childTnLst>
                  <p:par>
                    <p:cTn id="128" fill="hold" nodeType="clickPar">
                      <p:stCondLst>
                        <p:cond delay="0"/>
                      </p:stCondLst>
                      <p:childTnLst>
                        <p:par>
                          <p:cTn id="129" fill="hold" nodeType="withGroup">
                            <p:stCondLst>
                              <p:cond delay="0"/>
                            </p:stCondLst>
                            <p:childTnLst>
                              <p:par>
                                <p:cTn id="130" presetID="1" presetClass="exit" presetSubtype="0" fill="hold" nodeType="clickEffect">
                                  <p:stCondLst>
                                    <p:cond delay="0"/>
                                  </p:stCondLst>
                                  <p:childTnLst>
                                    <p:set>
                                      <p:cBhvr>
                                        <p:cTn id="131" dur="1" fill="hold">
                                          <p:stCondLst>
                                            <p:cond delay="0"/>
                                          </p:stCondLst>
                                        </p:cTn>
                                        <p:tgtEl>
                                          <p:spTgt spid="1059">
                                            <p:txEl>
                                              <p:pRg st="0" end="0"/>
                                            </p:txEl>
                                          </p:spTgt>
                                        </p:tgtEl>
                                        <p:attrNameLst>
                                          <p:attrName>style.visibility</p:attrName>
                                        </p:attrNameLst>
                                      </p:cBhvr>
                                      <p:to>
                                        <p:strVal val="hidden"/>
                                      </p:to>
                                    </p:set>
                                  </p:childTnLst>
                                </p:cTn>
                              </p:par>
                            </p:childTnLst>
                          </p:cTn>
                        </p:par>
                      </p:childTnLst>
                    </p:cTn>
                  </p:par>
                </p:childTnLst>
              </p:cTn>
              <p:nextCondLst>
                <p:cond evt="onClick" delay="0">
                  <p:tgtEl>
                    <p:spTgt spid="1059"/>
                  </p:tgtEl>
                </p:cond>
              </p:nextCondLst>
            </p:seq>
            <p:seq concurrent="1" nextAc="seek">
              <p:cTn id="132" restart="whenNotActive" fill="hold" evtFilter="cancelBubble" nodeType="interactiveSeq">
                <p:stCondLst>
                  <p:cond evt="onClick" delay="0">
                    <p:tgtEl>
                      <p:spTgt spid="1063"/>
                    </p:tgtEl>
                  </p:cond>
                </p:stCondLst>
                <p:endSync evt="end" delay="0">
                  <p:rtn val="all"/>
                </p:endSync>
                <p:childTnLst>
                  <p:par>
                    <p:cTn id="133" fill="hold" nodeType="clickPar">
                      <p:stCondLst>
                        <p:cond delay="0"/>
                      </p:stCondLst>
                      <p:childTnLst>
                        <p:par>
                          <p:cTn id="134" fill="hold" nodeType="withGroup">
                            <p:stCondLst>
                              <p:cond delay="0"/>
                            </p:stCondLst>
                            <p:childTnLst>
                              <p:par>
                                <p:cTn id="135" presetID="1" presetClass="exit" presetSubtype="0" fill="hold" nodeType="clickEffect">
                                  <p:stCondLst>
                                    <p:cond delay="0"/>
                                  </p:stCondLst>
                                  <p:childTnLst>
                                    <p:set>
                                      <p:cBhvr>
                                        <p:cTn id="136" dur="1" fill="hold">
                                          <p:stCondLst>
                                            <p:cond delay="0"/>
                                          </p:stCondLst>
                                        </p:cTn>
                                        <p:tgtEl>
                                          <p:spTgt spid="1063">
                                            <p:txEl>
                                              <p:pRg st="0" end="0"/>
                                            </p:txEl>
                                          </p:spTgt>
                                        </p:tgtEl>
                                        <p:attrNameLst>
                                          <p:attrName>style.visibility</p:attrName>
                                        </p:attrNameLst>
                                      </p:cBhvr>
                                      <p:to>
                                        <p:strVal val="hidden"/>
                                      </p:to>
                                    </p:set>
                                  </p:childTnLst>
                                </p:cTn>
                              </p:par>
                            </p:childTnLst>
                          </p:cTn>
                        </p:par>
                      </p:childTnLst>
                    </p:cTn>
                  </p:par>
                </p:childTnLst>
              </p:cTn>
              <p:nextCondLst>
                <p:cond evt="onClick" delay="0">
                  <p:tgtEl>
                    <p:spTgt spid="1063"/>
                  </p:tgtEl>
                </p:cond>
              </p:nextCondLst>
            </p:seq>
            <p:seq concurrent="1" nextAc="seek">
              <p:cTn id="137" restart="whenNotActive" fill="hold" evtFilter="cancelBubble" nodeType="interactiveSeq">
                <p:stCondLst>
                  <p:cond evt="onClick" delay="0">
                    <p:tgtEl>
                      <p:spTgt spid="1064"/>
                    </p:tgtEl>
                  </p:cond>
                </p:stCondLst>
                <p:endSync evt="end" delay="0">
                  <p:rtn val="all"/>
                </p:endSync>
                <p:childTnLst>
                  <p:par>
                    <p:cTn id="138" fill="hold" nodeType="clickPar">
                      <p:stCondLst>
                        <p:cond delay="0"/>
                      </p:stCondLst>
                      <p:childTnLst>
                        <p:par>
                          <p:cTn id="139" fill="hold" nodeType="withGroup">
                            <p:stCondLst>
                              <p:cond delay="0"/>
                            </p:stCondLst>
                            <p:childTnLst>
                              <p:par>
                                <p:cTn id="140" presetID="1" presetClass="exit" presetSubtype="0" fill="hold" nodeType="clickEffect">
                                  <p:stCondLst>
                                    <p:cond delay="0"/>
                                  </p:stCondLst>
                                  <p:childTnLst>
                                    <p:set>
                                      <p:cBhvr>
                                        <p:cTn id="141" dur="1" fill="hold">
                                          <p:stCondLst>
                                            <p:cond delay="0"/>
                                          </p:stCondLst>
                                        </p:cTn>
                                        <p:tgtEl>
                                          <p:spTgt spid="1064">
                                            <p:txEl>
                                              <p:pRg st="0" end="0"/>
                                            </p:txEl>
                                          </p:spTgt>
                                        </p:tgtEl>
                                        <p:attrNameLst>
                                          <p:attrName>style.visibility</p:attrName>
                                        </p:attrNameLst>
                                      </p:cBhvr>
                                      <p:to>
                                        <p:strVal val="hidden"/>
                                      </p:to>
                                    </p:set>
                                  </p:childTnLst>
                                </p:cTn>
                              </p:par>
                            </p:childTnLst>
                          </p:cTn>
                        </p:par>
                      </p:childTnLst>
                    </p:cTn>
                  </p:par>
                </p:childTnLst>
              </p:cTn>
              <p:nextCondLst>
                <p:cond evt="onClick" delay="0">
                  <p:tgtEl>
                    <p:spTgt spid="1064"/>
                  </p:tgtEl>
                </p:cond>
              </p:nextCondLst>
            </p:seq>
            <p:seq concurrent="1" nextAc="seek">
              <p:cTn id="142" restart="whenNotActive" fill="hold" evtFilter="cancelBubble" nodeType="interactiveSeq">
                <p:stCondLst>
                  <p:cond evt="onClick" delay="0">
                    <p:tgtEl>
                      <p:spTgt spid="1060"/>
                    </p:tgtEl>
                  </p:cond>
                </p:stCondLst>
                <p:endSync evt="end" delay="0">
                  <p:rtn val="all"/>
                </p:endSync>
                <p:childTnLst>
                  <p:par>
                    <p:cTn id="143" fill="hold" nodeType="clickPar">
                      <p:stCondLst>
                        <p:cond delay="0"/>
                      </p:stCondLst>
                      <p:childTnLst>
                        <p:par>
                          <p:cTn id="144" fill="hold" nodeType="withGroup">
                            <p:stCondLst>
                              <p:cond delay="0"/>
                            </p:stCondLst>
                            <p:childTnLst>
                              <p:par>
                                <p:cTn id="145" presetID="1" presetClass="exit" presetSubtype="0" fill="hold" nodeType="clickEffect">
                                  <p:stCondLst>
                                    <p:cond delay="0"/>
                                  </p:stCondLst>
                                  <p:childTnLst>
                                    <p:set>
                                      <p:cBhvr>
                                        <p:cTn id="146" dur="1" fill="hold">
                                          <p:stCondLst>
                                            <p:cond delay="0"/>
                                          </p:stCondLst>
                                        </p:cTn>
                                        <p:tgtEl>
                                          <p:spTgt spid="1060">
                                            <p:txEl>
                                              <p:pRg st="0" end="0"/>
                                            </p:txEl>
                                          </p:spTgt>
                                        </p:tgtEl>
                                        <p:attrNameLst>
                                          <p:attrName>style.visibility</p:attrName>
                                        </p:attrNameLst>
                                      </p:cBhvr>
                                      <p:to>
                                        <p:strVal val="hidden"/>
                                      </p:to>
                                    </p:set>
                                  </p:childTnLst>
                                </p:cTn>
                              </p:par>
                            </p:childTnLst>
                          </p:cTn>
                        </p:par>
                      </p:childTnLst>
                    </p:cTn>
                  </p:par>
                </p:childTnLst>
              </p:cTn>
              <p:nextCondLst>
                <p:cond evt="onClick" delay="0">
                  <p:tgtEl>
                    <p:spTgt spid="1060"/>
                  </p:tgtEl>
                </p:cond>
              </p:nextCondLst>
            </p:seq>
            <p:seq concurrent="1" nextAc="seek">
              <p:cTn id="147" restart="whenNotActive" fill="hold" evtFilter="cancelBubble" nodeType="interactiveSeq">
                <p:stCondLst>
                  <p:cond evt="onClick" delay="0">
                    <p:tgtEl>
                      <p:spTgt spid="1065"/>
                    </p:tgtEl>
                  </p:cond>
                </p:stCondLst>
                <p:endSync evt="end" delay="0">
                  <p:rtn val="all"/>
                </p:endSync>
                <p:childTnLst>
                  <p:par>
                    <p:cTn id="148" fill="hold" nodeType="clickPar">
                      <p:stCondLst>
                        <p:cond delay="0"/>
                      </p:stCondLst>
                      <p:childTnLst>
                        <p:par>
                          <p:cTn id="149" fill="hold" nodeType="withGroup">
                            <p:stCondLst>
                              <p:cond delay="0"/>
                            </p:stCondLst>
                            <p:childTnLst>
                              <p:par>
                                <p:cTn id="150" presetID="1" presetClass="exit" presetSubtype="0" fill="hold" nodeType="clickEffect">
                                  <p:stCondLst>
                                    <p:cond delay="0"/>
                                  </p:stCondLst>
                                  <p:childTnLst>
                                    <p:set>
                                      <p:cBhvr>
                                        <p:cTn id="151" dur="1" fill="hold">
                                          <p:stCondLst>
                                            <p:cond delay="0"/>
                                          </p:stCondLst>
                                        </p:cTn>
                                        <p:tgtEl>
                                          <p:spTgt spid="1065">
                                            <p:txEl>
                                              <p:pRg st="0" end="0"/>
                                            </p:txEl>
                                          </p:spTgt>
                                        </p:tgtEl>
                                        <p:attrNameLst>
                                          <p:attrName>style.visibility</p:attrName>
                                        </p:attrNameLst>
                                      </p:cBhvr>
                                      <p:to>
                                        <p:strVal val="hidden"/>
                                      </p:to>
                                    </p:set>
                                  </p:childTnLst>
                                </p:cTn>
                              </p:par>
                            </p:childTnLst>
                          </p:cTn>
                        </p:par>
                      </p:childTnLst>
                    </p:cTn>
                  </p:par>
                </p:childTnLst>
              </p:cTn>
              <p:nextCondLst>
                <p:cond evt="onClick" delay="0">
                  <p:tgtEl>
                    <p:spTgt spid="1065"/>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4" descr="Background pattern&#10;&#10;Description automatically generated">
            <a:extLst>
              <a:ext uri="{FF2B5EF4-FFF2-40B4-BE49-F238E27FC236}">
                <a16:creationId xmlns:a16="http://schemas.microsoft.com/office/drawing/2014/main" id="{E2C5F358-3CC3-4EE1-BDEA-2FAF914783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Rectangle 2">
            <a:extLst>
              <a:ext uri="{FF2B5EF4-FFF2-40B4-BE49-F238E27FC236}">
                <a16:creationId xmlns:a16="http://schemas.microsoft.com/office/drawing/2014/main" id="{70806DFC-136B-40B2-946C-7AE3DB297B82}"/>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4 - $300</a:t>
            </a:r>
          </a:p>
        </p:txBody>
      </p:sp>
      <p:sp>
        <p:nvSpPr>
          <p:cNvPr id="41988" name="Text Box 3">
            <a:extLst>
              <a:ext uri="{FF2B5EF4-FFF2-40B4-BE49-F238E27FC236}">
                <a16:creationId xmlns:a16="http://schemas.microsoft.com/office/drawing/2014/main" id="{B314B58F-8341-4133-BC1F-5C39522D43EC}"/>
              </a:ext>
            </a:extLst>
          </p:cNvPr>
          <p:cNvSpPr txBox="1">
            <a:spLocks noChangeArrowheads="1"/>
          </p:cNvSpPr>
          <p:nvPr/>
        </p:nvSpPr>
        <p:spPr bwMode="auto">
          <a:xfrm>
            <a:off x="871538" y="1905000"/>
            <a:ext cx="67818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What three things should be included in a safe birth plan for pregnant women?</a:t>
            </a:r>
          </a:p>
        </p:txBody>
      </p:sp>
      <p:sp>
        <p:nvSpPr>
          <p:cNvPr id="29700" name="Text Box 4">
            <a:extLst>
              <a:ext uri="{FF2B5EF4-FFF2-40B4-BE49-F238E27FC236}">
                <a16:creationId xmlns:a16="http://schemas.microsoft.com/office/drawing/2014/main" id="{880BB595-7E23-4E73-9695-BF722EDD001C}"/>
              </a:ext>
            </a:extLst>
          </p:cNvPr>
          <p:cNvSpPr txBox="1">
            <a:spLocks noChangeArrowheads="1"/>
          </p:cNvSpPr>
          <p:nvPr/>
        </p:nvSpPr>
        <p:spPr bwMode="auto">
          <a:xfrm>
            <a:off x="871538" y="3200400"/>
            <a:ext cx="70104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800" b="1" dirty="0">
                <a:solidFill>
                  <a:schemeClr val="bg1"/>
                </a:solidFill>
              </a:rPr>
              <a:t>Talking with family </a:t>
            </a:r>
            <a:r>
              <a:rPr lang="en-US" altLang="en-US" sz="2800" dirty="0">
                <a:solidFill>
                  <a:schemeClr val="bg1"/>
                </a:solidFill>
              </a:rPr>
              <a:t>to plan about picking up a birthing kit.</a:t>
            </a:r>
          </a:p>
          <a:p>
            <a:pPr eaLnBrk="1" hangingPunct="1">
              <a:buFont typeface="Arial" panose="020B0604020202020204" pitchFamily="34" charset="0"/>
              <a:buChar char="•"/>
            </a:pPr>
            <a:r>
              <a:rPr lang="en-US" altLang="en-US" sz="2800" b="1" dirty="0">
                <a:solidFill>
                  <a:schemeClr val="bg1"/>
                </a:solidFill>
              </a:rPr>
              <a:t>Plans to use a skilled birth attendant </a:t>
            </a:r>
            <a:r>
              <a:rPr lang="en-US" altLang="en-US" sz="2800" dirty="0">
                <a:solidFill>
                  <a:schemeClr val="bg1"/>
                </a:solidFill>
              </a:rPr>
              <a:t>and, if possible, </a:t>
            </a:r>
            <a:r>
              <a:rPr lang="en-US" altLang="en-US" sz="2800" b="1" dirty="0">
                <a:solidFill>
                  <a:schemeClr val="bg1"/>
                </a:solidFill>
              </a:rPr>
              <a:t>giving birth in a facility</a:t>
            </a:r>
            <a:r>
              <a:rPr lang="en-US" altLang="en-US" sz="2800" dirty="0">
                <a:solidFill>
                  <a:schemeClr val="bg1"/>
                </a:solidFill>
              </a:rPr>
              <a:t>.</a:t>
            </a:r>
          </a:p>
          <a:p>
            <a:pPr eaLnBrk="1" hangingPunct="1">
              <a:buFont typeface="Arial" panose="020B0604020202020204" pitchFamily="34" charset="0"/>
              <a:buChar char="•"/>
            </a:pPr>
            <a:r>
              <a:rPr lang="en-US" altLang="en-US" sz="2800" dirty="0">
                <a:solidFill>
                  <a:schemeClr val="bg1"/>
                </a:solidFill>
              </a:rPr>
              <a:t>Planning for </a:t>
            </a:r>
            <a:r>
              <a:rPr lang="en-US" altLang="en-US" sz="2800" b="1" dirty="0">
                <a:solidFill>
                  <a:schemeClr val="bg1"/>
                </a:solidFill>
              </a:rPr>
              <a:t>emergency transportation</a:t>
            </a:r>
            <a:r>
              <a:rPr lang="en-US" altLang="en-US" sz="2800" dirty="0">
                <a:solidFill>
                  <a:schemeClr val="bg1"/>
                </a:solidFill>
              </a:rPr>
              <a:t>.</a:t>
            </a:r>
          </a:p>
        </p:txBody>
      </p:sp>
      <p:sp>
        <p:nvSpPr>
          <p:cNvPr id="41990" name="AutoShape 5">
            <a:hlinkClick r:id="rId4" action="ppaction://hlinksldjump"/>
            <a:extLst>
              <a:ext uri="{FF2B5EF4-FFF2-40B4-BE49-F238E27FC236}">
                <a16:creationId xmlns:a16="http://schemas.microsoft.com/office/drawing/2014/main" id="{0A065897-8F29-4C02-84D0-D96A5C8714A1}"/>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p:cTn id="7" dur="500" fill="hold"/>
                                        <p:tgtEl>
                                          <p:spTgt spid="29700"/>
                                        </p:tgtEl>
                                        <p:attrNameLst>
                                          <p:attrName>ppt_w</p:attrName>
                                        </p:attrNameLst>
                                      </p:cBhvr>
                                      <p:tavLst>
                                        <p:tav tm="0">
                                          <p:val>
                                            <p:fltVal val="0"/>
                                          </p:val>
                                        </p:tav>
                                        <p:tav tm="100000">
                                          <p:val>
                                            <p:strVal val="#ppt_w"/>
                                          </p:val>
                                        </p:tav>
                                      </p:tavLst>
                                    </p:anim>
                                    <p:anim calcmode="lin" valueType="num">
                                      <p:cBhvr>
                                        <p:cTn id="8" dur="500" fill="hold"/>
                                        <p:tgtEl>
                                          <p:spTgt spid="2970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4" descr="Background pattern&#10;&#10;Description automatically generated">
            <a:extLst>
              <a:ext uri="{FF2B5EF4-FFF2-40B4-BE49-F238E27FC236}">
                <a16:creationId xmlns:a16="http://schemas.microsoft.com/office/drawing/2014/main" id="{E0C32A0C-1262-443A-9471-0F5708DC31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Rectangle 2">
            <a:extLst>
              <a:ext uri="{FF2B5EF4-FFF2-40B4-BE49-F238E27FC236}">
                <a16:creationId xmlns:a16="http://schemas.microsoft.com/office/drawing/2014/main" id="{A4B74150-4517-4359-93B5-62518F7470F1}"/>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4 - $400</a:t>
            </a:r>
          </a:p>
        </p:txBody>
      </p:sp>
      <p:sp>
        <p:nvSpPr>
          <p:cNvPr id="44036" name="Text Box 3">
            <a:extLst>
              <a:ext uri="{FF2B5EF4-FFF2-40B4-BE49-F238E27FC236}">
                <a16:creationId xmlns:a16="http://schemas.microsoft.com/office/drawing/2014/main" id="{DFB1D1DA-4F9E-4C92-87AA-6BDEA439BB6F}"/>
              </a:ext>
            </a:extLst>
          </p:cNvPr>
          <p:cNvSpPr txBox="1">
            <a:spLocks noChangeArrowheads="1"/>
          </p:cNvSpPr>
          <p:nvPr/>
        </p:nvSpPr>
        <p:spPr bwMode="auto">
          <a:xfrm>
            <a:off x="838200" y="2011363"/>
            <a:ext cx="77724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What are the two new activities under Objective 4 of the </a:t>
            </a:r>
            <a:r>
              <a:rPr lang="en-US" altLang="en-US" sz="2800" dirty="0" err="1">
                <a:solidFill>
                  <a:schemeClr val="bg1"/>
                </a:solidFill>
              </a:rPr>
              <a:t>MISP</a:t>
            </a:r>
            <a:r>
              <a:rPr lang="en-US" altLang="en-US" sz="2800" dirty="0">
                <a:solidFill>
                  <a:schemeClr val="bg1"/>
                </a:solidFill>
              </a:rPr>
              <a:t>?</a:t>
            </a:r>
          </a:p>
        </p:txBody>
      </p:sp>
      <p:sp>
        <p:nvSpPr>
          <p:cNvPr id="30724" name="Text Box 4">
            <a:extLst>
              <a:ext uri="{FF2B5EF4-FFF2-40B4-BE49-F238E27FC236}">
                <a16:creationId xmlns:a16="http://schemas.microsoft.com/office/drawing/2014/main" id="{30EE6A35-2810-4CBF-8245-99F8A48693E8}"/>
              </a:ext>
            </a:extLst>
          </p:cNvPr>
          <p:cNvSpPr txBox="1">
            <a:spLocks noChangeArrowheads="1"/>
          </p:cNvSpPr>
          <p:nvPr/>
        </p:nvSpPr>
        <p:spPr bwMode="auto">
          <a:xfrm>
            <a:off x="838200" y="3415605"/>
            <a:ext cx="7227888"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628650" indent="-17145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800" b="1" dirty="0">
                <a:solidFill>
                  <a:schemeClr val="bg1"/>
                </a:solidFill>
                <a:cs typeface="Calibri" panose="020F0502020204030204" pitchFamily="34" charset="0"/>
              </a:rPr>
              <a:t>Chlorhexidine </a:t>
            </a:r>
            <a:r>
              <a:rPr lang="en-US" altLang="en-US" sz="2800" dirty="0">
                <a:solidFill>
                  <a:schemeClr val="bg1"/>
                </a:solidFill>
                <a:cs typeface="Calibri" panose="020F0502020204030204" pitchFamily="34" charset="0"/>
              </a:rPr>
              <a:t>for clean cord care at home.</a:t>
            </a:r>
          </a:p>
          <a:p>
            <a:pPr eaLnBrk="1" hangingPunct="1">
              <a:buFont typeface="Arial" panose="020B0604020202020204" pitchFamily="34" charset="0"/>
              <a:buChar char="•"/>
            </a:pPr>
            <a:r>
              <a:rPr lang="en-US" altLang="en-US" sz="2800" b="1" dirty="0">
                <a:solidFill>
                  <a:schemeClr val="bg1"/>
                </a:solidFill>
                <a:cs typeface="Calibri" panose="020F0502020204030204" pitchFamily="34" charset="0"/>
              </a:rPr>
              <a:t>Kangaroo mother care </a:t>
            </a:r>
            <a:r>
              <a:rPr lang="en-US" altLang="en-US" sz="2800" dirty="0">
                <a:solidFill>
                  <a:schemeClr val="bg1"/>
                </a:solidFill>
                <a:cs typeface="Calibri" panose="020F0502020204030204" pitchFamily="34" charset="0"/>
              </a:rPr>
              <a:t>for preterm and low birth weight babies.</a:t>
            </a:r>
            <a:endParaRPr lang="en-US" altLang="en-US" sz="2800" dirty="0">
              <a:solidFill>
                <a:schemeClr val="bg1"/>
              </a:solidFill>
            </a:endParaRPr>
          </a:p>
        </p:txBody>
      </p:sp>
      <p:sp>
        <p:nvSpPr>
          <p:cNvPr id="44038" name="AutoShape 5">
            <a:hlinkClick r:id="rId4" action="ppaction://hlinksldjump"/>
            <a:extLst>
              <a:ext uri="{FF2B5EF4-FFF2-40B4-BE49-F238E27FC236}">
                <a16:creationId xmlns:a16="http://schemas.microsoft.com/office/drawing/2014/main" id="{60DF5BD7-FFD0-4610-8B88-21A92E999B7D}"/>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p:cTn id="7" dur="500" fill="hold"/>
                                        <p:tgtEl>
                                          <p:spTgt spid="30724"/>
                                        </p:tgtEl>
                                        <p:attrNameLst>
                                          <p:attrName>ppt_w</p:attrName>
                                        </p:attrNameLst>
                                      </p:cBhvr>
                                      <p:tavLst>
                                        <p:tav tm="0">
                                          <p:val>
                                            <p:fltVal val="0"/>
                                          </p:val>
                                        </p:tav>
                                        <p:tav tm="100000">
                                          <p:val>
                                            <p:strVal val="#ppt_w"/>
                                          </p:val>
                                        </p:tav>
                                      </p:tavLst>
                                    </p:anim>
                                    <p:anim calcmode="lin" valueType="num">
                                      <p:cBhvr>
                                        <p:cTn id="8" dur="500" fill="hold"/>
                                        <p:tgtEl>
                                          <p:spTgt spid="307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4" descr="Background pattern&#10;&#10;Description automatically generated">
            <a:extLst>
              <a:ext uri="{FF2B5EF4-FFF2-40B4-BE49-F238E27FC236}">
                <a16:creationId xmlns:a16="http://schemas.microsoft.com/office/drawing/2014/main" id="{37F0B9BF-BD31-428B-A0C8-21D80A05CD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Rectangle 2">
            <a:extLst>
              <a:ext uri="{FF2B5EF4-FFF2-40B4-BE49-F238E27FC236}">
                <a16:creationId xmlns:a16="http://schemas.microsoft.com/office/drawing/2014/main" id="{483B0412-19AC-4F73-A31F-E460F03C774C}"/>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4 - $500</a:t>
            </a:r>
          </a:p>
        </p:txBody>
      </p:sp>
      <p:sp>
        <p:nvSpPr>
          <p:cNvPr id="46084" name="Text Box 3">
            <a:extLst>
              <a:ext uri="{FF2B5EF4-FFF2-40B4-BE49-F238E27FC236}">
                <a16:creationId xmlns:a16="http://schemas.microsoft.com/office/drawing/2014/main" id="{B54B7523-87A6-43F1-9425-FB0AE925F8C0}"/>
              </a:ext>
            </a:extLst>
          </p:cNvPr>
          <p:cNvSpPr txBox="1">
            <a:spLocks noChangeArrowheads="1"/>
          </p:cNvSpPr>
          <p:nvPr/>
        </p:nvSpPr>
        <p:spPr bwMode="auto">
          <a:xfrm>
            <a:off x="871538" y="2222500"/>
            <a:ext cx="67818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800" dirty="0">
                <a:solidFill>
                  <a:schemeClr val="bg1"/>
                </a:solidFill>
              </a:rPr>
              <a:t>Among pregnant women in any given population, what percent will experience life-threatening pregnancy complications?</a:t>
            </a:r>
            <a:endParaRPr lang="en-US" altLang="en-US" sz="2800" dirty="0">
              <a:solidFill>
                <a:schemeClr val="bg1"/>
              </a:solidFill>
              <a:cs typeface="Calibri" panose="020F0502020204030204" pitchFamily="34" charset="0"/>
            </a:endParaRPr>
          </a:p>
        </p:txBody>
      </p:sp>
      <p:sp>
        <p:nvSpPr>
          <p:cNvPr id="31748" name="Text Box 4">
            <a:extLst>
              <a:ext uri="{FF2B5EF4-FFF2-40B4-BE49-F238E27FC236}">
                <a16:creationId xmlns:a16="http://schemas.microsoft.com/office/drawing/2014/main" id="{63DC6206-2998-4670-A38D-133B2FCA9A11}"/>
              </a:ext>
            </a:extLst>
          </p:cNvPr>
          <p:cNvSpPr txBox="1">
            <a:spLocks noChangeArrowheads="1"/>
          </p:cNvSpPr>
          <p:nvPr/>
        </p:nvSpPr>
        <p:spPr bwMode="auto">
          <a:xfrm>
            <a:off x="871538" y="3807718"/>
            <a:ext cx="7010400" cy="954107"/>
          </a:xfrm>
          <a:prstGeom prst="rect">
            <a:avLst/>
          </a:prstGeom>
          <a:noFill/>
          <a:ln>
            <a:noFill/>
          </a:ln>
          <a:effectLst/>
        </p:spPr>
        <p:txBody>
          <a:bodyPr>
            <a:spAutoFit/>
          </a:bodyPr>
          <a:lstStyle/>
          <a:p>
            <a:pPr eaLnBrk="1" fontAlgn="auto" hangingPunct="1">
              <a:spcBef>
                <a:spcPts val="0"/>
              </a:spcBef>
              <a:spcAft>
                <a:spcPts val="0"/>
              </a:spcAft>
              <a:defRPr/>
            </a:pPr>
            <a:r>
              <a:rPr lang="en-US" altLang="en-US" sz="2800" b="1" dirty="0">
                <a:solidFill>
                  <a:schemeClr val="bg1"/>
                </a:solidFill>
                <a:latin typeface="+mn-lt"/>
              </a:rPr>
              <a:t>15% of pregnant women will experience life-threatening pregnancy complications.</a:t>
            </a:r>
            <a:endParaRPr lang="en-US" altLang="en-US" sz="2800" b="1" dirty="0">
              <a:solidFill>
                <a:schemeClr val="bg1"/>
              </a:solidFill>
              <a:cs typeface="Calibri" panose="020F0502020204030204" pitchFamily="34" charset="0"/>
            </a:endParaRPr>
          </a:p>
        </p:txBody>
      </p:sp>
      <p:sp>
        <p:nvSpPr>
          <p:cNvPr id="46086" name="AutoShape 5">
            <a:hlinkClick r:id="rId4" action="ppaction://hlinksldjump"/>
            <a:extLst>
              <a:ext uri="{FF2B5EF4-FFF2-40B4-BE49-F238E27FC236}">
                <a16:creationId xmlns:a16="http://schemas.microsoft.com/office/drawing/2014/main" id="{F44AB04F-9789-47E8-9773-191F8B6CEF2E}"/>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1748"/>
                                        </p:tgtEl>
                                        <p:attrNameLst>
                                          <p:attrName>style.visibility</p:attrName>
                                        </p:attrNameLst>
                                      </p:cBhvr>
                                      <p:to>
                                        <p:strVal val="visible"/>
                                      </p:to>
                                    </p:set>
                                    <p:anim calcmode="lin" valueType="num">
                                      <p:cBhvr>
                                        <p:cTn id="7" dur="500" fill="hold"/>
                                        <p:tgtEl>
                                          <p:spTgt spid="31748"/>
                                        </p:tgtEl>
                                        <p:attrNameLst>
                                          <p:attrName>ppt_w</p:attrName>
                                        </p:attrNameLst>
                                      </p:cBhvr>
                                      <p:tavLst>
                                        <p:tav tm="0">
                                          <p:val>
                                            <p:fltVal val="0"/>
                                          </p:val>
                                        </p:tav>
                                        <p:tav tm="100000">
                                          <p:val>
                                            <p:strVal val="#ppt_w"/>
                                          </p:val>
                                        </p:tav>
                                      </p:tavLst>
                                    </p:anim>
                                    <p:anim calcmode="lin" valueType="num">
                                      <p:cBhvr>
                                        <p:cTn id="8" dur="500" fill="hold"/>
                                        <p:tgtEl>
                                          <p:spTgt spid="3174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14" descr="Background pattern&#10;&#10;Description automatically generated">
            <a:extLst>
              <a:ext uri="{FF2B5EF4-FFF2-40B4-BE49-F238E27FC236}">
                <a16:creationId xmlns:a16="http://schemas.microsoft.com/office/drawing/2014/main" id="{ADD1DE0B-159D-466E-92D0-B69F5DCC0F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Rectangle 2">
            <a:extLst>
              <a:ext uri="{FF2B5EF4-FFF2-40B4-BE49-F238E27FC236}">
                <a16:creationId xmlns:a16="http://schemas.microsoft.com/office/drawing/2014/main" id="{135A017C-76D0-4DFA-BCDA-EDAAE5EA040A}"/>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5 Plus - $100</a:t>
            </a:r>
          </a:p>
        </p:txBody>
      </p:sp>
      <p:sp>
        <p:nvSpPr>
          <p:cNvPr id="48132" name="Text Box 3">
            <a:extLst>
              <a:ext uri="{FF2B5EF4-FFF2-40B4-BE49-F238E27FC236}">
                <a16:creationId xmlns:a16="http://schemas.microsoft.com/office/drawing/2014/main" id="{3B6583C4-B479-443A-BB49-BF9F8A91C4DC}"/>
              </a:ext>
            </a:extLst>
          </p:cNvPr>
          <p:cNvSpPr txBox="1">
            <a:spLocks noChangeArrowheads="1"/>
          </p:cNvSpPr>
          <p:nvPr/>
        </p:nvSpPr>
        <p:spPr bwMode="auto">
          <a:xfrm>
            <a:off x="871538" y="2220913"/>
            <a:ext cx="67818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What are two long-acting, reversible methods of contraception that are effective at preventing unwanted pregnancy?</a:t>
            </a:r>
          </a:p>
        </p:txBody>
      </p:sp>
      <p:sp>
        <p:nvSpPr>
          <p:cNvPr id="33796" name="Text Box 4">
            <a:extLst>
              <a:ext uri="{FF2B5EF4-FFF2-40B4-BE49-F238E27FC236}">
                <a16:creationId xmlns:a16="http://schemas.microsoft.com/office/drawing/2014/main" id="{45CD715B-471F-4FC4-9750-AAE2D5922F64}"/>
              </a:ext>
            </a:extLst>
          </p:cNvPr>
          <p:cNvSpPr txBox="1">
            <a:spLocks noChangeArrowheads="1"/>
          </p:cNvSpPr>
          <p:nvPr/>
        </p:nvSpPr>
        <p:spPr bwMode="auto">
          <a:xfrm>
            <a:off x="914400" y="3998893"/>
            <a:ext cx="70104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800" b="1" dirty="0">
                <a:solidFill>
                  <a:schemeClr val="bg1"/>
                </a:solidFill>
              </a:rPr>
              <a:t>Intrauterine device </a:t>
            </a:r>
            <a:r>
              <a:rPr lang="en-US" altLang="en-US" sz="2800" dirty="0">
                <a:solidFill>
                  <a:schemeClr val="bg1"/>
                </a:solidFill>
              </a:rPr>
              <a:t>(IUD)</a:t>
            </a:r>
          </a:p>
          <a:p>
            <a:pPr eaLnBrk="1" hangingPunct="1">
              <a:buFont typeface="Arial" panose="020B0604020202020204" pitchFamily="34" charset="0"/>
              <a:buChar char="•"/>
            </a:pPr>
            <a:r>
              <a:rPr lang="en-US" altLang="en-US" sz="2800" b="1" dirty="0">
                <a:solidFill>
                  <a:schemeClr val="bg1"/>
                </a:solidFill>
              </a:rPr>
              <a:t>Implant</a:t>
            </a:r>
          </a:p>
        </p:txBody>
      </p:sp>
      <p:sp>
        <p:nvSpPr>
          <p:cNvPr id="48134" name="AutoShape 5">
            <a:hlinkClick r:id="rId4" action="ppaction://hlinksldjump"/>
            <a:extLst>
              <a:ext uri="{FF2B5EF4-FFF2-40B4-BE49-F238E27FC236}">
                <a16:creationId xmlns:a16="http://schemas.microsoft.com/office/drawing/2014/main" id="{3E1C7CEC-5A4F-452B-BC23-975C26E015A4}"/>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3796"/>
                                        </p:tgtEl>
                                        <p:attrNameLst>
                                          <p:attrName>style.visibility</p:attrName>
                                        </p:attrNameLst>
                                      </p:cBhvr>
                                      <p:to>
                                        <p:strVal val="visible"/>
                                      </p:to>
                                    </p:set>
                                    <p:anim calcmode="lin" valueType="num">
                                      <p:cBhvr>
                                        <p:cTn id="7" dur="500" fill="hold"/>
                                        <p:tgtEl>
                                          <p:spTgt spid="33796"/>
                                        </p:tgtEl>
                                        <p:attrNameLst>
                                          <p:attrName>ppt_w</p:attrName>
                                        </p:attrNameLst>
                                      </p:cBhvr>
                                      <p:tavLst>
                                        <p:tav tm="0">
                                          <p:val>
                                            <p:fltVal val="0"/>
                                          </p:val>
                                        </p:tav>
                                        <p:tav tm="100000">
                                          <p:val>
                                            <p:strVal val="#ppt_w"/>
                                          </p:val>
                                        </p:tav>
                                      </p:tavLst>
                                    </p:anim>
                                    <p:anim calcmode="lin" valueType="num">
                                      <p:cBhvr>
                                        <p:cTn id="8" dur="500" fill="hold"/>
                                        <p:tgtEl>
                                          <p:spTgt spid="3379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14" descr="Background pattern&#10;&#10;Description automatically generated">
            <a:extLst>
              <a:ext uri="{FF2B5EF4-FFF2-40B4-BE49-F238E27FC236}">
                <a16:creationId xmlns:a16="http://schemas.microsoft.com/office/drawing/2014/main" id="{43FE8854-4E2D-4D29-B4CA-47DB2DBC99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9" name="Rectangle 2">
            <a:extLst>
              <a:ext uri="{FF2B5EF4-FFF2-40B4-BE49-F238E27FC236}">
                <a16:creationId xmlns:a16="http://schemas.microsoft.com/office/drawing/2014/main" id="{EF901424-D4DA-463C-8CED-5D99952DB2AE}"/>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5 Plus - $200</a:t>
            </a:r>
          </a:p>
        </p:txBody>
      </p:sp>
      <p:sp>
        <p:nvSpPr>
          <p:cNvPr id="50180" name="Text Box 3">
            <a:extLst>
              <a:ext uri="{FF2B5EF4-FFF2-40B4-BE49-F238E27FC236}">
                <a16:creationId xmlns:a16="http://schemas.microsoft.com/office/drawing/2014/main" id="{4063F405-1126-4849-8794-73622207AA14}"/>
              </a:ext>
            </a:extLst>
          </p:cNvPr>
          <p:cNvSpPr txBox="1">
            <a:spLocks noChangeArrowheads="1"/>
          </p:cNvSpPr>
          <p:nvPr/>
        </p:nvSpPr>
        <p:spPr bwMode="auto">
          <a:xfrm>
            <a:off x="871538" y="2193925"/>
            <a:ext cx="70104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What two methods can be used to prevent unwanted pregnancy after unprotected sexual intercourse within five days of the event?</a:t>
            </a:r>
          </a:p>
        </p:txBody>
      </p:sp>
      <p:sp>
        <p:nvSpPr>
          <p:cNvPr id="34820" name="Text Box 4">
            <a:extLst>
              <a:ext uri="{FF2B5EF4-FFF2-40B4-BE49-F238E27FC236}">
                <a16:creationId xmlns:a16="http://schemas.microsoft.com/office/drawing/2014/main" id="{E6F716F3-1489-4FA8-9631-EF8204622360}"/>
              </a:ext>
            </a:extLst>
          </p:cNvPr>
          <p:cNvSpPr txBox="1">
            <a:spLocks noChangeArrowheads="1"/>
          </p:cNvSpPr>
          <p:nvPr/>
        </p:nvSpPr>
        <p:spPr bwMode="auto">
          <a:xfrm>
            <a:off x="871538" y="4017963"/>
            <a:ext cx="70104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800" b="1" dirty="0">
                <a:solidFill>
                  <a:schemeClr val="bg1"/>
                </a:solidFill>
              </a:rPr>
              <a:t>Copper-T intrauterine device</a:t>
            </a:r>
            <a:endParaRPr lang="en-US" altLang="en-US" sz="2800" dirty="0">
              <a:solidFill>
                <a:schemeClr val="bg1"/>
              </a:solidFill>
            </a:endParaRPr>
          </a:p>
          <a:p>
            <a:pPr eaLnBrk="1" hangingPunct="1">
              <a:buFont typeface="Arial" panose="020B0604020202020204" pitchFamily="34" charset="0"/>
              <a:buChar char="•"/>
            </a:pPr>
            <a:r>
              <a:rPr lang="en-US" altLang="en-US" sz="2800" b="1" dirty="0">
                <a:solidFill>
                  <a:schemeClr val="bg1"/>
                </a:solidFill>
              </a:rPr>
              <a:t>Emergency contraceptive pills </a:t>
            </a:r>
            <a:r>
              <a:rPr lang="en-US" altLang="en-US" sz="2800" dirty="0">
                <a:solidFill>
                  <a:schemeClr val="bg1"/>
                </a:solidFill>
              </a:rPr>
              <a:t>(sooner the better)</a:t>
            </a:r>
          </a:p>
        </p:txBody>
      </p:sp>
      <p:sp>
        <p:nvSpPr>
          <p:cNvPr id="50182" name="AutoShape 5">
            <a:hlinkClick r:id="rId4" action="ppaction://hlinksldjump"/>
            <a:extLst>
              <a:ext uri="{FF2B5EF4-FFF2-40B4-BE49-F238E27FC236}">
                <a16:creationId xmlns:a16="http://schemas.microsoft.com/office/drawing/2014/main" id="{1E3543A1-4086-442A-AD78-720E3B36E906}"/>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4820"/>
                                        </p:tgtEl>
                                        <p:attrNameLst>
                                          <p:attrName>style.visibility</p:attrName>
                                        </p:attrNameLst>
                                      </p:cBhvr>
                                      <p:to>
                                        <p:strVal val="visible"/>
                                      </p:to>
                                    </p:set>
                                    <p:anim calcmode="lin" valueType="num">
                                      <p:cBhvr>
                                        <p:cTn id="7" dur="500" fill="hold"/>
                                        <p:tgtEl>
                                          <p:spTgt spid="34820"/>
                                        </p:tgtEl>
                                        <p:attrNameLst>
                                          <p:attrName>ppt_w</p:attrName>
                                        </p:attrNameLst>
                                      </p:cBhvr>
                                      <p:tavLst>
                                        <p:tav tm="0">
                                          <p:val>
                                            <p:fltVal val="0"/>
                                          </p:val>
                                        </p:tav>
                                        <p:tav tm="100000">
                                          <p:val>
                                            <p:strVal val="#ppt_w"/>
                                          </p:val>
                                        </p:tav>
                                      </p:tavLst>
                                    </p:anim>
                                    <p:anim calcmode="lin" valueType="num">
                                      <p:cBhvr>
                                        <p:cTn id="8" dur="500" fill="hold"/>
                                        <p:tgtEl>
                                          <p:spTgt spid="3482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14" descr="Background pattern&#10;&#10;Description automatically generated">
            <a:extLst>
              <a:ext uri="{FF2B5EF4-FFF2-40B4-BE49-F238E27FC236}">
                <a16:creationId xmlns:a16="http://schemas.microsoft.com/office/drawing/2014/main" id="{74F729E6-F5E0-4322-9D4C-E1C8BBD42C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Rectangle 2">
            <a:extLst>
              <a:ext uri="{FF2B5EF4-FFF2-40B4-BE49-F238E27FC236}">
                <a16:creationId xmlns:a16="http://schemas.microsoft.com/office/drawing/2014/main" id="{BE80B3D8-6936-493F-8829-643CB669797B}"/>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5 Plus - $300</a:t>
            </a:r>
          </a:p>
        </p:txBody>
      </p:sp>
      <p:sp>
        <p:nvSpPr>
          <p:cNvPr id="52228" name="Text Box 3">
            <a:extLst>
              <a:ext uri="{FF2B5EF4-FFF2-40B4-BE49-F238E27FC236}">
                <a16:creationId xmlns:a16="http://schemas.microsoft.com/office/drawing/2014/main" id="{AA6B98C6-2ED4-4E30-8C03-8D0707E2BC0D}"/>
              </a:ext>
            </a:extLst>
          </p:cNvPr>
          <p:cNvSpPr txBox="1">
            <a:spLocks noChangeArrowheads="1"/>
          </p:cNvSpPr>
          <p:nvPr/>
        </p:nvSpPr>
        <p:spPr bwMode="auto">
          <a:xfrm>
            <a:off x="871538" y="2266950"/>
            <a:ext cx="67818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What is meant by the “</a:t>
            </a:r>
            <a:r>
              <a:rPr lang="en-US" altLang="en-US" sz="2800" dirty="0" err="1">
                <a:solidFill>
                  <a:schemeClr val="bg1"/>
                </a:solidFill>
              </a:rPr>
              <a:t>Yuzpe</a:t>
            </a:r>
            <a:r>
              <a:rPr lang="en-US" altLang="en-US" sz="2800" dirty="0">
                <a:solidFill>
                  <a:schemeClr val="bg1"/>
                </a:solidFill>
              </a:rPr>
              <a:t> Method”?</a:t>
            </a:r>
          </a:p>
        </p:txBody>
      </p:sp>
      <p:sp>
        <p:nvSpPr>
          <p:cNvPr id="35844" name="Text Box 4">
            <a:extLst>
              <a:ext uri="{FF2B5EF4-FFF2-40B4-BE49-F238E27FC236}">
                <a16:creationId xmlns:a16="http://schemas.microsoft.com/office/drawing/2014/main" id="{32968655-FDCD-4CCE-AB74-9F2BB0F71A55}"/>
              </a:ext>
            </a:extLst>
          </p:cNvPr>
          <p:cNvSpPr txBox="1">
            <a:spLocks noChangeArrowheads="1"/>
          </p:cNvSpPr>
          <p:nvPr/>
        </p:nvSpPr>
        <p:spPr bwMode="auto">
          <a:xfrm>
            <a:off x="871538" y="3657600"/>
            <a:ext cx="7815262"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The use of certain types of </a:t>
            </a:r>
            <a:r>
              <a:rPr lang="en-US" altLang="en-US" sz="2800" b="1" dirty="0">
                <a:solidFill>
                  <a:schemeClr val="bg1"/>
                </a:solidFill>
              </a:rPr>
              <a:t>regular birth control pills as emergency contraception</a:t>
            </a:r>
            <a:r>
              <a:rPr lang="en-US" altLang="en-US" sz="2800" dirty="0">
                <a:solidFill>
                  <a:schemeClr val="bg1"/>
                </a:solidFill>
              </a:rPr>
              <a:t>.</a:t>
            </a:r>
          </a:p>
        </p:txBody>
      </p:sp>
      <p:sp>
        <p:nvSpPr>
          <p:cNvPr id="52230" name="AutoShape 5">
            <a:hlinkClick r:id="rId4" action="ppaction://hlinksldjump"/>
            <a:extLst>
              <a:ext uri="{FF2B5EF4-FFF2-40B4-BE49-F238E27FC236}">
                <a16:creationId xmlns:a16="http://schemas.microsoft.com/office/drawing/2014/main" id="{C63A424C-C66E-4609-A283-5E2518CF14DC}"/>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5844"/>
                                        </p:tgtEl>
                                        <p:attrNameLst>
                                          <p:attrName>style.visibility</p:attrName>
                                        </p:attrNameLst>
                                      </p:cBhvr>
                                      <p:to>
                                        <p:strVal val="visible"/>
                                      </p:to>
                                    </p:set>
                                    <p:anim calcmode="lin" valueType="num">
                                      <p:cBhvr>
                                        <p:cTn id="7" dur="500" fill="hold"/>
                                        <p:tgtEl>
                                          <p:spTgt spid="35844"/>
                                        </p:tgtEl>
                                        <p:attrNameLst>
                                          <p:attrName>ppt_w</p:attrName>
                                        </p:attrNameLst>
                                      </p:cBhvr>
                                      <p:tavLst>
                                        <p:tav tm="0">
                                          <p:val>
                                            <p:fltVal val="0"/>
                                          </p:val>
                                        </p:tav>
                                        <p:tav tm="100000">
                                          <p:val>
                                            <p:strVal val="#ppt_w"/>
                                          </p:val>
                                        </p:tav>
                                      </p:tavLst>
                                    </p:anim>
                                    <p:anim calcmode="lin" valueType="num">
                                      <p:cBhvr>
                                        <p:cTn id="8" dur="500" fill="hold"/>
                                        <p:tgtEl>
                                          <p:spTgt spid="3584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14" descr="Background pattern&#10;&#10;Description automatically generated">
            <a:extLst>
              <a:ext uri="{FF2B5EF4-FFF2-40B4-BE49-F238E27FC236}">
                <a16:creationId xmlns:a16="http://schemas.microsoft.com/office/drawing/2014/main" id="{167AD68E-B6F2-4432-84AD-58E7C044DC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75"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5" name="Rectangle 2">
            <a:extLst>
              <a:ext uri="{FF2B5EF4-FFF2-40B4-BE49-F238E27FC236}">
                <a16:creationId xmlns:a16="http://schemas.microsoft.com/office/drawing/2014/main" id="{A7F852F6-BD52-4E21-919E-B034EAFB10E2}"/>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5 Plus - $400</a:t>
            </a:r>
          </a:p>
        </p:txBody>
      </p:sp>
      <p:sp>
        <p:nvSpPr>
          <p:cNvPr id="36867" name="Text Box 3">
            <a:extLst>
              <a:ext uri="{FF2B5EF4-FFF2-40B4-BE49-F238E27FC236}">
                <a16:creationId xmlns:a16="http://schemas.microsoft.com/office/drawing/2014/main" id="{CC4E5395-6016-4D52-8536-03AF590D4B64}"/>
              </a:ext>
            </a:extLst>
          </p:cNvPr>
          <p:cNvSpPr txBox="1">
            <a:spLocks noChangeArrowheads="1"/>
          </p:cNvSpPr>
          <p:nvPr/>
        </p:nvSpPr>
        <p:spPr bwMode="auto">
          <a:xfrm>
            <a:off x="871538" y="2030413"/>
            <a:ext cx="7586662" cy="954107"/>
          </a:xfrm>
          <a:prstGeom prst="rect">
            <a:avLst/>
          </a:prstGeom>
          <a:noFill/>
          <a:ln>
            <a:noFill/>
          </a:ln>
          <a:effectLst/>
        </p:spPr>
        <p:txBody>
          <a:bodyPr wrap="square">
            <a:spAutoFit/>
          </a:bodyPr>
          <a:lstStyle/>
          <a:p>
            <a:pPr eaLnBrk="1" fontAlgn="auto" hangingPunct="1">
              <a:spcBef>
                <a:spcPct val="50000"/>
              </a:spcBef>
              <a:spcAft>
                <a:spcPts val="0"/>
              </a:spcAft>
              <a:defRPr/>
            </a:pPr>
            <a:r>
              <a:rPr lang="en-US" altLang="en-US" sz="2800" dirty="0">
                <a:solidFill>
                  <a:schemeClr val="bg1"/>
                </a:solidFill>
              </a:rPr>
              <a:t>Name at least three complications of unsafe abortion that need immediate medical attention.</a:t>
            </a:r>
            <a:endParaRPr lang="en-US" altLang="en-US" sz="2800" dirty="0">
              <a:solidFill>
                <a:schemeClr val="bg1"/>
              </a:solidFill>
              <a:latin typeface="+mn-lt"/>
            </a:endParaRPr>
          </a:p>
        </p:txBody>
      </p:sp>
      <p:sp>
        <p:nvSpPr>
          <p:cNvPr id="36868" name="Text Box 4">
            <a:extLst>
              <a:ext uri="{FF2B5EF4-FFF2-40B4-BE49-F238E27FC236}">
                <a16:creationId xmlns:a16="http://schemas.microsoft.com/office/drawing/2014/main" id="{03AD6525-DD60-4663-8539-5343650A6A25}"/>
              </a:ext>
            </a:extLst>
          </p:cNvPr>
          <p:cNvSpPr txBox="1">
            <a:spLocks noChangeArrowheads="1"/>
          </p:cNvSpPr>
          <p:nvPr/>
        </p:nvSpPr>
        <p:spPr bwMode="auto">
          <a:xfrm>
            <a:off x="871538" y="3276600"/>
            <a:ext cx="701040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800" b="1" dirty="0">
                <a:solidFill>
                  <a:schemeClr val="bg1"/>
                </a:solidFill>
                <a:cs typeface="Calibri" panose="020F0502020204030204" pitchFamily="34" charset="0"/>
              </a:rPr>
              <a:t>Abnormal vaginal bleeding</a:t>
            </a:r>
          </a:p>
          <a:p>
            <a:pPr eaLnBrk="1" hangingPunct="1">
              <a:buFont typeface="Arial" panose="020B0604020202020204" pitchFamily="34" charset="0"/>
              <a:buChar char="•"/>
            </a:pPr>
            <a:r>
              <a:rPr lang="en-US" altLang="en-US" sz="2800" b="1" dirty="0">
                <a:solidFill>
                  <a:schemeClr val="bg1"/>
                </a:solidFill>
                <a:cs typeface="Calibri" panose="020F0502020204030204" pitchFamily="34" charset="0"/>
              </a:rPr>
              <a:t>Abdominal pain</a:t>
            </a:r>
          </a:p>
          <a:p>
            <a:pPr eaLnBrk="1" hangingPunct="1">
              <a:buFont typeface="Arial" panose="020B0604020202020204" pitchFamily="34" charset="0"/>
              <a:buChar char="•"/>
            </a:pPr>
            <a:r>
              <a:rPr lang="en-US" altLang="en-US" sz="2800" b="1" dirty="0">
                <a:solidFill>
                  <a:schemeClr val="bg1"/>
                </a:solidFill>
                <a:cs typeface="Calibri" panose="020F0502020204030204" pitchFamily="34" charset="0"/>
              </a:rPr>
              <a:t>Infection</a:t>
            </a:r>
          </a:p>
          <a:p>
            <a:pPr eaLnBrk="1" hangingPunct="1">
              <a:buFont typeface="Arial" panose="020B0604020202020204" pitchFamily="34" charset="0"/>
              <a:buChar char="•"/>
            </a:pPr>
            <a:r>
              <a:rPr lang="en-US" altLang="en-US" sz="2800" b="1" dirty="0">
                <a:solidFill>
                  <a:schemeClr val="bg1"/>
                </a:solidFill>
                <a:cs typeface="Calibri" panose="020F0502020204030204" pitchFamily="34" charset="0"/>
              </a:rPr>
              <a:t>Shock</a:t>
            </a:r>
          </a:p>
        </p:txBody>
      </p:sp>
      <p:sp>
        <p:nvSpPr>
          <p:cNvPr id="54278" name="AutoShape 5">
            <a:hlinkClick r:id="rId4" action="ppaction://hlinksldjump"/>
            <a:extLst>
              <a:ext uri="{FF2B5EF4-FFF2-40B4-BE49-F238E27FC236}">
                <a16:creationId xmlns:a16="http://schemas.microsoft.com/office/drawing/2014/main" id="{FB7002C4-0FCF-46CB-95A6-DE9583A0E6A6}"/>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6868"/>
                                        </p:tgtEl>
                                        <p:attrNameLst>
                                          <p:attrName>style.visibility</p:attrName>
                                        </p:attrNameLst>
                                      </p:cBhvr>
                                      <p:to>
                                        <p:strVal val="visible"/>
                                      </p:to>
                                    </p:set>
                                    <p:anim calcmode="lin" valueType="num">
                                      <p:cBhvr>
                                        <p:cTn id="7" dur="500" fill="hold"/>
                                        <p:tgtEl>
                                          <p:spTgt spid="36868"/>
                                        </p:tgtEl>
                                        <p:attrNameLst>
                                          <p:attrName>ppt_w</p:attrName>
                                        </p:attrNameLst>
                                      </p:cBhvr>
                                      <p:tavLst>
                                        <p:tav tm="0">
                                          <p:val>
                                            <p:fltVal val="0"/>
                                          </p:val>
                                        </p:tav>
                                        <p:tav tm="100000">
                                          <p:val>
                                            <p:strVal val="#ppt_w"/>
                                          </p:val>
                                        </p:tav>
                                      </p:tavLst>
                                    </p:anim>
                                    <p:anim calcmode="lin" valueType="num">
                                      <p:cBhvr>
                                        <p:cTn id="8" dur="500" fill="hold"/>
                                        <p:tgtEl>
                                          <p:spTgt spid="3686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14" descr="Background pattern&#10;&#10;Description automatically generated">
            <a:extLst>
              <a:ext uri="{FF2B5EF4-FFF2-40B4-BE49-F238E27FC236}">
                <a16:creationId xmlns:a16="http://schemas.microsoft.com/office/drawing/2014/main" id="{B2004E34-5757-40DF-B0FC-3C619039FC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3" name="Rectangle 2">
            <a:extLst>
              <a:ext uri="{FF2B5EF4-FFF2-40B4-BE49-F238E27FC236}">
                <a16:creationId xmlns:a16="http://schemas.microsoft.com/office/drawing/2014/main" id="{7AAC92D2-368D-4523-BB99-E3E53575FE39}"/>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5 Plus - $500</a:t>
            </a:r>
          </a:p>
        </p:txBody>
      </p:sp>
      <p:sp>
        <p:nvSpPr>
          <p:cNvPr id="56324" name="Text Box 3">
            <a:extLst>
              <a:ext uri="{FF2B5EF4-FFF2-40B4-BE49-F238E27FC236}">
                <a16:creationId xmlns:a16="http://schemas.microsoft.com/office/drawing/2014/main" id="{037B4D80-3E82-4E5A-89DE-D761E3CBAD2F}"/>
              </a:ext>
            </a:extLst>
          </p:cNvPr>
          <p:cNvSpPr txBox="1">
            <a:spLocks noChangeArrowheads="1"/>
          </p:cNvSpPr>
          <p:nvPr/>
        </p:nvSpPr>
        <p:spPr bwMode="auto">
          <a:xfrm>
            <a:off x="858838" y="1828800"/>
            <a:ext cx="767556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dirty="0">
                <a:solidFill>
                  <a:schemeClr val="bg1"/>
                </a:solidFill>
              </a:rPr>
              <a:t>List at least three activities that are consistent with providing safe abortion care to the full extent of the law.</a:t>
            </a:r>
            <a:endParaRPr lang="en-US" altLang="en-US" sz="2400" dirty="0">
              <a:solidFill>
                <a:schemeClr val="bg1"/>
              </a:solidFill>
              <a:cs typeface="Calibri" panose="020F0502020204030204" pitchFamily="34" charset="0"/>
            </a:endParaRPr>
          </a:p>
        </p:txBody>
      </p:sp>
      <p:sp>
        <p:nvSpPr>
          <p:cNvPr id="37892" name="Text Box 4">
            <a:extLst>
              <a:ext uri="{FF2B5EF4-FFF2-40B4-BE49-F238E27FC236}">
                <a16:creationId xmlns:a16="http://schemas.microsoft.com/office/drawing/2014/main" id="{789A9C74-E22F-4431-BCB8-FCC340FED166}"/>
              </a:ext>
            </a:extLst>
          </p:cNvPr>
          <p:cNvSpPr txBox="1">
            <a:spLocks noChangeArrowheads="1"/>
          </p:cNvSpPr>
          <p:nvPr/>
        </p:nvSpPr>
        <p:spPr bwMode="auto">
          <a:xfrm>
            <a:off x="887413" y="2914650"/>
            <a:ext cx="7010400" cy="286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GB" altLang="en-US" sz="2000">
                <a:solidFill>
                  <a:schemeClr val="bg1"/>
                </a:solidFill>
                <a:cs typeface="Calibri" panose="020F0502020204030204" pitchFamily="34" charset="0"/>
              </a:rPr>
              <a:t>Providing </a:t>
            </a:r>
            <a:r>
              <a:rPr lang="en-GB" altLang="en-US" sz="2000" b="1">
                <a:solidFill>
                  <a:schemeClr val="bg1"/>
                </a:solidFill>
                <a:cs typeface="Calibri" panose="020F0502020204030204" pitchFamily="34" charset="0"/>
              </a:rPr>
              <a:t>medically accurate information</a:t>
            </a:r>
            <a:r>
              <a:rPr lang="en-GB" altLang="en-US" sz="2000">
                <a:solidFill>
                  <a:schemeClr val="bg1"/>
                </a:solidFill>
                <a:cs typeface="Calibri" panose="020F0502020204030204" pitchFamily="34" charset="0"/>
              </a:rPr>
              <a:t>.</a:t>
            </a:r>
          </a:p>
          <a:p>
            <a:pPr eaLnBrk="1" hangingPunct="1">
              <a:buFont typeface="Arial" panose="020B0604020202020204" pitchFamily="34" charset="0"/>
              <a:buChar char="•"/>
            </a:pPr>
            <a:r>
              <a:rPr lang="en-GB" altLang="en-US" sz="2000">
                <a:solidFill>
                  <a:schemeClr val="bg1"/>
                </a:solidFill>
                <a:cs typeface="Calibri" panose="020F0502020204030204" pitchFamily="34" charset="0"/>
              </a:rPr>
              <a:t>Explaining any legal requirements.</a:t>
            </a:r>
          </a:p>
          <a:p>
            <a:pPr eaLnBrk="1" hangingPunct="1">
              <a:buFont typeface="Arial" panose="020B0604020202020204" pitchFamily="34" charset="0"/>
              <a:buChar char="•"/>
            </a:pPr>
            <a:r>
              <a:rPr lang="en-GB" altLang="en-US" sz="2000">
                <a:solidFill>
                  <a:schemeClr val="bg1"/>
                </a:solidFill>
                <a:cs typeface="Calibri" panose="020F0502020204030204" pitchFamily="34" charset="0"/>
              </a:rPr>
              <a:t>Explaining where and how to obtain safe, legal services.</a:t>
            </a:r>
          </a:p>
          <a:p>
            <a:pPr eaLnBrk="1" hangingPunct="1">
              <a:buFont typeface="Arial" panose="020B0604020202020204" pitchFamily="34" charset="0"/>
              <a:buChar char="•"/>
            </a:pPr>
            <a:r>
              <a:rPr lang="en-GB" altLang="en-US" sz="2000">
                <a:solidFill>
                  <a:schemeClr val="bg1"/>
                </a:solidFill>
                <a:cs typeface="Calibri" panose="020F0502020204030204" pitchFamily="34" charset="0"/>
              </a:rPr>
              <a:t>Providing medical abortion with </a:t>
            </a:r>
            <a:r>
              <a:rPr lang="en-US" altLang="en-US" sz="2000" b="1">
                <a:solidFill>
                  <a:schemeClr val="bg1"/>
                </a:solidFill>
                <a:cs typeface="Calibri" panose="020F0502020204030204" pitchFamily="34" charset="0"/>
              </a:rPr>
              <a:t>mifepristone/misoprostol, misoprostol-alone</a:t>
            </a:r>
            <a:r>
              <a:rPr lang="en-US" altLang="en-US" sz="2000">
                <a:solidFill>
                  <a:schemeClr val="bg1"/>
                </a:solidFill>
                <a:cs typeface="Calibri" panose="020F0502020204030204" pitchFamily="34" charset="0"/>
              </a:rPr>
              <a:t>, and other procedures recommended by WHO.</a:t>
            </a:r>
          </a:p>
          <a:p>
            <a:pPr eaLnBrk="1" hangingPunct="1">
              <a:buFont typeface="Arial" panose="020B0604020202020204" pitchFamily="34" charset="0"/>
              <a:buChar char="•"/>
            </a:pPr>
            <a:r>
              <a:rPr lang="en-US" altLang="en-US" sz="2000">
                <a:solidFill>
                  <a:schemeClr val="bg1"/>
                </a:solidFill>
                <a:cs typeface="Calibri" panose="020F0502020204030204" pitchFamily="34" charset="0"/>
              </a:rPr>
              <a:t>Providing </a:t>
            </a:r>
            <a:r>
              <a:rPr lang="en-US" altLang="en-US" sz="2000" b="1">
                <a:solidFill>
                  <a:schemeClr val="bg1"/>
                </a:solidFill>
                <a:cs typeface="Calibri" panose="020F0502020204030204" pitchFamily="34" charset="0"/>
              </a:rPr>
              <a:t>post-abortion contraceptive counseling and methods</a:t>
            </a:r>
            <a:r>
              <a:rPr lang="en-US" altLang="en-US" sz="2000">
                <a:solidFill>
                  <a:schemeClr val="bg1"/>
                </a:solidFill>
                <a:cs typeface="Calibri" panose="020F0502020204030204" pitchFamily="34" charset="0"/>
              </a:rPr>
              <a:t>.</a:t>
            </a:r>
          </a:p>
          <a:p>
            <a:pPr eaLnBrk="1" hangingPunct="1">
              <a:buFont typeface="Arial" panose="020B0604020202020204" pitchFamily="34" charset="0"/>
              <a:buChar char="•"/>
            </a:pPr>
            <a:r>
              <a:rPr lang="en-US" altLang="en-US" sz="2000">
                <a:solidFill>
                  <a:schemeClr val="bg1"/>
                </a:solidFill>
                <a:cs typeface="Calibri" panose="020F0502020204030204" pitchFamily="34" charset="0"/>
              </a:rPr>
              <a:t>Considering </a:t>
            </a:r>
            <a:r>
              <a:rPr lang="en-US" altLang="en-US" sz="2000" b="1">
                <a:solidFill>
                  <a:schemeClr val="bg1"/>
                </a:solidFill>
                <a:cs typeface="Calibri" panose="020F0502020204030204" pitchFamily="34" charset="0"/>
              </a:rPr>
              <a:t>STI presumptive treatment</a:t>
            </a:r>
            <a:r>
              <a:rPr lang="en-US" altLang="en-US" sz="2000">
                <a:solidFill>
                  <a:schemeClr val="bg1"/>
                </a:solidFill>
                <a:cs typeface="Calibri" panose="020F0502020204030204" pitchFamily="34" charset="0"/>
              </a:rPr>
              <a:t>. </a:t>
            </a:r>
            <a:endParaRPr lang="en-GB" altLang="en-US" sz="2000">
              <a:solidFill>
                <a:schemeClr val="bg1"/>
              </a:solidFill>
              <a:cs typeface="Calibri" panose="020F0502020204030204" pitchFamily="34" charset="0"/>
            </a:endParaRPr>
          </a:p>
        </p:txBody>
      </p:sp>
      <p:sp>
        <p:nvSpPr>
          <p:cNvPr id="56326" name="AutoShape 5">
            <a:hlinkClick r:id="rId4" action="ppaction://hlinksldjump"/>
            <a:extLst>
              <a:ext uri="{FF2B5EF4-FFF2-40B4-BE49-F238E27FC236}">
                <a16:creationId xmlns:a16="http://schemas.microsoft.com/office/drawing/2014/main" id="{79F07737-1DA7-458D-B1F0-8E39979FE4C0}"/>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7892"/>
                                        </p:tgtEl>
                                        <p:attrNameLst>
                                          <p:attrName>style.visibility</p:attrName>
                                        </p:attrNameLst>
                                      </p:cBhvr>
                                      <p:to>
                                        <p:strVal val="visible"/>
                                      </p:to>
                                    </p:set>
                                    <p:anim calcmode="lin" valueType="num">
                                      <p:cBhvr>
                                        <p:cTn id="7" dur="500" fill="hold"/>
                                        <p:tgtEl>
                                          <p:spTgt spid="37892"/>
                                        </p:tgtEl>
                                        <p:attrNameLst>
                                          <p:attrName>ppt_w</p:attrName>
                                        </p:attrNameLst>
                                      </p:cBhvr>
                                      <p:tavLst>
                                        <p:tav tm="0">
                                          <p:val>
                                            <p:fltVal val="0"/>
                                          </p:val>
                                        </p:tav>
                                        <p:tav tm="100000">
                                          <p:val>
                                            <p:strVal val="#ppt_w"/>
                                          </p:val>
                                        </p:tav>
                                      </p:tavLst>
                                    </p:anim>
                                    <p:anim calcmode="lin" valueType="num">
                                      <p:cBhvr>
                                        <p:cTn id="8" dur="500" fill="hold"/>
                                        <p:tgtEl>
                                          <p:spTgt spid="3789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14" descr="Background pattern&#10;&#10;Description automatically generated">
            <a:extLst>
              <a:ext uri="{FF2B5EF4-FFF2-40B4-BE49-F238E27FC236}">
                <a16:creationId xmlns:a16="http://schemas.microsoft.com/office/drawing/2014/main" id="{FD87B62A-7FAE-4F2F-A50D-C0752A8494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1" name="Text Box 3">
            <a:extLst>
              <a:ext uri="{FF2B5EF4-FFF2-40B4-BE49-F238E27FC236}">
                <a16:creationId xmlns:a16="http://schemas.microsoft.com/office/drawing/2014/main" id="{C20A7CEF-B30B-4873-A3DE-882D3146AE2E}"/>
              </a:ext>
            </a:extLst>
          </p:cNvPr>
          <p:cNvSpPr txBox="1">
            <a:spLocks noChangeArrowheads="1"/>
          </p:cNvSpPr>
          <p:nvPr/>
        </p:nvSpPr>
        <p:spPr bwMode="auto">
          <a:xfrm>
            <a:off x="609600" y="2025650"/>
            <a:ext cx="8086725" cy="246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i="1" u="sng" dirty="0">
                <a:solidFill>
                  <a:schemeClr val="bg1"/>
                </a:solidFill>
              </a:rPr>
              <a:t>Preventing</a:t>
            </a:r>
            <a:r>
              <a:rPr lang="en-US" altLang="en-US" sz="2800" i="1" dirty="0">
                <a:solidFill>
                  <a:schemeClr val="bg1"/>
                </a:solidFill>
              </a:rPr>
              <a:t> new and </a:t>
            </a:r>
            <a:r>
              <a:rPr lang="en-US" altLang="en-US" sz="2800" i="1" u="sng" dirty="0">
                <a:solidFill>
                  <a:schemeClr val="bg1"/>
                </a:solidFill>
              </a:rPr>
              <a:t>reducing</a:t>
            </a:r>
            <a:r>
              <a:rPr lang="en-US" altLang="en-US" sz="2800" i="1" dirty="0">
                <a:solidFill>
                  <a:schemeClr val="bg1"/>
                </a:solidFill>
              </a:rPr>
              <a:t> existing disaster risk and </a:t>
            </a:r>
            <a:r>
              <a:rPr lang="en-US" altLang="en-US" sz="2800" i="1" u="sng" dirty="0">
                <a:solidFill>
                  <a:schemeClr val="bg1"/>
                </a:solidFill>
              </a:rPr>
              <a:t>managing</a:t>
            </a:r>
            <a:r>
              <a:rPr lang="en-US" altLang="en-US" sz="2800" i="1" dirty="0">
                <a:solidFill>
                  <a:schemeClr val="bg1"/>
                </a:solidFill>
              </a:rPr>
              <a:t> residual risk, all of which contribute to strengthening resilience and therefore to the achievement of sustainable development</a:t>
            </a:r>
            <a:r>
              <a:rPr lang="en-US" altLang="en-US" sz="2800" dirty="0">
                <a:solidFill>
                  <a:schemeClr val="bg1"/>
                </a:solidFill>
              </a:rPr>
              <a:t>.</a:t>
            </a:r>
          </a:p>
          <a:p>
            <a:pPr eaLnBrk="1" hangingPunct="1">
              <a:spcBef>
                <a:spcPct val="50000"/>
              </a:spcBef>
            </a:pPr>
            <a:r>
              <a:rPr lang="en-US" altLang="en-US" sz="2800" dirty="0">
                <a:solidFill>
                  <a:schemeClr val="bg1"/>
                </a:solidFill>
              </a:rPr>
              <a:t>What does this statement define?</a:t>
            </a:r>
          </a:p>
        </p:txBody>
      </p:sp>
      <p:sp>
        <p:nvSpPr>
          <p:cNvPr id="38916" name="Text Box 4">
            <a:extLst>
              <a:ext uri="{FF2B5EF4-FFF2-40B4-BE49-F238E27FC236}">
                <a16:creationId xmlns:a16="http://schemas.microsoft.com/office/drawing/2014/main" id="{142447A0-2BD7-4646-A6AD-245B19B50D8C}"/>
              </a:ext>
            </a:extLst>
          </p:cNvPr>
          <p:cNvSpPr txBox="1">
            <a:spLocks noChangeArrowheads="1"/>
          </p:cNvSpPr>
          <p:nvPr/>
        </p:nvSpPr>
        <p:spPr bwMode="auto">
          <a:xfrm>
            <a:off x="609600" y="4810780"/>
            <a:ext cx="7010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b="1" dirty="0">
                <a:solidFill>
                  <a:schemeClr val="bg1"/>
                </a:solidFill>
              </a:rPr>
              <a:t>Disaster risk reduction</a:t>
            </a:r>
          </a:p>
        </p:txBody>
      </p:sp>
      <p:sp>
        <p:nvSpPr>
          <p:cNvPr id="58373" name="AutoShape 5">
            <a:hlinkClick r:id="rId4" action="ppaction://hlinksldjump"/>
            <a:extLst>
              <a:ext uri="{FF2B5EF4-FFF2-40B4-BE49-F238E27FC236}">
                <a16:creationId xmlns:a16="http://schemas.microsoft.com/office/drawing/2014/main" id="{B9D2F7B3-C62B-4EC2-8DA0-02278AD68DAC}"/>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
        <p:nvSpPr>
          <p:cNvPr id="58374" name="Rectangle 2">
            <a:extLst>
              <a:ext uri="{FF2B5EF4-FFF2-40B4-BE49-F238E27FC236}">
                <a16:creationId xmlns:a16="http://schemas.microsoft.com/office/drawing/2014/main" id="{E1803A04-2D63-40AC-AF5F-28203DC97D1E}"/>
              </a:ext>
            </a:extLst>
          </p:cNvPr>
          <p:cNvSpPr txBox="1">
            <a:spLocks noChangeArrowheads="1"/>
          </p:cNvSpPr>
          <p:nvPr/>
        </p:nvSpPr>
        <p:spPr bwMode="auto">
          <a:xfrm>
            <a:off x="533400" y="869950"/>
            <a:ext cx="81629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685800">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spcBef>
                <a:spcPct val="0"/>
              </a:spcBef>
              <a:buFontTx/>
              <a:buNone/>
            </a:pPr>
            <a:r>
              <a:rPr lang="en-US" altLang="en-US" sz="3300">
                <a:solidFill>
                  <a:schemeClr val="bg1"/>
                </a:solidFill>
                <a:latin typeface="Calibri Light" panose="020F0302020204030204" pitchFamily="34" charset="0"/>
              </a:rPr>
              <a:t>Disaster risk reduction and management - $100</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8916"/>
                                        </p:tgtEl>
                                        <p:attrNameLst>
                                          <p:attrName>style.visibility</p:attrName>
                                        </p:attrNameLst>
                                      </p:cBhvr>
                                      <p:to>
                                        <p:strVal val="visible"/>
                                      </p:to>
                                    </p:set>
                                    <p:anim calcmode="lin" valueType="num">
                                      <p:cBhvr>
                                        <p:cTn id="7" dur="500" fill="hold"/>
                                        <p:tgtEl>
                                          <p:spTgt spid="38916"/>
                                        </p:tgtEl>
                                        <p:attrNameLst>
                                          <p:attrName>ppt_w</p:attrName>
                                        </p:attrNameLst>
                                      </p:cBhvr>
                                      <p:tavLst>
                                        <p:tav tm="0">
                                          <p:val>
                                            <p:fltVal val="0"/>
                                          </p:val>
                                        </p:tav>
                                        <p:tav tm="100000">
                                          <p:val>
                                            <p:strVal val="#ppt_w"/>
                                          </p:val>
                                        </p:tav>
                                      </p:tavLst>
                                    </p:anim>
                                    <p:anim calcmode="lin" valueType="num">
                                      <p:cBhvr>
                                        <p:cTn id="8" dur="500" fill="hold"/>
                                        <p:tgtEl>
                                          <p:spTgt spid="389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14" descr="Background pattern&#10;&#10;Description automatically generated">
            <a:extLst>
              <a:ext uri="{FF2B5EF4-FFF2-40B4-BE49-F238E27FC236}">
                <a16:creationId xmlns:a16="http://schemas.microsoft.com/office/drawing/2014/main" id="{F8468B19-7EBA-4653-BA4A-D92F9F1E3B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9" name="Rectangle 2">
            <a:extLst>
              <a:ext uri="{FF2B5EF4-FFF2-40B4-BE49-F238E27FC236}">
                <a16:creationId xmlns:a16="http://schemas.microsoft.com/office/drawing/2014/main" id="{731206AC-ED1A-45AD-A993-20BD55798DA0}"/>
              </a:ext>
            </a:extLst>
          </p:cNvPr>
          <p:cNvSpPr>
            <a:spLocks noGrp="1" noChangeArrowheads="1"/>
          </p:cNvSpPr>
          <p:nvPr>
            <p:ph type="title"/>
          </p:nvPr>
        </p:nvSpPr>
        <p:spPr>
          <a:xfrm>
            <a:off x="533400" y="869950"/>
            <a:ext cx="8162925" cy="762000"/>
          </a:xfrm>
        </p:spPr>
        <p:txBody>
          <a:bodyPr/>
          <a:lstStyle/>
          <a:p>
            <a:pPr eaLnBrk="1" hangingPunct="1"/>
            <a:r>
              <a:rPr lang="en-US" altLang="en-US">
                <a:solidFill>
                  <a:schemeClr val="bg1"/>
                </a:solidFill>
              </a:rPr>
              <a:t>Disaster risk reduction and management - $200</a:t>
            </a:r>
          </a:p>
        </p:txBody>
      </p:sp>
      <p:sp>
        <p:nvSpPr>
          <p:cNvPr id="60420" name="Text Box 3">
            <a:extLst>
              <a:ext uri="{FF2B5EF4-FFF2-40B4-BE49-F238E27FC236}">
                <a16:creationId xmlns:a16="http://schemas.microsoft.com/office/drawing/2014/main" id="{47D14467-0315-46C1-8651-A6184E725178}"/>
              </a:ext>
            </a:extLst>
          </p:cNvPr>
          <p:cNvSpPr txBox="1">
            <a:spLocks noChangeArrowheads="1"/>
          </p:cNvSpPr>
          <p:nvPr/>
        </p:nvSpPr>
        <p:spPr bwMode="auto">
          <a:xfrm>
            <a:off x="566738" y="1752600"/>
            <a:ext cx="67818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Name two examples of hazards.</a:t>
            </a:r>
          </a:p>
        </p:txBody>
      </p:sp>
      <p:sp>
        <p:nvSpPr>
          <p:cNvPr id="39940" name="Text Box 4">
            <a:extLst>
              <a:ext uri="{FF2B5EF4-FFF2-40B4-BE49-F238E27FC236}">
                <a16:creationId xmlns:a16="http://schemas.microsoft.com/office/drawing/2014/main" id="{6388E4D7-303D-466C-8A20-7F5BC58772A6}"/>
              </a:ext>
            </a:extLst>
          </p:cNvPr>
          <p:cNvSpPr txBox="1">
            <a:spLocks noChangeArrowheads="1"/>
          </p:cNvSpPr>
          <p:nvPr/>
        </p:nvSpPr>
        <p:spPr bwMode="auto">
          <a:xfrm>
            <a:off x="573088" y="2616200"/>
            <a:ext cx="8266112" cy="3416320"/>
          </a:xfrm>
          <a:prstGeom prst="rect">
            <a:avLst/>
          </a:prstGeom>
          <a:noFill/>
          <a:ln>
            <a:noFill/>
          </a:ln>
          <a:effec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spcBef>
                <a:spcPct val="50000"/>
              </a:spcBef>
              <a:defRPr/>
            </a:pPr>
            <a:r>
              <a:rPr lang="en-US" altLang="en-US" sz="2400" dirty="0">
                <a:solidFill>
                  <a:schemeClr val="bg1"/>
                </a:solidFill>
              </a:rPr>
              <a:t>Hazards can include:</a:t>
            </a:r>
          </a:p>
          <a:p>
            <a:pPr marL="342900" indent="-342900" fontAlgn="auto">
              <a:spcBef>
                <a:spcPts val="0"/>
              </a:spcBef>
              <a:spcAft>
                <a:spcPts val="0"/>
              </a:spcAft>
              <a:buFont typeface="Arial" panose="020B0604020202020204" pitchFamily="34" charset="0"/>
              <a:buChar char="•"/>
              <a:defRPr/>
            </a:pPr>
            <a:r>
              <a:rPr lang="en-US" sz="2400" b="1" dirty="0">
                <a:solidFill>
                  <a:schemeClr val="bg1"/>
                </a:solidFill>
              </a:rPr>
              <a:t>Biological</a:t>
            </a:r>
            <a:r>
              <a:rPr lang="en-US" sz="2400" dirty="0">
                <a:solidFill>
                  <a:schemeClr val="bg1"/>
                </a:solidFill>
              </a:rPr>
              <a:t> (insect infestation, epidemics/pandemics, animal attacks, etc.)</a:t>
            </a:r>
          </a:p>
          <a:p>
            <a:pPr marL="342900" indent="-342900" fontAlgn="auto">
              <a:spcBef>
                <a:spcPts val="0"/>
              </a:spcBef>
              <a:spcAft>
                <a:spcPts val="0"/>
              </a:spcAft>
              <a:buFont typeface="Arial" panose="020B0604020202020204" pitchFamily="34" charset="0"/>
              <a:buChar char="•"/>
              <a:defRPr/>
            </a:pPr>
            <a:r>
              <a:rPr lang="en-US" sz="2400" b="1" dirty="0">
                <a:solidFill>
                  <a:schemeClr val="bg1"/>
                </a:solidFill>
              </a:rPr>
              <a:t>Environmental</a:t>
            </a:r>
            <a:r>
              <a:rPr lang="en-US" sz="2400" dirty="0">
                <a:solidFill>
                  <a:schemeClr val="bg1"/>
                </a:solidFill>
              </a:rPr>
              <a:t> (soil degradation, deforestation, etc.)</a:t>
            </a:r>
          </a:p>
          <a:p>
            <a:pPr marL="342900" indent="-342900" fontAlgn="auto">
              <a:spcBef>
                <a:spcPts val="0"/>
              </a:spcBef>
              <a:spcAft>
                <a:spcPts val="0"/>
              </a:spcAft>
              <a:buFont typeface="Arial" panose="020B0604020202020204" pitchFamily="34" charset="0"/>
              <a:buChar char="•"/>
              <a:defRPr/>
            </a:pPr>
            <a:r>
              <a:rPr lang="en-US" sz="2400" b="1" dirty="0">
                <a:solidFill>
                  <a:schemeClr val="bg1"/>
                </a:solidFill>
              </a:rPr>
              <a:t>Geophysical</a:t>
            </a:r>
            <a:r>
              <a:rPr lang="en-US" sz="2400" dirty="0">
                <a:solidFill>
                  <a:schemeClr val="bg1"/>
                </a:solidFill>
              </a:rPr>
              <a:t> (earthquakes, tsunamis, volcanoes, etc.)</a:t>
            </a:r>
          </a:p>
          <a:p>
            <a:pPr marL="342900" indent="-342900" fontAlgn="auto">
              <a:spcBef>
                <a:spcPts val="0"/>
              </a:spcBef>
              <a:spcAft>
                <a:spcPts val="0"/>
              </a:spcAft>
              <a:buFont typeface="Arial" panose="020B0604020202020204" pitchFamily="34" charset="0"/>
              <a:buChar char="•"/>
              <a:defRPr/>
            </a:pPr>
            <a:r>
              <a:rPr lang="en-US" sz="2400" b="1" dirty="0">
                <a:solidFill>
                  <a:schemeClr val="bg1"/>
                </a:solidFill>
              </a:rPr>
              <a:t>Hydrometeorological </a:t>
            </a:r>
            <a:r>
              <a:rPr lang="en-US" sz="2400" dirty="0">
                <a:solidFill>
                  <a:schemeClr val="bg1"/>
                </a:solidFill>
              </a:rPr>
              <a:t>(flooding, mudslide, avalanche, typhoon, tornado, sandstorm, etc.)</a:t>
            </a:r>
          </a:p>
          <a:p>
            <a:pPr marL="342900" indent="-342900" fontAlgn="auto">
              <a:spcBef>
                <a:spcPts val="0"/>
              </a:spcBef>
              <a:spcAft>
                <a:spcPts val="0"/>
              </a:spcAft>
              <a:buFont typeface="Arial" panose="020B0604020202020204" pitchFamily="34" charset="0"/>
              <a:buChar char="•"/>
              <a:defRPr/>
            </a:pPr>
            <a:r>
              <a:rPr lang="en-US" sz="2400" b="1" dirty="0">
                <a:solidFill>
                  <a:schemeClr val="bg1"/>
                </a:solidFill>
              </a:rPr>
              <a:t>Technological</a:t>
            </a:r>
            <a:r>
              <a:rPr lang="en-US" sz="2400" dirty="0">
                <a:solidFill>
                  <a:schemeClr val="bg1"/>
                </a:solidFill>
              </a:rPr>
              <a:t> (industrial pollution, nuclear radiation, explosions, etc.)</a:t>
            </a:r>
          </a:p>
        </p:txBody>
      </p:sp>
      <p:sp>
        <p:nvSpPr>
          <p:cNvPr id="60422" name="AutoShape 5">
            <a:hlinkClick r:id="rId4" action="ppaction://hlinksldjump"/>
            <a:extLst>
              <a:ext uri="{FF2B5EF4-FFF2-40B4-BE49-F238E27FC236}">
                <a16:creationId xmlns:a16="http://schemas.microsoft.com/office/drawing/2014/main" id="{CA9D6211-24CE-4732-A9B0-F8D9CA6171F3}"/>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9940"/>
                                        </p:tgtEl>
                                        <p:attrNameLst>
                                          <p:attrName>style.visibility</p:attrName>
                                        </p:attrNameLst>
                                      </p:cBhvr>
                                      <p:to>
                                        <p:strVal val="visible"/>
                                      </p:to>
                                    </p:set>
                                    <p:anim calcmode="lin" valueType="num">
                                      <p:cBhvr>
                                        <p:cTn id="7" dur="500" fill="hold"/>
                                        <p:tgtEl>
                                          <p:spTgt spid="39940"/>
                                        </p:tgtEl>
                                        <p:attrNameLst>
                                          <p:attrName>ppt_w</p:attrName>
                                        </p:attrNameLst>
                                      </p:cBhvr>
                                      <p:tavLst>
                                        <p:tav tm="0">
                                          <p:val>
                                            <p:fltVal val="0"/>
                                          </p:val>
                                        </p:tav>
                                        <p:tav tm="100000">
                                          <p:val>
                                            <p:strVal val="#ppt_w"/>
                                          </p:val>
                                        </p:tav>
                                      </p:tavLst>
                                    </p:anim>
                                    <p:anim calcmode="lin" valueType="num">
                                      <p:cBhvr>
                                        <p:cTn id="8" dur="500" fill="hold"/>
                                        <p:tgtEl>
                                          <p:spTgt spid="3994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4" descr="Background pattern&#10;&#10;Description automatically generated">
            <a:extLst>
              <a:ext uri="{FF2B5EF4-FFF2-40B4-BE49-F238E27FC236}">
                <a16:creationId xmlns:a16="http://schemas.microsoft.com/office/drawing/2014/main" id="{27BEECE8-6319-4329-A044-547D2B695F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2">
            <a:extLst>
              <a:ext uri="{FF2B5EF4-FFF2-40B4-BE49-F238E27FC236}">
                <a16:creationId xmlns:a16="http://schemas.microsoft.com/office/drawing/2014/main" id="{D6CA3429-C8F0-4DEF-B39F-5BC0C51D9DB0}"/>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1 and 6 - $100</a:t>
            </a:r>
          </a:p>
        </p:txBody>
      </p:sp>
      <p:sp>
        <p:nvSpPr>
          <p:cNvPr id="8196" name="Text Box 3">
            <a:extLst>
              <a:ext uri="{FF2B5EF4-FFF2-40B4-BE49-F238E27FC236}">
                <a16:creationId xmlns:a16="http://schemas.microsoft.com/office/drawing/2014/main" id="{31145AD5-E9D0-4460-B1C4-2536A2C34320}"/>
              </a:ext>
            </a:extLst>
          </p:cNvPr>
          <p:cNvSpPr txBox="1">
            <a:spLocks noChangeArrowheads="1"/>
          </p:cNvSpPr>
          <p:nvPr/>
        </p:nvSpPr>
        <p:spPr bwMode="auto">
          <a:xfrm>
            <a:off x="871538" y="2286000"/>
            <a:ext cx="7434262"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This activity is not necessary to begin implementing the </a:t>
            </a:r>
            <a:r>
              <a:rPr lang="en-US" altLang="en-US" sz="2800" dirty="0" err="1">
                <a:solidFill>
                  <a:schemeClr val="bg1"/>
                </a:solidFill>
              </a:rPr>
              <a:t>MISP</a:t>
            </a:r>
            <a:r>
              <a:rPr lang="en-US" altLang="en-US" sz="2800" dirty="0">
                <a:solidFill>
                  <a:schemeClr val="bg1"/>
                </a:solidFill>
              </a:rPr>
              <a:t> at the onset of an emergency. </a:t>
            </a:r>
          </a:p>
        </p:txBody>
      </p:sp>
      <p:sp>
        <p:nvSpPr>
          <p:cNvPr id="7172" name="Text Box 4">
            <a:extLst>
              <a:ext uri="{FF2B5EF4-FFF2-40B4-BE49-F238E27FC236}">
                <a16:creationId xmlns:a16="http://schemas.microsoft.com/office/drawing/2014/main" id="{C546CAB9-0BCB-48C5-B64F-58E257804F8F}"/>
              </a:ext>
            </a:extLst>
          </p:cNvPr>
          <p:cNvSpPr txBox="1">
            <a:spLocks noChangeArrowheads="1"/>
          </p:cNvSpPr>
          <p:nvPr/>
        </p:nvSpPr>
        <p:spPr bwMode="auto">
          <a:xfrm>
            <a:off x="871538" y="4062413"/>
            <a:ext cx="70104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b="1" dirty="0">
                <a:solidFill>
                  <a:schemeClr val="bg1"/>
                </a:solidFill>
              </a:rPr>
              <a:t>A needs assessment is not needed to implement the </a:t>
            </a:r>
            <a:r>
              <a:rPr lang="en-US" altLang="en-US" sz="2800" b="1" dirty="0" err="1">
                <a:solidFill>
                  <a:schemeClr val="bg1"/>
                </a:solidFill>
              </a:rPr>
              <a:t>MISP</a:t>
            </a:r>
            <a:r>
              <a:rPr lang="en-US" altLang="en-US" sz="2800" b="1" dirty="0">
                <a:solidFill>
                  <a:schemeClr val="bg1"/>
                </a:solidFill>
              </a:rPr>
              <a:t>.</a:t>
            </a:r>
          </a:p>
        </p:txBody>
      </p:sp>
      <p:sp>
        <p:nvSpPr>
          <p:cNvPr id="8198" name="AutoShape 5">
            <a:hlinkClick r:id="rId4" action="ppaction://hlinksldjump"/>
            <a:extLst>
              <a:ext uri="{FF2B5EF4-FFF2-40B4-BE49-F238E27FC236}">
                <a16:creationId xmlns:a16="http://schemas.microsoft.com/office/drawing/2014/main" id="{44D4EA36-2E2B-49EE-8222-C541C1C76E01}"/>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p:cTn id="7" dur="500" fill="hold"/>
                                        <p:tgtEl>
                                          <p:spTgt spid="7172"/>
                                        </p:tgtEl>
                                        <p:attrNameLst>
                                          <p:attrName>ppt_w</p:attrName>
                                        </p:attrNameLst>
                                      </p:cBhvr>
                                      <p:tavLst>
                                        <p:tav tm="0">
                                          <p:val>
                                            <p:fltVal val="0"/>
                                          </p:val>
                                        </p:tav>
                                        <p:tav tm="100000">
                                          <p:val>
                                            <p:strVal val="#ppt_w"/>
                                          </p:val>
                                        </p:tav>
                                      </p:tavLst>
                                    </p:anim>
                                    <p:anim calcmode="lin" valueType="num">
                                      <p:cBhvr>
                                        <p:cTn id="8" dur="500" fill="hold"/>
                                        <p:tgtEl>
                                          <p:spTgt spid="717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14" descr="Background pattern&#10;&#10;Description automatically generated">
            <a:extLst>
              <a:ext uri="{FF2B5EF4-FFF2-40B4-BE49-F238E27FC236}">
                <a16:creationId xmlns:a16="http://schemas.microsoft.com/office/drawing/2014/main" id="{C7047956-6643-4580-B09D-E866510328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7" name="Text Box 3">
            <a:extLst>
              <a:ext uri="{FF2B5EF4-FFF2-40B4-BE49-F238E27FC236}">
                <a16:creationId xmlns:a16="http://schemas.microsoft.com/office/drawing/2014/main" id="{77F874C0-A305-4F57-8B32-6E8A31851769}"/>
              </a:ext>
            </a:extLst>
          </p:cNvPr>
          <p:cNvSpPr txBox="1">
            <a:spLocks noChangeArrowheads="1"/>
          </p:cNvSpPr>
          <p:nvPr/>
        </p:nvSpPr>
        <p:spPr bwMode="auto">
          <a:xfrm>
            <a:off x="568325" y="2143125"/>
            <a:ext cx="7239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800" dirty="0">
                <a:solidFill>
                  <a:schemeClr val="bg1"/>
                </a:solidFill>
                <a:cs typeface="Calibri" panose="020F0502020204030204" pitchFamily="34" charset="0"/>
              </a:rPr>
              <a:t>These are two entry points within the continuum of an emergency that provide an opportunity to build local resilience</a:t>
            </a:r>
            <a:r>
              <a:rPr lang="en-US" altLang="en-US" sz="2800" dirty="0">
                <a:solidFill>
                  <a:schemeClr val="bg1"/>
                </a:solidFill>
              </a:rPr>
              <a:t>.</a:t>
            </a:r>
          </a:p>
        </p:txBody>
      </p:sp>
      <p:sp>
        <p:nvSpPr>
          <p:cNvPr id="40964" name="Text Box 4">
            <a:extLst>
              <a:ext uri="{FF2B5EF4-FFF2-40B4-BE49-F238E27FC236}">
                <a16:creationId xmlns:a16="http://schemas.microsoft.com/office/drawing/2014/main" id="{8831FE45-13A8-458D-9FF6-EB7D9FE8C617}"/>
              </a:ext>
            </a:extLst>
          </p:cNvPr>
          <p:cNvSpPr txBox="1">
            <a:spLocks noChangeArrowheads="1"/>
          </p:cNvSpPr>
          <p:nvPr/>
        </p:nvSpPr>
        <p:spPr bwMode="auto">
          <a:xfrm>
            <a:off x="568325" y="3806825"/>
            <a:ext cx="7010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800" b="1" dirty="0">
                <a:solidFill>
                  <a:schemeClr val="bg1"/>
                </a:solidFill>
              </a:rPr>
              <a:t>Emergency preparedness </a:t>
            </a:r>
            <a:r>
              <a:rPr lang="en-US" altLang="en-US" sz="2800" dirty="0">
                <a:solidFill>
                  <a:schemeClr val="bg1"/>
                </a:solidFill>
              </a:rPr>
              <a:t>and </a:t>
            </a:r>
            <a:r>
              <a:rPr lang="en-US" altLang="en-US" sz="2800" b="1" dirty="0">
                <a:solidFill>
                  <a:schemeClr val="bg1"/>
                </a:solidFill>
              </a:rPr>
              <a:t>recovery</a:t>
            </a:r>
            <a:r>
              <a:rPr lang="en-US" altLang="en-US" sz="2800" dirty="0">
                <a:solidFill>
                  <a:schemeClr val="bg1"/>
                </a:solidFill>
              </a:rPr>
              <a:t>.</a:t>
            </a:r>
          </a:p>
        </p:txBody>
      </p:sp>
      <p:sp>
        <p:nvSpPr>
          <p:cNvPr id="62469" name="AutoShape 5">
            <a:hlinkClick r:id="rId4" action="ppaction://hlinksldjump"/>
            <a:extLst>
              <a:ext uri="{FF2B5EF4-FFF2-40B4-BE49-F238E27FC236}">
                <a16:creationId xmlns:a16="http://schemas.microsoft.com/office/drawing/2014/main" id="{08E7A8E6-53F8-4835-82D5-2ACD27D8448A}"/>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
        <p:nvSpPr>
          <p:cNvPr id="62470" name="Rectangle 2">
            <a:extLst>
              <a:ext uri="{FF2B5EF4-FFF2-40B4-BE49-F238E27FC236}">
                <a16:creationId xmlns:a16="http://schemas.microsoft.com/office/drawing/2014/main" id="{795B86BB-9424-4F07-AEF2-CECE3C119746}"/>
              </a:ext>
            </a:extLst>
          </p:cNvPr>
          <p:cNvSpPr>
            <a:spLocks noGrp="1" noChangeArrowheads="1"/>
          </p:cNvSpPr>
          <p:nvPr>
            <p:ph type="title"/>
          </p:nvPr>
        </p:nvSpPr>
        <p:spPr>
          <a:xfrm>
            <a:off x="533400" y="869950"/>
            <a:ext cx="8162925" cy="762000"/>
          </a:xfrm>
        </p:spPr>
        <p:txBody>
          <a:bodyPr/>
          <a:lstStyle/>
          <a:p>
            <a:pPr eaLnBrk="1" hangingPunct="1"/>
            <a:r>
              <a:rPr lang="en-US" altLang="en-US">
                <a:solidFill>
                  <a:schemeClr val="bg1"/>
                </a:solidFill>
              </a:rPr>
              <a:t>Disaster risk reduction and management - $300</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0964"/>
                                        </p:tgtEl>
                                        <p:attrNameLst>
                                          <p:attrName>style.visibility</p:attrName>
                                        </p:attrNameLst>
                                      </p:cBhvr>
                                      <p:to>
                                        <p:strVal val="visible"/>
                                      </p:to>
                                    </p:set>
                                    <p:anim calcmode="lin" valueType="num">
                                      <p:cBhvr>
                                        <p:cTn id="7" dur="500" fill="hold"/>
                                        <p:tgtEl>
                                          <p:spTgt spid="40964"/>
                                        </p:tgtEl>
                                        <p:attrNameLst>
                                          <p:attrName>ppt_w</p:attrName>
                                        </p:attrNameLst>
                                      </p:cBhvr>
                                      <p:tavLst>
                                        <p:tav tm="0">
                                          <p:val>
                                            <p:fltVal val="0"/>
                                          </p:val>
                                        </p:tav>
                                        <p:tav tm="100000">
                                          <p:val>
                                            <p:strVal val="#ppt_w"/>
                                          </p:val>
                                        </p:tav>
                                      </p:tavLst>
                                    </p:anim>
                                    <p:anim calcmode="lin" valueType="num">
                                      <p:cBhvr>
                                        <p:cTn id="8" dur="500" fill="hold"/>
                                        <p:tgtEl>
                                          <p:spTgt spid="4096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14" descr="Background pattern&#10;&#10;Description automatically generated">
            <a:extLst>
              <a:ext uri="{FF2B5EF4-FFF2-40B4-BE49-F238E27FC236}">
                <a16:creationId xmlns:a16="http://schemas.microsoft.com/office/drawing/2014/main" id="{085FF122-0D05-4074-83C8-90A1425618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5" name="Text Box 3">
            <a:extLst>
              <a:ext uri="{FF2B5EF4-FFF2-40B4-BE49-F238E27FC236}">
                <a16:creationId xmlns:a16="http://schemas.microsoft.com/office/drawing/2014/main" id="{39578A76-BA3E-4BE5-8162-F806C67EE39D}"/>
              </a:ext>
            </a:extLst>
          </p:cNvPr>
          <p:cNvSpPr txBox="1">
            <a:spLocks noChangeArrowheads="1"/>
          </p:cNvSpPr>
          <p:nvPr/>
        </p:nvSpPr>
        <p:spPr bwMode="auto">
          <a:xfrm>
            <a:off x="609600" y="2187575"/>
            <a:ext cx="67818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Why is it important to focus on local disaster risk reduction?</a:t>
            </a:r>
          </a:p>
        </p:txBody>
      </p:sp>
      <p:sp>
        <p:nvSpPr>
          <p:cNvPr id="60420" name="Text Box 4">
            <a:extLst>
              <a:ext uri="{FF2B5EF4-FFF2-40B4-BE49-F238E27FC236}">
                <a16:creationId xmlns:a16="http://schemas.microsoft.com/office/drawing/2014/main" id="{51DAAEBA-E519-4E83-9E3F-00173702A776}"/>
              </a:ext>
            </a:extLst>
          </p:cNvPr>
          <p:cNvSpPr txBox="1">
            <a:spLocks noChangeArrowheads="1"/>
          </p:cNvSpPr>
          <p:nvPr/>
        </p:nvSpPr>
        <p:spPr bwMode="auto">
          <a:xfrm>
            <a:off x="609600" y="3511550"/>
            <a:ext cx="70104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buFont typeface="Arial" panose="020B0604020202020204" pitchFamily="34" charset="0"/>
              <a:buChar char="•"/>
            </a:pPr>
            <a:r>
              <a:rPr lang="en-US" altLang="en-US" sz="2800" b="1" dirty="0">
                <a:solidFill>
                  <a:schemeClr val="bg1"/>
                </a:solidFill>
                <a:cs typeface="Calibri" panose="020F0502020204030204" pitchFamily="34" charset="0"/>
              </a:rPr>
              <a:t>Risks are localized</a:t>
            </a:r>
            <a:r>
              <a:rPr lang="en-US" altLang="en-US" sz="2800" dirty="0">
                <a:solidFill>
                  <a:schemeClr val="bg1"/>
                </a:solidFill>
                <a:cs typeface="Calibri" panose="020F0502020204030204" pitchFamily="34" charset="0"/>
              </a:rPr>
              <a:t>.</a:t>
            </a:r>
          </a:p>
          <a:p>
            <a:pPr>
              <a:buFont typeface="Arial" panose="020B0604020202020204" pitchFamily="34" charset="0"/>
              <a:buChar char="•"/>
            </a:pPr>
            <a:r>
              <a:rPr lang="en-US" altLang="en-US" sz="2800" b="1" dirty="0">
                <a:solidFill>
                  <a:schemeClr val="bg1"/>
                </a:solidFill>
                <a:cs typeface="Calibri" panose="020F0502020204030204" pitchFamily="34" charset="0"/>
              </a:rPr>
              <a:t>Communities know </a:t>
            </a:r>
            <a:r>
              <a:rPr lang="en-US" altLang="en-US" sz="2800" dirty="0">
                <a:solidFill>
                  <a:schemeClr val="bg1"/>
                </a:solidFill>
                <a:cs typeface="Calibri" panose="020F0502020204030204" pitchFamily="34" charset="0"/>
              </a:rPr>
              <a:t>their risks and vulnerabilities.</a:t>
            </a:r>
          </a:p>
          <a:p>
            <a:pPr>
              <a:buFont typeface="Arial" panose="020B0604020202020204" pitchFamily="34" charset="0"/>
              <a:buChar char="•"/>
            </a:pPr>
            <a:r>
              <a:rPr lang="en-US" altLang="en-US" sz="2800" b="1" dirty="0">
                <a:solidFill>
                  <a:schemeClr val="bg1"/>
                </a:solidFill>
                <a:cs typeface="Calibri" panose="020F0502020204030204" pitchFamily="34" charset="0"/>
              </a:rPr>
              <a:t>Communities are aware </a:t>
            </a:r>
            <a:r>
              <a:rPr lang="en-US" altLang="en-US" sz="2800" dirty="0">
                <a:solidFill>
                  <a:schemeClr val="bg1"/>
                </a:solidFill>
                <a:cs typeface="Calibri" panose="020F0502020204030204" pitchFamily="34" charset="0"/>
              </a:rPr>
              <a:t>of their capacities.</a:t>
            </a:r>
          </a:p>
          <a:p>
            <a:pPr>
              <a:buFont typeface="Arial" panose="020B0604020202020204" pitchFamily="34" charset="0"/>
              <a:buChar char="•"/>
            </a:pPr>
            <a:r>
              <a:rPr lang="en-US" altLang="en-US" sz="2800" b="1" dirty="0">
                <a:solidFill>
                  <a:schemeClr val="bg1"/>
                </a:solidFill>
                <a:cs typeface="Calibri" panose="020F0502020204030204" pitchFamily="34" charset="0"/>
              </a:rPr>
              <a:t>Decisions to act </a:t>
            </a:r>
            <a:r>
              <a:rPr lang="en-US" altLang="en-US" sz="2800" dirty="0">
                <a:solidFill>
                  <a:schemeClr val="bg1"/>
                </a:solidFill>
                <a:cs typeface="Calibri" panose="020F0502020204030204" pitchFamily="34" charset="0"/>
              </a:rPr>
              <a:t>will be local.</a:t>
            </a:r>
            <a:endParaRPr lang="en-US" altLang="en-US" sz="2800" dirty="0">
              <a:solidFill>
                <a:schemeClr val="bg1"/>
              </a:solidFill>
            </a:endParaRPr>
          </a:p>
        </p:txBody>
      </p:sp>
      <p:sp>
        <p:nvSpPr>
          <p:cNvPr id="64517" name="AutoShape 5">
            <a:hlinkClick r:id="rId4" action="ppaction://hlinksldjump"/>
            <a:extLst>
              <a:ext uri="{FF2B5EF4-FFF2-40B4-BE49-F238E27FC236}">
                <a16:creationId xmlns:a16="http://schemas.microsoft.com/office/drawing/2014/main" id="{5024DC4C-153A-419D-8D26-D80E6B876920}"/>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
        <p:nvSpPr>
          <p:cNvPr id="64518" name="Rectangle 2">
            <a:extLst>
              <a:ext uri="{FF2B5EF4-FFF2-40B4-BE49-F238E27FC236}">
                <a16:creationId xmlns:a16="http://schemas.microsoft.com/office/drawing/2014/main" id="{251A7156-3289-434B-B2E8-542D7CBF243A}"/>
              </a:ext>
            </a:extLst>
          </p:cNvPr>
          <p:cNvSpPr>
            <a:spLocks noGrp="1" noChangeArrowheads="1"/>
          </p:cNvSpPr>
          <p:nvPr>
            <p:ph type="title"/>
          </p:nvPr>
        </p:nvSpPr>
        <p:spPr>
          <a:xfrm>
            <a:off x="533400" y="869950"/>
            <a:ext cx="8162925" cy="762000"/>
          </a:xfrm>
        </p:spPr>
        <p:txBody>
          <a:bodyPr/>
          <a:lstStyle/>
          <a:p>
            <a:pPr eaLnBrk="1" hangingPunct="1"/>
            <a:r>
              <a:rPr lang="en-US" altLang="en-US">
                <a:solidFill>
                  <a:schemeClr val="bg1"/>
                </a:solidFill>
              </a:rPr>
              <a:t>Disaster risk reduction and management - $400</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60420"/>
                                        </p:tgtEl>
                                        <p:attrNameLst>
                                          <p:attrName>style.visibility</p:attrName>
                                        </p:attrNameLst>
                                      </p:cBhvr>
                                      <p:to>
                                        <p:strVal val="visible"/>
                                      </p:to>
                                    </p:set>
                                    <p:anim calcmode="lin" valueType="num">
                                      <p:cBhvr>
                                        <p:cTn id="7" dur="500" fill="hold"/>
                                        <p:tgtEl>
                                          <p:spTgt spid="60420"/>
                                        </p:tgtEl>
                                        <p:attrNameLst>
                                          <p:attrName>ppt_w</p:attrName>
                                        </p:attrNameLst>
                                      </p:cBhvr>
                                      <p:tavLst>
                                        <p:tav tm="0">
                                          <p:val>
                                            <p:fltVal val="0"/>
                                          </p:val>
                                        </p:tav>
                                        <p:tav tm="100000">
                                          <p:val>
                                            <p:strVal val="#ppt_w"/>
                                          </p:val>
                                        </p:tav>
                                      </p:tavLst>
                                    </p:anim>
                                    <p:anim calcmode="lin" valueType="num">
                                      <p:cBhvr>
                                        <p:cTn id="8" dur="500" fill="hold"/>
                                        <p:tgtEl>
                                          <p:spTgt spid="6042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14" descr="Background pattern&#10;&#10;Description automatically generated">
            <a:extLst>
              <a:ext uri="{FF2B5EF4-FFF2-40B4-BE49-F238E27FC236}">
                <a16:creationId xmlns:a16="http://schemas.microsoft.com/office/drawing/2014/main" id="{C4DDA325-0B74-49EA-B6A4-E1C54DB261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3" name="Text Box 3">
            <a:extLst>
              <a:ext uri="{FF2B5EF4-FFF2-40B4-BE49-F238E27FC236}">
                <a16:creationId xmlns:a16="http://schemas.microsoft.com/office/drawing/2014/main" id="{CE4ECA8A-E2A8-4412-9160-CE022BCA409D}"/>
              </a:ext>
            </a:extLst>
          </p:cNvPr>
          <p:cNvSpPr txBox="1">
            <a:spLocks noChangeArrowheads="1"/>
          </p:cNvSpPr>
          <p:nvPr/>
        </p:nvSpPr>
        <p:spPr bwMode="auto">
          <a:xfrm>
            <a:off x="609600" y="1905000"/>
            <a:ext cx="79248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Name the four priorities of the Sendai Framework for Disaster Risk Reduction.</a:t>
            </a:r>
          </a:p>
        </p:txBody>
      </p:sp>
      <p:sp>
        <p:nvSpPr>
          <p:cNvPr id="43012" name="Text Box 4">
            <a:extLst>
              <a:ext uri="{FF2B5EF4-FFF2-40B4-BE49-F238E27FC236}">
                <a16:creationId xmlns:a16="http://schemas.microsoft.com/office/drawing/2014/main" id="{DB4F688E-185B-47C5-9351-41B58BA49748}"/>
              </a:ext>
            </a:extLst>
          </p:cNvPr>
          <p:cNvSpPr txBox="1">
            <a:spLocks noChangeArrowheads="1"/>
          </p:cNvSpPr>
          <p:nvPr/>
        </p:nvSpPr>
        <p:spPr bwMode="auto">
          <a:xfrm>
            <a:off x="609600" y="3157538"/>
            <a:ext cx="73152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400" b="1" dirty="0">
                <a:solidFill>
                  <a:schemeClr val="bg1"/>
                </a:solidFill>
              </a:rPr>
              <a:t>Understanding disaster risk</a:t>
            </a:r>
            <a:endParaRPr lang="en-US" altLang="en-US" sz="2400" dirty="0">
              <a:solidFill>
                <a:schemeClr val="bg1"/>
              </a:solidFill>
            </a:endParaRPr>
          </a:p>
          <a:p>
            <a:pPr eaLnBrk="1" hangingPunct="1">
              <a:buFont typeface="Arial" panose="020B0604020202020204" pitchFamily="34" charset="0"/>
              <a:buChar char="•"/>
            </a:pPr>
            <a:r>
              <a:rPr lang="en-US" altLang="en-US" sz="2400" b="1" dirty="0">
                <a:solidFill>
                  <a:schemeClr val="bg1"/>
                </a:solidFill>
              </a:rPr>
              <a:t>Strengthening disaster risk governance to manage disaster risk</a:t>
            </a:r>
            <a:endParaRPr lang="en-US" altLang="en-US" sz="2400" dirty="0">
              <a:solidFill>
                <a:schemeClr val="bg1"/>
              </a:solidFill>
            </a:endParaRPr>
          </a:p>
          <a:p>
            <a:pPr eaLnBrk="1" hangingPunct="1">
              <a:buFont typeface="Arial" panose="020B0604020202020204" pitchFamily="34" charset="0"/>
              <a:buChar char="•"/>
            </a:pPr>
            <a:r>
              <a:rPr lang="en-US" altLang="en-US" sz="2400" b="1" dirty="0">
                <a:solidFill>
                  <a:schemeClr val="bg1"/>
                </a:solidFill>
              </a:rPr>
              <a:t>Investing in disaster risk reduction </a:t>
            </a:r>
            <a:r>
              <a:rPr lang="en-US" altLang="en-US" sz="2400" dirty="0">
                <a:solidFill>
                  <a:schemeClr val="bg1"/>
                </a:solidFill>
              </a:rPr>
              <a:t>for resilience</a:t>
            </a:r>
          </a:p>
          <a:p>
            <a:pPr eaLnBrk="1" hangingPunct="1">
              <a:buFont typeface="Arial" panose="020B0604020202020204" pitchFamily="34" charset="0"/>
              <a:buChar char="•"/>
            </a:pPr>
            <a:r>
              <a:rPr lang="en-US" altLang="en-US" sz="2400" b="1" dirty="0">
                <a:solidFill>
                  <a:schemeClr val="bg1"/>
                </a:solidFill>
              </a:rPr>
              <a:t>Enhancing disaster preparedness </a:t>
            </a:r>
            <a:r>
              <a:rPr lang="en-US" altLang="en-US" sz="2400" dirty="0">
                <a:solidFill>
                  <a:schemeClr val="bg1"/>
                </a:solidFill>
              </a:rPr>
              <a:t>for effective response and to “Build Back Better” in recovery, rehabilitation, and reconstruction</a:t>
            </a:r>
          </a:p>
        </p:txBody>
      </p:sp>
      <p:sp>
        <p:nvSpPr>
          <p:cNvPr id="66565" name="AutoShape 5">
            <a:hlinkClick r:id="rId4" action="ppaction://hlinksldjump"/>
            <a:extLst>
              <a:ext uri="{FF2B5EF4-FFF2-40B4-BE49-F238E27FC236}">
                <a16:creationId xmlns:a16="http://schemas.microsoft.com/office/drawing/2014/main" id="{B8E25472-9196-4ED6-9485-C6B298EB15EE}"/>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
        <p:nvSpPr>
          <p:cNvPr id="66566" name="Rectangle 2">
            <a:extLst>
              <a:ext uri="{FF2B5EF4-FFF2-40B4-BE49-F238E27FC236}">
                <a16:creationId xmlns:a16="http://schemas.microsoft.com/office/drawing/2014/main" id="{642AF1DA-3E17-4720-9825-009DE781C431}"/>
              </a:ext>
            </a:extLst>
          </p:cNvPr>
          <p:cNvSpPr txBox="1">
            <a:spLocks noChangeArrowheads="1"/>
          </p:cNvSpPr>
          <p:nvPr/>
        </p:nvSpPr>
        <p:spPr bwMode="auto">
          <a:xfrm>
            <a:off x="533400" y="869950"/>
            <a:ext cx="81629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685800">
              <a:lnSpc>
                <a:spcPct val="90000"/>
              </a:lnSpc>
              <a:spcBef>
                <a:spcPts val="750"/>
              </a:spcBef>
              <a:buFont typeface="Arial" panose="020B0604020202020204" pitchFamily="34" charset="0"/>
              <a:buChar char="•"/>
              <a:defRPr sz="21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buChar char="•"/>
              <a:defRPr>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buChar char="•"/>
              <a:defRPr sz="15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buChar char="•"/>
              <a:defRPr sz="13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defRPr>
            </a:lvl9pPr>
          </a:lstStyle>
          <a:p>
            <a:pPr eaLnBrk="1" hangingPunct="1">
              <a:spcBef>
                <a:spcPct val="0"/>
              </a:spcBef>
              <a:buFontTx/>
              <a:buNone/>
            </a:pPr>
            <a:r>
              <a:rPr lang="en-US" altLang="en-US" sz="3300">
                <a:solidFill>
                  <a:schemeClr val="bg1"/>
                </a:solidFill>
                <a:latin typeface="Calibri Light" panose="020F0302020204030204" pitchFamily="34" charset="0"/>
              </a:rPr>
              <a:t>Disaster risk reduction and management - $500</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3012"/>
                                        </p:tgtEl>
                                        <p:attrNameLst>
                                          <p:attrName>style.visibility</p:attrName>
                                        </p:attrNameLst>
                                      </p:cBhvr>
                                      <p:to>
                                        <p:strVal val="visible"/>
                                      </p:to>
                                    </p:set>
                                    <p:anim calcmode="lin" valueType="num">
                                      <p:cBhvr>
                                        <p:cTn id="7" dur="500" fill="hold"/>
                                        <p:tgtEl>
                                          <p:spTgt spid="43012"/>
                                        </p:tgtEl>
                                        <p:attrNameLst>
                                          <p:attrName>ppt_w</p:attrName>
                                        </p:attrNameLst>
                                      </p:cBhvr>
                                      <p:tavLst>
                                        <p:tav tm="0">
                                          <p:val>
                                            <p:fltVal val="0"/>
                                          </p:val>
                                        </p:tav>
                                        <p:tav tm="100000">
                                          <p:val>
                                            <p:strVal val="#ppt_w"/>
                                          </p:val>
                                        </p:tav>
                                      </p:tavLst>
                                    </p:anim>
                                    <p:anim calcmode="lin" valueType="num">
                                      <p:cBhvr>
                                        <p:cTn id="8" dur="500" fill="hold"/>
                                        <p:tgtEl>
                                          <p:spTgt spid="430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4" descr="Background pattern&#10;&#10;Description automatically generated">
            <a:extLst>
              <a:ext uri="{FF2B5EF4-FFF2-40B4-BE49-F238E27FC236}">
                <a16:creationId xmlns:a16="http://schemas.microsoft.com/office/drawing/2014/main" id="{F5A9A360-443B-4309-9E79-F3ADDFFDF4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1" name="Rectangle 2">
            <a:extLst>
              <a:ext uri="{FF2B5EF4-FFF2-40B4-BE49-F238E27FC236}">
                <a16:creationId xmlns:a16="http://schemas.microsoft.com/office/drawing/2014/main" id="{C7D88A16-E8AF-4E5E-9D50-F90FF66E0899}"/>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Double Your Points</a:t>
            </a:r>
          </a:p>
        </p:txBody>
      </p:sp>
      <p:sp>
        <p:nvSpPr>
          <p:cNvPr id="68612" name="Rectangle 3">
            <a:extLst>
              <a:ext uri="{FF2B5EF4-FFF2-40B4-BE49-F238E27FC236}">
                <a16:creationId xmlns:a16="http://schemas.microsoft.com/office/drawing/2014/main" id="{CD814067-3BE4-41E2-A481-9DCF97997302}"/>
              </a:ext>
            </a:extLst>
          </p:cNvPr>
          <p:cNvSpPr>
            <a:spLocks noGrp="1" noChangeArrowheads="1"/>
          </p:cNvSpPr>
          <p:nvPr>
            <p:ph idx="1"/>
          </p:nvPr>
        </p:nvSpPr>
        <p:spPr/>
        <p:txBody>
          <a:bodyPr/>
          <a:lstStyle/>
          <a:p>
            <a:pPr eaLnBrk="1" hangingPunct="1"/>
            <a:r>
              <a:rPr lang="en-US" altLang="en-US" sz="2800" dirty="0">
                <a:solidFill>
                  <a:schemeClr val="bg1"/>
                </a:solidFill>
              </a:rPr>
              <a:t>Specify your wager!</a:t>
            </a:r>
          </a:p>
        </p:txBody>
      </p:sp>
    </p:spTree>
  </p:cSld>
  <p:clrMapOvr>
    <a:masterClrMapping/>
  </p:clrMapOvr>
  <p:transition>
    <p:pull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14" descr="Background pattern&#10;&#10;Description automatically generated">
            <a:extLst>
              <a:ext uri="{FF2B5EF4-FFF2-40B4-BE49-F238E27FC236}">
                <a16:creationId xmlns:a16="http://schemas.microsoft.com/office/drawing/2014/main" id="{FD718148-E03A-4936-8EA6-BB75BC5006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59" name="Rectangle 2">
            <a:extLst>
              <a:ext uri="{FF2B5EF4-FFF2-40B4-BE49-F238E27FC236}">
                <a16:creationId xmlns:a16="http://schemas.microsoft.com/office/drawing/2014/main" id="{B1C59C4F-A8A2-40FB-B99F-F337B3E12CFD}"/>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3</a:t>
            </a:r>
          </a:p>
        </p:txBody>
      </p:sp>
      <p:sp>
        <p:nvSpPr>
          <p:cNvPr id="70660" name="AutoShape 3">
            <a:hlinkClick r:id="rId4" action="ppaction://hlinksldjump"/>
            <a:extLst>
              <a:ext uri="{FF2B5EF4-FFF2-40B4-BE49-F238E27FC236}">
                <a16:creationId xmlns:a16="http://schemas.microsoft.com/office/drawing/2014/main" id="{668CC345-3866-4FB4-8673-843901D3E6EB}"/>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
        <p:nvSpPr>
          <p:cNvPr id="70661" name="Text Box 7">
            <a:extLst>
              <a:ext uri="{FF2B5EF4-FFF2-40B4-BE49-F238E27FC236}">
                <a16:creationId xmlns:a16="http://schemas.microsoft.com/office/drawing/2014/main" id="{90B253D6-49AA-4772-8F65-A735665DD95B}"/>
              </a:ext>
            </a:extLst>
          </p:cNvPr>
          <p:cNvSpPr txBox="1">
            <a:spLocks noChangeArrowheads="1"/>
          </p:cNvSpPr>
          <p:nvPr/>
        </p:nvSpPr>
        <p:spPr bwMode="auto">
          <a:xfrm>
            <a:off x="842963" y="2128838"/>
            <a:ext cx="7467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400" dirty="0">
                <a:solidFill>
                  <a:schemeClr val="bg1"/>
                </a:solidFill>
              </a:rPr>
              <a:t>Name the seven sexually transmitted infections that can be spread via both sexual contact and during childbirth.</a:t>
            </a:r>
          </a:p>
        </p:txBody>
      </p:sp>
      <p:sp>
        <p:nvSpPr>
          <p:cNvPr id="45064" name="Text Box 8">
            <a:extLst>
              <a:ext uri="{FF2B5EF4-FFF2-40B4-BE49-F238E27FC236}">
                <a16:creationId xmlns:a16="http://schemas.microsoft.com/office/drawing/2014/main" id="{12EBBB34-3589-4E82-81EB-6EA7A3D4CE8A}"/>
              </a:ext>
            </a:extLst>
          </p:cNvPr>
          <p:cNvSpPr txBox="1">
            <a:spLocks noChangeArrowheads="1"/>
          </p:cNvSpPr>
          <p:nvPr/>
        </p:nvSpPr>
        <p:spPr bwMode="auto">
          <a:xfrm>
            <a:off x="842963" y="3375025"/>
            <a:ext cx="66294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400" dirty="0">
                <a:solidFill>
                  <a:schemeClr val="bg1"/>
                </a:solidFill>
                <a:cs typeface="Calibri" panose="020F0502020204030204" pitchFamily="34" charset="0"/>
              </a:rPr>
              <a:t>Chlamydia</a:t>
            </a:r>
          </a:p>
          <a:p>
            <a:pPr eaLnBrk="1" hangingPunct="1">
              <a:buFont typeface="Arial" panose="020B0604020202020204" pitchFamily="34" charset="0"/>
              <a:buChar char="•"/>
            </a:pPr>
            <a:r>
              <a:rPr lang="en-US" altLang="en-US" sz="2400" dirty="0">
                <a:solidFill>
                  <a:schemeClr val="bg1"/>
                </a:solidFill>
                <a:cs typeface="Calibri" panose="020F0502020204030204" pitchFamily="34" charset="0"/>
              </a:rPr>
              <a:t>Gonorrhea</a:t>
            </a:r>
          </a:p>
          <a:p>
            <a:pPr eaLnBrk="1" hangingPunct="1">
              <a:buFont typeface="Arial" panose="020B0604020202020204" pitchFamily="34" charset="0"/>
              <a:buChar char="•"/>
            </a:pPr>
            <a:r>
              <a:rPr lang="en-US" altLang="en-US" sz="2400" dirty="0">
                <a:solidFill>
                  <a:schemeClr val="bg1"/>
                </a:solidFill>
                <a:cs typeface="Calibri" panose="020F0502020204030204" pitchFamily="34" charset="0"/>
              </a:rPr>
              <a:t>Hepatitis B</a:t>
            </a:r>
          </a:p>
          <a:p>
            <a:pPr eaLnBrk="1" hangingPunct="1">
              <a:buFont typeface="Arial" panose="020B0604020202020204" pitchFamily="34" charset="0"/>
              <a:buChar char="•"/>
            </a:pPr>
            <a:r>
              <a:rPr lang="en-US" altLang="en-US" sz="2400" dirty="0">
                <a:solidFill>
                  <a:schemeClr val="bg1"/>
                </a:solidFill>
                <a:cs typeface="Calibri" panose="020F0502020204030204" pitchFamily="34" charset="0"/>
              </a:rPr>
              <a:t>HIV</a:t>
            </a:r>
          </a:p>
          <a:p>
            <a:pPr eaLnBrk="1" hangingPunct="1">
              <a:buFont typeface="Arial" panose="020B0604020202020204" pitchFamily="34" charset="0"/>
              <a:buChar char="•"/>
            </a:pPr>
            <a:r>
              <a:rPr lang="en-US" altLang="en-US" sz="2400" dirty="0">
                <a:solidFill>
                  <a:schemeClr val="bg1"/>
                </a:solidFill>
                <a:cs typeface="Calibri" panose="020F0502020204030204" pitchFamily="34" charset="0"/>
              </a:rPr>
              <a:t>Human papillomavirus (HPV)</a:t>
            </a:r>
          </a:p>
          <a:p>
            <a:pPr eaLnBrk="1" hangingPunct="1">
              <a:buFont typeface="Arial" panose="020B0604020202020204" pitchFamily="34" charset="0"/>
              <a:buChar char="•"/>
            </a:pPr>
            <a:r>
              <a:rPr lang="en-US" altLang="en-US" sz="2400" dirty="0">
                <a:solidFill>
                  <a:schemeClr val="bg1"/>
                </a:solidFill>
                <a:cs typeface="Calibri" panose="020F0502020204030204" pitchFamily="34" charset="0"/>
              </a:rPr>
              <a:t>Herpes simplex virus (HSV2)</a:t>
            </a:r>
          </a:p>
          <a:p>
            <a:pPr eaLnBrk="1" hangingPunct="1">
              <a:buFont typeface="Arial" panose="020B0604020202020204" pitchFamily="34" charset="0"/>
              <a:buChar char="•"/>
            </a:pPr>
            <a:r>
              <a:rPr lang="en-US" altLang="en-US" sz="2400" dirty="0">
                <a:solidFill>
                  <a:schemeClr val="bg1"/>
                </a:solidFill>
                <a:cs typeface="Calibri" panose="020F0502020204030204" pitchFamily="34" charset="0"/>
              </a:rPr>
              <a:t>Syphilis</a:t>
            </a:r>
            <a:endParaRPr lang="en-US" altLang="en-US" sz="2400" dirty="0">
              <a:solidFill>
                <a:schemeClr val="bg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5064"/>
                                        </p:tgtEl>
                                        <p:attrNameLst>
                                          <p:attrName>style.visibility</p:attrName>
                                        </p:attrNameLst>
                                      </p:cBhvr>
                                      <p:to>
                                        <p:strVal val="visible"/>
                                      </p:to>
                                    </p:set>
                                    <p:anim calcmode="lin" valueType="num">
                                      <p:cBhvr>
                                        <p:cTn id="7" dur="500" fill="hold"/>
                                        <p:tgtEl>
                                          <p:spTgt spid="45064"/>
                                        </p:tgtEl>
                                        <p:attrNameLst>
                                          <p:attrName>ppt_w</p:attrName>
                                        </p:attrNameLst>
                                      </p:cBhvr>
                                      <p:tavLst>
                                        <p:tav tm="0">
                                          <p:val>
                                            <p:fltVal val="0"/>
                                          </p:val>
                                        </p:tav>
                                        <p:tav tm="100000">
                                          <p:val>
                                            <p:strVal val="#ppt_w"/>
                                          </p:val>
                                        </p:tav>
                                      </p:tavLst>
                                    </p:anim>
                                    <p:anim calcmode="lin" valueType="num">
                                      <p:cBhvr>
                                        <p:cTn id="8" dur="500" fill="hold"/>
                                        <p:tgtEl>
                                          <p:spTgt spid="4506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4" descr="Background pattern&#10;&#10;Description automatically generated">
            <a:extLst>
              <a:ext uri="{FF2B5EF4-FFF2-40B4-BE49-F238E27FC236}">
                <a16:creationId xmlns:a16="http://schemas.microsoft.com/office/drawing/2014/main" id="{46BA1FDB-87E8-4915-9802-2575B82A99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2">
            <a:extLst>
              <a:ext uri="{FF2B5EF4-FFF2-40B4-BE49-F238E27FC236}">
                <a16:creationId xmlns:a16="http://schemas.microsoft.com/office/drawing/2014/main" id="{7C220B93-5639-4B29-8989-E8D44778ADDF}"/>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1 and 6 - $200</a:t>
            </a:r>
          </a:p>
        </p:txBody>
      </p:sp>
      <p:sp>
        <p:nvSpPr>
          <p:cNvPr id="10244" name="Text Box 3">
            <a:extLst>
              <a:ext uri="{FF2B5EF4-FFF2-40B4-BE49-F238E27FC236}">
                <a16:creationId xmlns:a16="http://schemas.microsoft.com/office/drawing/2014/main" id="{107506CB-EEE0-454B-90A3-58435AA7BF8E}"/>
              </a:ext>
            </a:extLst>
          </p:cNvPr>
          <p:cNvSpPr txBox="1">
            <a:spLocks noChangeArrowheads="1"/>
          </p:cNvSpPr>
          <p:nvPr/>
        </p:nvSpPr>
        <p:spPr bwMode="auto">
          <a:xfrm>
            <a:off x="871538" y="2239963"/>
            <a:ext cx="67818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What is Objective 1 of the </a:t>
            </a:r>
            <a:r>
              <a:rPr lang="en-US" altLang="en-US" sz="2800" dirty="0" err="1">
                <a:solidFill>
                  <a:schemeClr val="bg1"/>
                </a:solidFill>
              </a:rPr>
              <a:t>MISP</a:t>
            </a:r>
            <a:r>
              <a:rPr lang="en-US" altLang="en-US" sz="2800" dirty="0">
                <a:solidFill>
                  <a:schemeClr val="bg1"/>
                </a:solidFill>
              </a:rPr>
              <a:t>? </a:t>
            </a:r>
          </a:p>
        </p:txBody>
      </p:sp>
      <p:sp>
        <p:nvSpPr>
          <p:cNvPr id="12292" name="Text Box 4">
            <a:extLst>
              <a:ext uri="{FF2B5EF4-FFF2-40B4-BE49-F238E27FC236}">
                <a16:creationId xmlns:a16="http://schemas.microsoft.com/office/drawing/2014/main" id="{CF481B70-DCEB-4123-91DF-67B00AB07291}"/>
              </a:ext>
            </a:extLst>
          </p:cNvPr>
          <p:cNvSpPr txBox="1">
            <a:spLocks noChangeArrowheads="1"/>
          </p:cNvSpPr>
          <p:nvPr/>
        </p:nvSpPr>
        <p:spPr bwMode="auto">
          <a:xfrm>
            <a:off x="871538" y="3657600"/>
            <a:ext cx="70104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b="1" dirty="0">
                <a:solidFill>
                  <a:schemeClr val="bg1"/>
                </a:solidFill>
              </a:rPr>
              <a:t>Ensure the health sector/cluster identifies an organization to lead implementation of the </a:t>
            </a:r>
            <a:r>
              <a:rPr lang="en-US" altLang="en-US" sz="2800" b="1" dirty="0" err="1">
                <a:solidFill>
                  <a:schemeClr val="bg1"/>
                </a:solidFill>
              </a:rPr>
              <a:t>MISP</a:t>
            </a:r>
            <a:r>
              <a:rPr lang="en-US" altLang="en-US" sz="2800" b="1" dirty="0">
                <a:solidFill>
                  <a:schemeClr val="bg1"/>
                </a:solidFill>
              </a:rPr>
              <a:t>.</a:t>
            </a:r>
          </a:p>
        </p:txBody>
      </p:sp>
      <p:sp>
        <p:nvSpPr>
          <p:cNvPr id="10246" name="AutoShape 5">
            <a:hlinkClick r:id="rId4" action="ppaction://hlinksldjump"/>
            <a:extLst>
              <a:ext uri="{FF2B5EF4-FFF2-40B4-BE49-F238E27FC236}">
                <a16:creationId xmlns:a16="http://schemas.microsoft.com/office/drawing/2014/main" id="{804B5521-4F67-474C-AAB8-B74BE16513B9}"/>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2292"/>
                                        </p:tgtEl>
                                        <p:attrNameLst>
                                          <p:attrName>style.visibility</p:attrName>
                                        </p:attrNameLst>
                                      </p:cBhvr>
                                      <p:to>
                                        <p:strVal val="visible"/>
                                      </p:to>
                                    </p:set>
                                    <p:anim calcmode="lin" valueType="num">
                                      <p:cBhvr>
                                        <p:cTn id="7" dur="500" fill="hold"/>
                                        <p:tgtEl>
                                          <p:spTgt spid="12292"/>
                                        </p:tgtEl>
                                        <p:attrNameLst>
                                          <p:attrName>ppt_w</p:attrName>
                                        </p:attrNameLst>
                                      </p:cBhvr>
                                      <p:tavLst>
                                        <p:tav tm="0">
                                          <p:val>
                                            <p:fltVal val="0"/>
                                          </p:val>
                                        </p:tav>
                                        <p:tav tm="100000">
                                          <p:val>
                                            <p:strVal val="#ppt_w"/>
                                          </p:val>
                                        </p:tav>
                                      </p:tavLst>
                                    </p:anim>
                                    <p:anim calcmode="lin" valueType="num">
                                      <p:cBhvr>
                                        <p:cTn id="8" dur="500" fill="hold"/>
                                        <p:tgtEl>
                                          <p:spTgt spid="1229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4" descr="Background pattern&#10;&#10;Description automatically generated">
            <a:extLst>
              <a:ext uri="{FF2B5EF4-FFF2-40B4-BE49-F238E27FC236}">
                <a16:creationId xmlns:a16="http://schemas.microsoft.com/office/drawing/2014/main" id="{16818609-9F1C-4309-89AA-2A51852088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2">
            <a:extLst>
              <a:ext uri="{FF2B5EF4-FFF2-40B4-BE49-F238E27FC236}">
                <a16:creationId xmlns:a16="http://schemas.microsoft.com/office/drawing/2014/main" id="{20EF8D12-654F-40FF-8C30-189617359159}"/>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1 and 6 - $300</a:t>
            </a:r>
          </a:p>
        </p:txBody>
      </p:sp>
      <p:sp>
        <p:nvSpPr>
          <p:cNvPr id="12292" name="Text Box 3">
            <a:extLst>
              <a:ext uri="{FF2B5EF4-FFF2-40B4-BE49-F238E27FC236}">
                <a16:creationId xmlns:a16="http://schemas.microsoft.com/office/drawing/2014/main" id="{51634061-DD9F-4033-951D-E7F51E78006D}"/>
              </a:ext>
            </a:extLst>
          </p:cNvPr>
          <p:cNvSpPr txBox="1">
            <a:spLocks noChangeArrowheads="1"/>
          </p:cNvSpPr>
          <p:nvPr/>
        </p:nvSpPr>
        <p:spPr bwMode="auto">
          <a:xfrm>
            <a:off x="795338" y="2297113"/>
            <a:ext cx="71628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How many Inter-Agency RH Kits accompany the </a:t>
            </a:r>
            <a:r>
              <a:rPr lang="en-US" altLang="en-US" sz="2800" dirty="0" err="1">
                <a:solidFill>
                  <a:schemeClr val="bg1"/>
                </a:solidFill>
              </a:rPr>
              <a:t>MISP</a:t>
            </a:r>
            <a:r>
              <a:rPr lang="en-US" altLang="en-US" sz="2800" dirty="0">
                <a:solidFill>
                  <a:schemeClr val="bg1"/>
                </a:solidFill>
              </a:rPr>
              <a:t>?</a:t>
            </a:r>
          </a:p>
        </p:txBody>
      </p:sp>
      <p:sp>
        <p:nvSpPr>
          <p:cNvPr id="13316" name="Text Box 4">
            <a:extLst>
              <a:ext uri="{FF2B5EF4-FFF2-40B4-BE49-F238E27FC236}">
                <a16:creationId xmlns:a16="http://schemas.microsoft.com/office/drawing/2014/main" id="{1633A6DB-92EC-4A13-9483-64ABE3721DA6}"/>
              </a:ext>
            </a:extLst>
          </p:cNvPr>
          <p:cNvSpPr txBox="1">
            <a:spLocks noChangeArrowheads="1"/>
          </p:cNvSpPr>
          <p:nvPr/>
        </p:nvSpPr>
        <p:spPr bwMode="auto">
          <a:xfrm>
            <a:off x="781050" y="4162425"/>
            <a:ext cx="70104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There are 12 kits that accompany this standard.</a:t>
            </a:r>
          </a:p>
        </p:txBody>
      </p:sp>
      <p:sp>
        <p:nvSpPr>
          <p:cNvPr id="12294" name="AutoShape 5">
            <a:hlinkClick r:id="rId4" action="ppaction://hlinksldjump"/>
            <a:extLst>
              <a:ext uri="{FF2B5EF4-FFF2-40B4-BE49-F238E27FC236}">
                <a16:creationId xmlns:a16="http://schemas.microsoft.com/office/drawing/2014/main" id="{EE40038F-A525-4470-8C6E-8F3B6A9F6374}"/>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 calcmode="lin" valueType="num">
                                      <p:cBhvr>
                                        <p:cTn id="7" dur="500" fill="hold"/>
                                        <p:tgtEl>
                                          <p:spTgt spid="13316"/>
                                        </p:tgtEl>
                                        <p:attrNameLst>
                                          <p:attrName>ppt_w</p:attrName>
                                        </p:attrNameLst>
                                      </p:cBhvr>
                                      <p:tavLst>
                                        <p:tav tm="0">
                                          <p:val>
                                            <p:fltVal val="0"/>
                                          </p:val>
                                        </p:tav>
                                        <p:tav tm="100000">
                                          <p:val>
                                            <p:strVal val="#ppt_w"/>
                                          </p:val>
                                        </p:tav>
                                      </p:tavLst>
                                    </p:anim>
                                    <p:anim calcmode="lin" valueType="num">
                                      <p:cBhvr>
                                        <p:cTn id="8" dur="500" fill="hold"/>
                                        <p:tgtEl>
                                          <p:spTgt spid="133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4" descr="Background pattern&#10;&#10;Description automatically generated">
            <a:extLst>
              <a:ext uri="{FF2B5EF4-FFF2-40B4-BE49-F238E27FC236}">
                <a16:creationId xmlns:a16="http://schemas.microsoft.com/office/drawing/2014/main" id="{EA7B1230-643E-4E9E-A76B-69300BC9EC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2">
            <a:extLst>
              <a:ext uri="{FF2B5EF4-FFF2-40B4-BE49-F238E27FC236}">
                <a16:creationId xmlns:a16="http://schemas.microsoft.com/office/drawing/2014/main" id="{80BD0314-B689-47AB-AF12-93805C2538B2}"/>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1 and 6 - $400</a:t>
            </a:r>
          </a:p>
        </p:txBody>
      </p:sp>
      <p:sp>
        <p:nvSpPr>
          <p:cNvPr id="14340" name="Text Box 3">
            <a:extLst>
              <a:ext uri="{FF2B5EF4-FFF2-40B4-BE49-F238E27FC236}">
                <a16:creationId xmlns:a16="http://schemas.microsoft.com/office/drawing/2014/main" id="{72D1C923-C89D-405E-B639-870FC70DEA2B}"/>
              </a:ext>
            </a:extLst>
          </p:cNvPr>
          <p:cNvSpPr txBox="1">
            <a:spLocks noChangeArrowheads="1"/>
          </p:cNvSpPr>
          <p:nvPr/>
        </p:nvSpPr>
        <p:spPr bwMode="auto">
          <a:xfrm>
            <a:off x="854075" y="1981200"/>
            <a:ext cx="752792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400">
                <a:solidFill>
                  <a:schemeClr val="bg1"/>
                </a:solidFill>
              </a:rPr>
              <a:t>Give four examples of populations whose specific needs should be considered by those implementing the MISP.</a:t>
            </a:r>
          </a:p>
        </p:txBody>
      </p:sp>
      <p:sp>
        <p:nvSpPr>
          <p:cNvPr id="2" name="Text Box 4">
            <a:extLst>
              <a:ext uri="{FF2B5EF4-FFF2-40B4-BE49-F238E27FC236}">
                <a16:creationId xmlns:a16="http://schemas.microsoft.com/office/drawing/2014/main" id="{C6AB98A6-246A-4628-AEE2-6A81BF941E33}"/>
              </a:ext>
            </a:extLst>
          </p:cNvPr>
          <p:cNvSpPr txBox="1">
            <a:spLocks noChangeArrowheads="1"/>
          </p:cNvSpPr>
          <p:nvPr/>
        </p:nvSpPr>
        <p:spPr bwMode="auto">
          <a:xfrm>
            <a:off x="879475" y="2878138"/>
            <a:ext cx="7010400" cy="304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Arial" panose="020B0604020202020204" pitchFamily="34" charset="0"/>
              <a:buChar char="•"/>
            </a:pPr>
            <a:r>
              <a:rPr lang="en-US" altLang="en-US" sz="2400">
                <a:solidFill>
                  <a:schemeClr val="bg1"/>
                </a:solidFill>
                <a:cs typeface="Calibri" panose="020F0502020204030204" pitchFamily="34" charset="0"/>
              </a:rPr>
              <a:t>Adolescents</a:t>
            </a:r>
          </a:p>
          <a:p>
            <a:pPr eaLnBrk="1" hangingPunct="1">
              <a:buFont typeface="Arial" panose="020B0604020202020204" pitchFamily="34" charset="0"/>
              <a:buChar char="•"/>
            </a:pPr>
            <a:r>
              <a:rPr lang="en-US" altLang="en-US" sz="2400">
                <a:solidFill>
                  <a:schemeClr val="bg1"/>
                </a:solidFill>
                <a:cs typeface="Calibri" panose="020F0502020204030204" pitchFamily="34" charset="0"/>
              </a:rPr>
              <a:t>Male survivors</a:t>
            </a:r>
          </a:p>
          <a:p>
            <a:pPr eaLnBrk="1" hangingPunct="1">
              <a:buFont typeface="Arial" panose="020B0604020202020204" pitchFamily="34" charset="0"/>
              <a:buChar char="•"/>
            </a:pPr>
            <a:r>
              <a:rPr lang="en-US" altLang="en-US" sz="2400">
                <a:solidFill>
                  <a:schemeClr val="bg1"/>
                </a:solidFill>
                <a:cs typeface="Calibri" panose="020F0502020204030204" pitchFamily="34" charset="0"/>
              </a:rPr>
              <a:t>Persons with disabilities</a:t>
            </a:r>
          </a:p>
          <a:p>
            <a:pPr eaLnBrk="1" hangingPunct="1">
              <a:buFont typeface="Arial" panose="020B0604020202020204" pitchFamily="34" charset="0"/>
              <a:buChar char="•"/>
            </a:pPr>
            <a:r>
              <a:rPr lang="en-US" altLang="en-US" sz="2400">
                <a:solidFill>
                  <a:schemeClr val="bg1"/>
                </a:solidFill>
                <a:cs typeface="Calibri" panose="020F0502020204030204" pitchFamily="34" charset="0"/>
              </a:rPr>
              <a:t>LGBTQIA persons</a:t>
            </a:r>
          </a:p>
          <a:p>
            <a:pPr eaLnBrk="1" hangingPunct="1">
              <a:buFont typeface="Arial" panose="020B0604020202020204" pitchFamily="34" charset="0"/>
              <a:buChar char="•"/>
            </a:pPr>
            <a:r>
              <a:rPr lang="en-US" altLang="en-US" sz="2400">
                <a:solidFill>
                  <a:schemeClr val="bg1"/>
                </a:solidFill>
                <a:cs typeface="Calibri" panose="020F0502020204030204" pitchFamily="34" charset="0"/>
              </a:rPr>
              <a:t>Persons who engage in sex work</a:t>
            </a:r>
          </a:p>
          <a:p>
            <a:pPr eaLnBrk="1" hangingPunct="1">
              <a:buFont typeface="Arial" panose="020B0604020202020204" pitchFamily="34" charset="0"/>
              <a:buChar char="•"/>
            </a:pPr>
            <a:r>
              <a:rPr lang="en-US" altLang="en-US" sz="2400">
                <a:solidFill>
                  <a:schemeClr val="bg1"/>
                </a:solidFill>
                <a:cs typeface="Calibri" panose="020F0502020204030204" pitchFamily="34" charset="0"/>
              </a:rPr>
              <a:t>Persons with HIV/AIDS</a:t>
            </a:r>
          </a:p>
          <a:p>
            <a:pPr eaLnBrk="1" hangingPunct="1">
              <a:buFont typeface="Arial" panose="020B0604020202020204" pitchFamily="34" charset="0"/>
              <a:buChar char="•"/>
            </a:pPr>
            <a:r>
              <a:rPr lang="en-US" altLang="en-US" sz="2400">
                <a:solidFill>
                  <a:schemeClr val="bg1"/>
                </a:solidFill>
                <a:cs typeface="Calibri" panose="020F0502020204030204" pitchFamily="34" charset="0"/>
              </a:rPr>
              <a:t>Persons who inject drugs</a:t>
            </a:r>
          </a:p>
          <a:p>
            <a:pPr eaLnBrk="1" hangingPunct="1">
              <a:buFont typeface="Arial" panose="020B0604020202020204" pitchFamily="34" charset="0"/>
              <a:buChar char="•"/>
            </a:pPr>
            <a:r>
              <a:rPr lang="en-US" altLang="en-US" sz="2400">
                <a:solidFill>
                  <a:schemeClr val="bg1"/>
                </a:solidFill>
                <a:cs typeface="Calibri" panose="020F0502020204030204" pitchFamily="34" charset="0"/>
              </a:rPr>
              <a:t>Ethnic and religious minorities</a:t>
            </a:r>
          </a:p>
        </p:txBody>
      </p:sp>
      <p:sp>
        <p:nvSpPr>
          <p:cNvPr id="14342" name="AutoShape 5">
            <a:hlinkClick r:id="rId4" action="ppaction://hlinksldjump"/>
            <a:extLst>
              <a:ext uri="{FF2B5EF4-FFF2-40B4-BE49-F238E27FC236}">
                <a16:creationId xmlns:a16="http://schemas.microsoft.com/office/drawing/2014/main" id="{59C528D2-B3D5-4BE3-8DD0-5B56AAE7A5C6}"/>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4" descr="Background pattern&#10;&#10;Description automatically generated">
            <a:extLst>
              <a:ext uri="{FF2B5EF4-FFF2-40B4-BE49-F238E27FC236}">
                <a16:creationId xmlns:a16="http://schemas.microsoft.com/office/drawing/2014/main" id="{51F0AE3A-0FC9-4782-9DDD-BDCED91078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2">
            <a:extLst>
              <a:ext uri="{FF2B5EF4-FFF2-40B4-BE49-F238E27FC236}">
                <a16:creationId xmlns:a16="http://schemas.microsoft.com/office/drawing/2014/main" id="{D17BB2E4-78F0-482C-AB1C-080A38516536}"/>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1 and 6 - $500</a:t>
            </a:r>
          </a:p>
        </p:txBody>
      </p:sp>
      <p:sp>
        <p:nvSpPr>
          <p:cNvPr id="16388" name="Text Box 3">
            <a:extLst>
              <a:ext uri="{FF2B5EF4-FFF2-40B4-BE49-F238E27FC236}">
                <a16:creationId xmlns:a16="http://schemas.microsoft.com/office/drawing/2014/main" id="{DD2A04DD-AA01-453A-AC5A-0125CBF01B33}"/>
              </a:ext>
            </a:extLst>
          </p:cNvPr>
          <p:cNvSpPr txBox="1">
            <a:spLocks noChangeArrowheads="1"/>
          </p:cNvSpPr>
          <p:nvPr/>
        </p:nvSpPr>
        <p:spPr bwMode="auto">
          <a:xfrm>
            <a:off x="889000" y="1905000"/>
            <a:ext cx="67818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dirty="0">
                <a:solidFill>
                  <a:schemeClr val="bg1"/>
                </a:solidFill>
              </a:rPr>
              <a:t>What are the six Health Systems Building Blocks? </a:t>
            </a:r>
          </a:p>
        </p:txBody>
      </p:sp>
      <p:sp>
        <p:nvSpPr>
          <p:cNvPr id="15364" name="Text Box 4">
            <a:extLst>
              <a:ext uri="{FF2B5EF4-FFF2-40B4-BE49-F238E27FC236}">
                <a16:creationId xmlns:a16="http://schemas.microsoft.com/office/drawing/2014/main" id="{75617D88-E432-40F0-AB16-2CF1E1DE7D56}"/>
              </a:ext>
            </a:extLst>
          </p:cNvPr>
          <p:cNvSpPr txBox="1">
            <a:spLocks noChangeArrowheads="1"/>
          </p:cNvSpPr>
          <p:nvPr/>
        </p:nvSpPr>
        <p:spPr bwMode="auto">
          <a:xfrm>
            <a:off x="871538" y="3278188"/>
            <a:ext cx="70104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Calibri Light" panose="020F0302020204030204" pitchFamily="34" charset="0"/>
              <a:buAutoNum type="arabicPeriod"/>
            </a:pPr>
            <a:r>
              <a:rPr lang="en-US" altLang="en-US" sz="2800" b="1" dirty="0">
                <a:solidFill>
                  <a:schemeClr val="bg1"/>
                </a:solidFill>
              </a:rPr>
              <a:t>Service delivery</a:t>
            </a:r>
          </a:p>
          <a:p>
            <a:pPr eaLnBrk="1" hangingPunct="1">
              <a:buFont typeface="Calibri Light" panose="020F0302020204030204" pitchFamily="34" charset="0"/>
              <a:buAutoNum type="arabicPeriod"/>
            </a:pPr>
            <a:r>
              <a:rPr lang="en-US" altLang="en-US" sz="2800" b="1" dirty="0">
                <a:solidFill>
                  <a:schemeClr val="bg1"/>
                </a:solidFill>
              </a:rPr>
              <a:t>Health workforce</a:t>
            </a:r>
          </a:p>
          <a:p>
            <a:pPr eaLnBrk="1" hangingPunct="1">
              <a:buFont typeface="Calibri Light" panose="020F0302020204030204" pitchFamily="34" charset="0"/>
              <a:buAutoNum type="arabicPeriod"/>
            </a:pPr>
            <a:r>
              <a:rPr lang="en-US" altLang="en-US" sz="2800" b="1" dirty="0">
                <a:solidFill>
                  <a:schemeClr val="bg1"/>
                </a:solidFill>
              </a:rPr>
              <a:t>Health information system</a:t>
            </a:r>
          </a:p>
          <a:p>
            <a:pPr eaLnBrk="1" hangingPunct="1">
              <a:buFont typeface="Calibri Light" panose="020F0302020204030204" pitchFamily="34" charset="0"/>
              <a:buAutoNum type="arabicPeriod"/>
            </a:pPr>
            <a:r>
              <a:rPr lang="en-US" altLang="en-US" sz="2800" b="1" dirty="0">
                <a:solidFill>
                  <a:schemeClr val="bg1"/>
                </a:solidFill>
              </a:rPr>
              <a:t>Medical commodities</a:t>
            </a:r>
          </a:p>
          <a:p>
            <a:pPr eaLnBrk="1" hangingPunct="1">
              <a:buFont typeface="Calibri Light" panose="020F0302020204030204" pitchFamily="34" charset="0"/>
              <a:buAutoNum type="arabicPeriod"/>
            </a:pPr>
            <a:r>
              <a:rPr lang="en-US" altLang="en-US" sz="2800" b="1" dirty="0">
                <a:solidFill>
                  <a:schemeClr val="bg1"/>
                </a:solidFill>
              </a:rPr>
              <a:t>Financing</a:t>
            </a:r>
          </a:p>
          <a:p>
            <a:pPr eaLnBrk="1" hangingPunct="1">
              <a:buFont typeface="Calibri Light" panose="020F0302020204030204" pitchFamily="34" charset="0"/>
              <a:buAutoNum type="arabicPeriod"/>
            </a:pPr>
            <a:r>
              <a:rPr lang="en-US" altLang="en-US" sz="2800" b="1" dirty="0">
                <a:solidFill>
                  <a:schemeClr val="bg1"/>
                </a:solidFill>
              </a:rPr>
              <a:t>Leadership and governance</a:t>
            </a:r>
          </a:p>
        </p:txBody>
      </p:sp>
      <p:sp>
        <p:nvSpPr>
          <p:cNvPr id="16390" name="AutoShape 5">
            <a:hlinkClick r:id="rId4" action="ppaction://hlinksldjump"/>
            <a:extLst>
              <a:ext uri="{FF2B5EF4-FFF2-40B4-BE49-F238E27FC236}">
                <a16:creationId xmlns:a16="http://schemas.microsoft.com/office/drawing/2014/main" id="{8597B265-B29D-4631-91AB-A79C079915AD}"/>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p:cTn id="7" dur="500" fill="hold"/>
                                        <p:tgtEl>
                                          <p:spTgt spid="15364"/>
                                        </p:tgtEl>
                                        <p:attrNameLst>
                                          <p:attrName>ppt_w</p:attrName>
                                        </p:attrNameLst>
                                      </p:cBhvr>
                                      <p:tavLst>
                                        <p:tav tm="0">
                                          <p:val>
                                            <p:fltVal val="0"/>
                                          </p:val>
                                        </p:tav>
                                        <p:tav tm="100000">
                                          <p:val>
                                            <p:strVal val="#ppt_w"/>
                                          </p:val>
                                        </p:tav>
                                      </p:tavLst>
                                    </p:anim>
                                    <p:anim calcmode="lin" valueType="num">
                                      <p:cBhvr>
                                        <p:cTn id="8" dur="500" fill="hold"/>
                                        <p:tgtEl>
                                          <p:spTgt spid="1536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4" descr="Background pattern&#10;&#10;Description automatically generated">
            <a:extLst>
              <a:ext uri="{FF2B5EF4-FFF2-40B4-BE49-F238E27FC236}">
                <a16:creationId xmlns:a16="http://schemas.microsoft.com/office/drawing/2014/main" id="{7401BF6D-0349-4C24-959C-7FAC19ED29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2">
            <a:extLst>
              <a:ext uri="{FF2B5EF4-FFF2-40B4-BE49-F238E27FC236}">
                <a16:creationId xmlns:a16="http://schemas.microsoft.com/office/drawing/2014/main" id="{DF69B567-B8D1-474A-A2D3-D84B6F32543E}"/>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2 - $100</a:t>
            </a:r>
          </a:p>
        </p:txBody>
      </p:sp>
      <p:sp>
        <p:nvSpPr>
          <p:cNvPr id="18436" name="Text Box 3">
            <a:extLst>
              <a:ext uri="{FF2B5EF4-FFF2-40B4-BE49-F238E27FC236}">
                <a16:creationId xmlns:a16="http://schemas.microsoft.com/office/drawing/2014/main" id="{6A178E5F-6774-4AB7-A1DA-0928214B54DA}"/>
              </a:ext>
            </a:extLst>
          </p:cNvPr>
          <p:cNvSpPr txBox="1">
            <a:spLocks noChangeArrowheads="1"/>
          </p:cNvSpPr>
          <p:nvPr/>
        </p:nvSpPr>
        <p:spPr bwMode="auto">
          <a:xfrm>
            <a:off x="871538" y="1752600"/>
            <a:ext cx="7400924"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i="1" dirty="0">
                <a:solidFill>
                  <a:schemeClr val="bg1"/>
                </a:solidFill>
                <a:cs typeface="Calibri" panose="020F0502020204030204" pitchFamily="34" charset="0"/>
              </a:rPr>
              <a:t>An umbrella term for any </a:t>
            </a:r>
            <a:r>
              <a:rPr lang="en-US" altLang="en-US" sz="2800" b="1" i="1" u="sng" dirty="0">
                <a:solidFill>
                  <a:schemeClr val="bg1"/>
                </a:solidFill>
                <a:cs typeface="Calibri" panose="020F0502020204030204" pitchFamily="34" charset="0"/>
              </a:rPr>
              <a:t>harmful act</a:t>
            </a:r>
            <a:r>
              <a:rPr lang="en-US" altLang="en-US" sz="2800" b="1" i="1" dirty="0">
                <a:solidFill>
                  <a:schemeClr val="bg1"/>
                </a:solidFill>
                <a:cs typeface="Calibri" panose="020F0502020204030204" pitchFamily="34" charset="0"/>
              </a:rPr>
              <a:t> </a:t>
            </a:r>
            <a:r>
              <a:rPr lang="en-US" altLang="en-US" sz="2800" i="1" dirty="0">
                <a:solidFill>
                  <a:schemeClr val="bg1"/>
                </a:solidFill>
                <a:cs typeface="Calibri" panose="020F0502020204030204" pitchFamily="34" charset="0"/>
              </a:rPr>
              <a:t>that is perpetrated </a:t>
            </a:r>
            <a:r>
              <a:rPr lang="en-US" altLang="en-US" sz="2800" b="1" i="1" u="sng" dirty="0">
                <a:solidFill>
                  <a:schemeClr val="bg1"/>
                </a:solidFill>
                <a:cs typeface="Calibri" panose="020F0502020204030204" pitchFamily="34" charset="0"/>
              </a:rPr>
              <a:t>against a person’s will</a:t>
            </a:r>
            <a:r>
              <a:rPr lang="en-US" altLang="en-US" sz="2800" i="1" dirty="0">
                <a:solidFill>
                  <a:schemeClr val="bg1"/>
                </a:solidFill>
                <a:cs typeface="Calibri" panose="020F0502020204030204" pitchFamily="34" charset="0"/>
              </a:rPr>
              <a:t>, and that is based on </a:t>
            </a:r>
            <a:r>
              <a:rPr lang="en-US" altLang="en-US" sz="2800" b="1" i="1" u="sng" dirty="0">
                <a:solidFill>
                  <a:schemeClr val="bg1"/>
                </a:solidFill>
                <a:cs typeface="Calibri" panose="020F0502020204030204" pitchFamily="34" charset="0"/>
              </a:rPr>
              <a:t>socially ascribed (gender) differences</a:t>
            </a:r>
            <a:r>
              <a:rPr lang="en-US" altLang="en-US" sz="2800" i="1" dirty="0">
                <a:solidFill>
                  <a:schemeClr val="bg1"/>
                </a:solidFill>
                <a:cs typeface="Calibri" panose="020F0502020204030204" pitchFamily="34" charset="0"/>
              </a:rPr>
              <a:t> between males and females</a:t>
            </a:r>
            <a:r>
              <a:rPr lang="en-US" altLang="en-US" sz="2800" dirty="0">
                <a:solidFill>
                  <a:schemeClr val="bg1"/>
                </a:solidFill>
                <a:cs typeface="Calibri" panose="020F0502020204030204" pitchFamily="34" charset="0"/>
              </a:rPr>
              <a:t>.</a:t>
            </a:r>
          </a:p>
          <a:p>
            <a:pPr eaLnBrk="1" hangingPunct="1">
              <a:spcBef>
                <a:spcPct val="50000"/>
              </a:spcBef>
            </a:pPr>
            <a:r>
              <a:rPr lang="en-US" altLang="en-US" sz="2800" dirty="0">
                <a:solidFill>
                  <a:schemeClr val="bg1"/>
                </a:solidFill>
                <a:cs typeface="Calibri" panose="020F0502020204030204" pitchFamily="34" charset="0"/>
              </a:rPr>
              <a:t>What does this statement define?</a:t>
            </a:r>
          </a:p>
          <a:p>
            <a:pPr eaLnBrk="1" hangingPunct="1">
              <a:spcBef>
                <a:spcPct val="50000"/>
              </a:spcBef>
            </a:pPr>
            <a:endParaRPr lang="en-US" altLang="en-US" sz="2800" dirty="0">
              <a:solidFill>
                <a:schemeClr val="bg1"/>
              </a:solidFill>
            </a:endParaRPr>
          </a:p>
        </p:txBody>
      </p:sp>
      <p:sp>
        <p:nvSpPr>
          <p:cNvPr id="16388" name="Text Box 4">
            <a:extLst>
              <a:ext uri="{FF2B5EF4-FFF2-40B4-BE49-F238E27FC236}">
                <a16:creationId xmlns:a16="http://schemas.microsoft.com/office/drawing/2014/main" id="{40C4AA92-858A-463C-84CB-587640389FE5}"/>
              </a:ext>
            </a:extLst>
          </p:cNvPr>
          <p:cNvSpPr txBox="1">
            <a:spLocks noChangeArrowheads="1"/>
          </p:cNvSpPr>
          <p:nvPr/>
        </p:nvSpPr>
        <p:spPr bwMode="auto">
          <a:xfrm>
            <a:off x="871538" y="4658380"/>
            <a:ext cx="7010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b="1" dirty="0">
                <a:solidFill>
                  <a:schemeClr val="bg1"/>
                </a:solidFill>
              </a:rPr>
              <a:t>Gender-based violence</a:t>
            </a:r>
          </a:p>
        </p:txBody>
      </p:sp>
      <p:sp>
        <p:nvSpPr>
          <p:cNvPr id="18438" name="AutoShape 5">
            <a:hlinkClick r:id="rId4" action="ppaction://hlinksldjump"/>
            <a:extLst>
              <a:ext uri="{FF2B5EF4-FFF2-40B4-BE49-F238E27FC236}">
                <a16:creationId xmlns:a16="http://schemas.microsoft.com/office/drawing/2014/main" id="{2B613FFB-B5D2-4146-953F-050DE89155A5}"/>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p:cTn id="7" dur="500" fill="hold"/>
                                        <p:tgtEl>
                                          <p:spTgt spid="16388"/>
                                        </p:tgtEl>
                                        <p:attrNameLst>
                                          <p:attrName>ppt_w</p:attrName>
                                        </p:attrNameLst>
                                      </p:cBhvr>
                                      <p:tavLst>
                                        <p:tav tm="0">
                                          <p:val>
                                            <p:fltVal val="0"/>
                                          </p:val>
                                        </p:tav>
                                        <p:tav tm="100000">
                                          <p:val>
                                            <p:strVal val="#ppt_w"/>
                                          </p:val>
                                        </p:tav>
                                      </p:tavLst>
                                    </p:anim>
                                    <p:anim calcmode="lin" valueType="num">
                                      <p:cBhvr>
                                        <p:cTn id="8" dur="500" fill="hold"/>
                                        <p:tgtEl>
                                          <p:spTgt spid="1638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4" descr="Background pattern&#10;&#10;Description automatically generated">
            <a:extLst>
              <a:ext uri="{FF2B5EF4-FFF2-40B4-BE49-F238E27FC236}">
                <a16:creationId xmlns:a16="http://schemas.microsoft.com/office/drawing/2014/main" id="{F935D5CC-20A9-49DD-915C-E546B6A2F9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2">
            <a:extLst>
              <a:ext uri="{FF2B5EF4-FFF2-40B4-BE49-F238E27FC236}">
                <a16:creationId xmlns:a16="http://schemas.microsoft.com/office/drawing/2014/main" id="{3D172D93-D0AF-4D50-BAAC-CA7844916385}"/>
              </a:ext>
            </a:extLst>
          </p:cNvPr>
          <p:cNvSpPr>
            <a:spLocks noGrp="1" noChangeArrowheads="1"/>
          </p:cNvSpPr>
          <p:nvPr>
            <p:ph type="title"/>
          </p:nvPr>
        </p:nvSpPr>
        <p:spPr>
          <a:xfrm>
            <a:off x="871538" y="862013"/>
            <a:ext cx="8162925" cy="762000"/>
          </a:xfrm>
        </p:spPr>
        <p:txBody>
          <a:bodyPr/>
          <a:lstStyle/>
          <a:p>
            <a:pPr eaLnBrk="1" hangingPunct="1"/>
            <a:r>
              <a:rPr lang="en-US" altLang="en-US">
                <a:solidFill>
                  <a:schemeClr val="bg1"/>
                </a:solidFill>
              </a:rPr>
              <a:t>MISP Objective 2 - $200</a:t>
            </a:r>
          </a:p>
        </p:txBody>
      </p:sp>
      <p:sp>
        <p:nvSpPr>
          <p:cNvPr id="20484" name="Text Box 3">
            <a:extLst>
              <a:ext uri="{FF2B5EF4-FFF2-40B4-BE49-F238E27FC236}">
                <a16:creationId xmlns:a16="http://schemas.microsoft.com/office/drawing/2014/main" id="{4CF9771D-0864-42FB-95A2-22DB3EC0A110}"/>
              </a:ext>
            </a:extLst>
          </p:cNvPr>
          <p:cNvSpPr txBox="1">
            <a:spLocks noChangeArrowheads="1"/>
          </p:cNvSpPr>
          <p:nvPr/>
        </p:nvSpPr>
        <p:spPr bwMode="auto">
          <a:xfrm>
            <a:off x="871538" y="2232025"/>
            <a:ext cx="67818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800" dirty="0">
                <a:solidFill>
                  <a:schemeClr val="bg1"/>
                </a:solidFill>
              </a:rPr>
              <a:t>Gender versus Sex: Which is </a:t>
            </a:r>
            <a:r>
              <a:rPr lang="en-US" altLang="en-US" sz="2800" dirty="0">
                <a:solidFill>
                  <a:schemeClr val="bg1"/>
                </a:solidFill>
                <a:cs typeface="Calibri" panose="020F0502020204030204" pitchFamily="34" charset="0"/>
              </a:rPr>
              <a:t>determined by social factors, such as history, culture, tradition, societal norms, religion?</a:t>
            </a:r>
            <a:endParaRPr lang="en-PH" altLang="en-US" sz="2400" dirty="0">
              <a:solidFill>
                <a:schemeClr val="bg1"/>
              </a:solidFill>
              <a:ea typeface="Times New Roman" panose="02020603050405020304" pitchFamily="18" charset="0"/>
              <a:cs typeface="Calibri" panose="020F0502020204030204" pitchFamily="34" charset="0"/>
            </a:endParaRPr>
          </a:p>
        </p:txBody>
      </p:sp>
      <p:sp>
        <p:nvSpPr>
          <p:cNvPr id="17412" name="Text Box 4">
            <a:extLst>
              <a:ext uri="{FF2B5EF4-FFF2-40B4-BE49-F238E27FC236}">
                <a16:creationId xmlns:a16="http://schemas.microsoft.com/office/drawing/2014/main" id="{5B6DBF6D-C0B5-4462-949F-755ECF7285B4}"/>
              </a:ext>
            </a:extLst>
          </p:cNvPr>
          <p:cNvSpPr txBox="1">
            <a:spLocks noChangeArrowheads="1"/>
          </p:cNvSpPr>
          <p:nvPr/>
        </p:nvSpPr>
        <p:spPr bwMode="auto">
          <a:xfrm>
            <a:off x="871538" y="4075113"/>
            <a:ext cx="7010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2800" b="1" dirty="0">
                <a:solidFill>
                  <a:schemeClr val="bg1"/>
                </a:solidFill>
              </a:rPr>
              <a:t>Gender</a:t>
            </a:r>
          </a:p>
        </p:txBody>
      </p:sp>
      <p:sp>
        <p:nvSpPr>
          <p:cNvPr id="20486" name="AutoShape 5">
            <a:hlinkClick r:id="rId4" action="ppaction://hlinksldjump"/>
            <a:extLst>
              <a:ext uri="{FF2B5EF4-FFF2-40B4-BE49-F238E27FC236}">
                <a16:creationId xmlns:a16="http://schemas.microsoft.com/office/drawing/2014/main" id="{6FD16AFF-332D-4019-ABCD-EAE2659D727B}"/>
              </a:ext>
            </a:extLst>
          </p:cNvPr>
          <p:cNvSpPr>
            <a:spLocks noChangeArrowheads="1"/>
          </p:cNvSpPr>
          <p:nvPr/>
        </p:nvSpPr>
        <p:spPr bwMode="auto">
          <a:xfrm>
            <a:off x="5410200" y="5791200"/>
            <a:ext cx="3200400" cy="685800"/>
          </a:xfrm>
          <a:prstGeom prst="bevel">
            <a:avLst>
              <a:gd name="adj" fmla="val 12500"/>
            </a:avLst>
          </a:prstGeom>
          <a:solidFill>
            <a:schemeClr val="accent1"/>
          </a:solidFill>
          <a:ln w="9525">
            <a:solidFill>
              <a:schemeClr val="tx1"/>
            </a:solidFill>
            <a:miter lim="800000"/>
            <a:headEnd/>
            <a:tailEnd/>
          </a:ln>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a:solidFill>
                  <a:srgbClr val="002060"/>
                </a:solidFill>
              </a:rPr>
              <a:t>Back to Board</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p:cTn id="7" dur="500" fill="hold"/>
                                        <p:tgtEl>
                                          <p:spTgt spid="17412"/>
                                        </p:tgtEl>
                                        <p:attrNameLst>
                                          <p:attrName>ppt_w</p:attrName>
                                        </p:attrNameLst>
                                      </p:cBhvr>
                                      <p:tavLst>
                                        <p:tav tm="0">
                                          <p:val>
                                            <p:fltVal val="0"/>
                                          </p:val>
                                        </p:tav>
                                        <p:tav tm="100000">
                                          <p:val>
                                            <p:strVal val="#ppt_w"/>
                                          </p:val>
                                        </p:tav>
                                      </p:tavLst>
                                    </p:anim>
                                    <p:anim calcmode="lin" valueType="num">
                                      <p:cBhvr>
                                        <p:cTn id="8" dur="500" fill="hold"/>
                                        <p:tgtEl>
                                          <p:spTgt spid="174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utoUpdateAnimBg="0"/>
    </p:bldLst>
  </p:timing>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2431</TotalTime>
  <Words>5490</Words>
  <Application>Microsoft Office PowerPoint</Application>
  <PresentationFormat>On-screen Show (4:3)</PresentationFormat>
  <Paragraphs>429</Paragraphs>
  <Slides>34</Slides>
  <Notes>32</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Calibri Light</vt:lpstr>
      <vt:lpstr>Courier New</vt:lpstr>
      <vt:lpstr>Trebuchet MS</vt:lpstr>
      <vt:lpstr>Wingdings</vt:lpstr>
      <vt:lpstr>Office Theme</vt:lpstr>
      <vt:lpstr>SRH and DRR Review Game</vt:lpstr>
      <vt:lpstr>PowerPoint Presentation</vt:lpstr>
      <vt:lpstr>MISP Objective 1 and 6 - $100</vt:lpstr>
      <vt:lpstr>MISP Objective 1 and 6 - $200</vt:lpstr>
      <vt:lpstr>MISP Objective 1 and 6 - $300</vt:lpstr>
      <vt:lpstr>MISP Objective 1 and 6 - $400</vt:lpstr>
      <vt:lpstr>MISP Objective 1 and 6 - $500</vt:lpstr>
      <vt:lpstr>MISP Objective 2 - $100</vt:lpstr>
      <vt:lpstr>MISP Objective 2 - $200</vt:lpstr>
      <vt:lpstr>MISP Objective 2 - $300</vt:lpstr>
      <vt:lpstr>MISP Objective 2 - $400</vt:lpstr>
      <vt:lpstr>MISP Objective 2 - $500</vt:lpstr>
      <vt:lpstr>MISP Objective 3 - $100</vt:lpstr>
      <vt:lpstr>MISP Objective 3 - $200</vt:lpstr>
      <vt:lpstr>MISP Objective 3 - $300</vt:lpstr>
      <vt:lpstr>MISP Objective 3 - $400</vt:lpstr>
      <vt:lpstr>MISP Objective 3 - $500</vt:lpstr>
      <vt:lpstr>MISP Objective 4 - $100</vt:lpstr>
      <vt:lpstr>MISP Objective 4 - $200</vt:lpstr>
      <vt:lpstr>MISP Objective 4 - $300</vt:lpstr>
      <vt:lpstr>MISP Objective 4 - $400</vt:lpstr>
      <vt:lpstr>MISP Objective 4 - $500</vt:lpstr>
      <vt:lpstr>MISP Objective 5 Plus - $100</vt:lpstr>
      <vt:lpstr>MISP Objective 5 Plus - $200</vt:lpstr>
      <vt:lpstr>MISP Objective 5 Plus - $300</vt:lpstr>
      <vt:lpstr>MISP Objective 5 Plus - $400</vt:lpstr>
      <vt:lpstr>MISP Objective 5 Plus - $500</vt:lpstr>
      <vt:lpstr>PowerPoint Presentation</vt:lpstr>
      <vt:lpstr>Disaster risk reduction and management - $200</vt:lpstr>
      <vt:lpstr>Disaster risk reduction and management - $300</vt:lpstr>
      <vt:lpstr>Disaster risk reduction and management - $400</vt:lpstr>
      <vt:lpstr>PowerPoint Presentation</vt:lpstr>
      <vt:lpstr>Double Your Points</vt:lpstr>
      <vt:lpstr>MISP Objective 3</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AccountingJeopardy1</dc:title>
  <dc:subject>&amp;lt;p&amp;gt;Accounting Jeopardy… Financial Todays Categories… Cash Merchandising Organizations Accounting Terminology Financial Ratios The Balance Sheet Which Statement?   Cash - $100 Cash - $200 Cash - $300 Cash - $400 Cash - $500 Merchandising - $100 Merchandising $200 Merchandising $300 Merchandising $400 Merchandising $500 Ter&amp;lt;/p&amp;gt;</dc:subject>
  <dc:creator>Mrs. Elaine Smith ejacobs</dc:creator>
  <cp:keywords/>
  <dc:description>&amp;lt;p&amp;gt;Accounting Jeopardy… Financial Todays Categories… Cash Merchandising Organizations Accounting Terminology Financial Ratios The Balance Sheet Which Statement?   Cash - $100 Cash - $200 Cash - $300 Cash - $400 Cash - $500 Merchandising - $100 Merchandising $200 Merchandising $300 Merchandising $400 Merchandising $500 Ter&amp;lt;/p&amp;gt;</dc:description>
  <cp:lastModifiedBy>Diana Quick</cp:lastModifiedBy>
  <cp:revision>201</cp:revision>
  <dcterms:created xsi:type="dcterms:W3CDTF">2001-11-16T17:23:15Z</dcterms:created>
  <dcterms:modified xsi:type="dcterms:W3CDTF">2021-03-25T18:24:14Z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EktContentID">
    <vt:i4>61491</vt:i4>
  </property>
  <property fmtid="{D5CDD505-2E9C-101B-9397-08002B2CF9AE}" pid="3" name="EktContentLanguage">
    <vt:i4>1033</vt:i4>
  </property>
  <property fmtid="{D5CDD505-2E9C-101B-9397-08002B2CF9AE}" pid="4" name="EktFolderId">
    <vt:i4>11795</vt:i4>
  </property>
  <property fmtid="{D5CDD505-2E9C-101B-9397-08002B2CF9AE}" pid="5" name="EktQuickLink">
    <vt:lpwstr>DownloadAsset.aspx?id=61491</vt:lpwstr>
  </property>
  <property fmtid="{D5CDD505-2E9C-101B-9397-08002B2CF9AE}" pid="6" name="EktContentType">
    <vt:i4>101</vt:i4>
  </property>
  <property fmtid="{D5CDD505-2E9C-101B-9397-08002B2CF9AE}" pid="7" name="EktFolderName">
    <vt:lpwstr/>
  </property>
  <property fmtid="{D5CDD505-2E9C-101B-9397-08002B2CF9AE}" pid="8" name="EktCmsPath">
    <vt:lpwstr>&amp;lt;p&amp;gt;Accounting Jeopardy… Financial Todays Categories… Cash Merchandising Organizations Accounting Terminology Financial Ratios The Balance Sheet Which Statement?   Cash - $100 Cash - $200 Cash - $300 Cash - $400 Cash - $500 Merchandising - $100 Merch</vt:lpwstr>
  </property>
  <property fmtid="{D5CDD505-2E9C-101B-9397-08002B2CF9AE}" pid="9" name="EktExpiryType">
    <vt:i4>1</vt:i4>
  </property>
  <property fmtid="{D5CDD505-2E9C-101B-9397-08002B2CF9AE}" pid="10" name="EktDateCreated">
    <vt:filetime>2008-12-19T18:29:38Z</vt:filetime>
  </property>
  <property fmtid="{D5CDD505-2E9C-101B-9397-08002B2CF9AE}" pid="11" name="EktDateModified">
    <vt:filetime>2009-02-24T20:01:47Z</vt:filetime>
  </property>
  <property fmtid="{D5CDD505-2E9C-101B-9397-08002B2CF9AE}" pid="12" name="EktTaxCategory">
    <vt:lpwstr>$$$$$$\$ \$ \$ \$ \$ \$ </vt:lpwstr>
  </property>
  <property fmtid="{D5CDD505-2E9C-101B-9397-08002B2CF9AE}" pid="13" name="EktCmsSize">
    <vt:i4>235008</vt:i4>
  </property>
  <property fmtid="{D5CDD505-2E9C-101B-9397-08002B2CF9AE}" pid="14" name="EktSearchable">
    <vt:i4>1</vt:i4>
  </property>
  <property fmtid="{D5CDD505-2E9C-101B-9397-08002B2CF9AE}" pid="15" name="EktEDescription">
    <vt:lpwstr>Summary &amp;lt;p&amp;gt;Accounting Jeopardy… Financial Todays Categories… Cash Merchandising Organizations Accounting Terminology Financial Ratios The Balance Sheet Which Statement?   Cash - $100 Cash - $200 Cash - $300 Cash - $400 Cash - $500 Merchandising - $1</vt:lpwstr>
  </property>
  <property fmtid="{D5CDD505-2E9C-101B-9397-08002B2CF9AE}" pid="16" name="EktShowEvents">
    <vt:bool>false</vt:bool>
  </property>
  <property fmtid="{D5CDD505-2E9C-101B-9397-08002B2CF9AE}" pid="17" name="ekttaxonomyenabled">
    <vt:i4>1</vt:i4>
  </property>
</Properties>
</file>