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sldIdLst>
    <p:sldId id="280" r:id="rId2"/>
    <p:sldId id="257" r:id="rId3"/>
    <p:sldId id="258" r:id="rId4"/>
    <p:sldId id="260" r:id="rId5"/>
    <p:sldId id="261" r:id="rId6"/>
    <p:sldId id="263" r:id="rId7"/>
    <p:sldId id="262" r:id="rId8"/>
    <p:sldId id="275" r:id="rId9"/>
    <p:sldId id="279" r:id="rId10"/>
    <p:sldId id="277" r:id="rId11"/>
    <p:sldId id="278"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15" autoAdjust="0"/>
    <p:restoredTop sz="51255" autoAdjust="0"/>
  </p:normalViewPr>
  <p:slideViewPr>
    <p:cSldViewPr snapToGrid="0">
      <p:cViewPr varScale="1">
        <p:scale>
          <a:sx n="84" d="100"/>
          <a:sy n="84" d="100"/>
        </p:scale>
        <p:origin x="3200" y="80"/>
      </p:cViewPr>
      <p:guideLst>
        <p:guide orient="horz" pos="2160"/>
        <p:guide pos="2880"/>
      </p:guideLst>
    </p:cSldViewPr>
  </p:slideViewPr>
  <p:notesTextViewPr>
    <p:cViewPr>
      <p:scale>
        <a:sx n="150" d="100"/>
        <a:sy n="15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dPt>
            <c:idx val="0"/>
            <c:bubble3D val="0"/>
            <c:spPr>
              <a:solidFill>
                <a:schemeClr val="accent1"/>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1-5AB9-4E7E-A738-DE7A5F6918B1}"/>
              </c:ext>
            </c:extLst>
          </c:dPt>
          <c:dPt>
            <c:idx val="1"/>
            <c:bubble3D val="0"/>
            <c:explosion val="1"/>
            <c:spPr>
              <a:solidFill>
                <a:schemeClr val="accent2"/>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3-5AB9-4E7E-A738-DE7A5F6918B1}"/>
              </c:ext>
            </c:extLst>
          </c:dPt>
          <c:dPt>
            <c:idx val="2"/>
            <c:bubble3D val="0"/>
            <c:spPr>
              <a:solidFill>
                <a:schemeClr val="accent3"/>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5-5AB9-4E7E-A738-DE7A5F6918B1}"/>
              </c:ext>
            </c:extLst>
          </c:dPt>
          <c:dPt>
            <c:idx val="3"/>
            <c:bubble3D val="0"/>
            <c:spPr>
              <a:solidFill>
                <a:schemeClr val="accent4"/>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7-5AB9-4E7E-A738-DE7A5F6918B1}"/>
              </c:ext>
            </c:extLst>
          </c:dPt>
          <c:dPt>
            <c:idx val="4"/>
            <c:bubble3D val="0"/>
            <c:spPr>
              <a:solidFill>
                <a:schemeClr val="accent5"/>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9-5AB9-4E7E-A738-DE7A5F6918B1}"/>
              </c:ext>
            </c:extLst>
          </c:dPt>
          <c:dPt>
            <c:idx val="5"/>
            <c:bubble3D val="0"/>
            <c:spPr>
              <a:solidFill>
                <a:schemeClr val="accent6"/>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B-5AB9-4E7E-A738-DE7A5F6918B1}"/>
              </c:ext>
            </c:extLst>
          </c:dPt>
          <c:dPt>
            <c:idx val="6"/>
            <c:bubble3D val="0"/>
            <c:spPr>
              <a:solidFill>
                <a:schemeClr val="accent1">
                  <a:lumMod val="6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D-5AB9-4E7E-A738-DE7A5F6918B1}"/>
              </c:ext>
            </c:extLst>
          </c:dPt>
          <c:dLbls>
            <c:dLbl>
              <c:idx val="0"/>
              <c:layout>
                <c:manualLayout>
                  <c:x val="6.1697944006999128E-2"/>
                  <c:y val="0.13407147143917622"/>
                </c:manualLayout>
              </c:layout>
              <c:tx>
                <c:rich>
                  <a:bodyPr rot="0" spcFirstLastPara="1" vertOverflow="ellipsis" vert="horz" wrap="square" lIns="38100" tIns="19050" rIns="38100" bIns="19050" anchor="ctr" anchorCtr="1">
                    <a:spAutoFit/>
                  </a:bodyPr>
                  <a:lstStyle/>
                  <a:p>
                    <a:pPr>
                      <a:defRPr sz="2400" b="1" i="0" u="none" strike="noStrike" kern="1200" spc="0" baseline="0">
                        <a:solidFill>
                          <a:schemeClr val="accent1"/>
                        </a:solidFill>
                        <a:latin typeface="+mn-lt"/>
                        <a:ea typeface="+mn-ea"/>
                        <a:cs typeface="+mn-cs"/>
                      </a:defRPr>
                    </a:pPr>
                    <a:fld id="{A1C041E4-DB20-4978-A70E-0D5060BD032F}" type="CATEGORYNAME">
                      <a:rPr lang="en-US">
                        <a:solidFill>
                          <a:schemeClr val="bg1"/>
                        </a:solidFill>
                      </a:rPr>
                      <a:pPr>
                        <a:defRPr sz="2400"/>
                      </a:pPr>
                      <a:t>[CATEGORY NAME]</a:t>
                    </a:fld>
                    <a:endParaRPr lang="en-US"/>
                  </a:p>
                </c:rich>
              </c:tx>
              <c:spPr>
                <a:noFill/>
                <a:ln>
                  <a:noFill/>
                </a:ln>
                <a:effectLst/>
              </c:spPr>
              <c:txPr>
                <a:bodyPr rot="0" spcFirstLastPara="1" vertOverflow="ellipsis" vert="horz" wrap="square" lIns="38100" tIns="19050" rIns="38100" bIns="19050" anchor="ctr" anchorCtr="1">
                  <a:spAutoFit/>
                </a:bodyPr>
                <a:lstStyle/>
                <a:p>
                  <a:pPr>
                    <a:defRPr sz="2400" b="1" i="0" u="none" strike="noStrike" kern="1200" spc="0" baseline="0">
                      <a:solidFill>
                        <a:schemeClr val="accent1"/>
                      </a:solidFill>
                      <a:latin typeface="+mn-lt"/>
                      <a:ea typeface="+mn-ea"/>
                      <a:cs typeface="+mn-cs"/>
                    </a:defRPr>
                  </a:pPr>
                  <a:endParaRPr lang="en-US"/>
                </a:p>
              </c:txPr>
              <c:dLblPos val="bestFit"/>
              <c:showLegendKey val="0"/>
              <c:showVal val="0"/>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5AB9-4E7E-A738-DE7A5F6918B1}"/>
                </c:ext>
              </c:extLst>
            </c:dLbl>
            <c:dLbl>
              <c:idx val="1"/>
              <c:layout>
                <c:manualLayout>
                  <c:x val="9.1333770778652568E-2"/>
                  <c:y val="-6.544391190231659E-2"/>
                </c:manualLayout>
              </c:layout>
              <c:tx>
                <c:rich>
                  <a:bodyPr rot="0" spcFirstLastPara="1" vertOverflow="ellipsis" vert="horz" wrap="square" lIns="38100" tIns="19050" rIns="38100" bIns="19050" anchor="ctr" anchorCtr="1">
                    <a:spAutoFit/>
                  </a:bodyPr>
                  <a:lstStyle/>
                  <a:p>
                    <a:pPr>
                      <a:defRPr sz="2400" b="1" i="0" u="none" strike="noStrike" kern="1200" spc="0" baseline="0">
                        <a:solidFill>
                          <a:schemeClr val="accent1"/>
                        </a:solidFill>
                        <a:latin typeface="+mn-lt"/>
                        <a:ea typeface="+mn-ea"/>
                        <a:cs typeface="+mn-cs"/>
                      </a:defRPr>
                    </a:pPr>
                    <a:r>
                      <a:rPr lang="en-US" dirty="0">
                        <a:solidFill>
                          <a:schemeClr val="bg1"/>
                        </a:solidFill>
                      </a:rPr>
                      <a:t>Severe bleeding</a:t>
                    </a:r>
                  </a:p>
                  <a:p>
                    <a:pPr>
                      <a:defRPr sz="2400">
                        <a:solidFill>
                          <a:schemeClr val="accent1"/>
                        </a:solidFill>
                      </a:defRPr>
                    </a:pPr>
                    <a:r>
                      <a:rPr lang="en-US" dirty="0">
                        <a:solidFill>
                          <a:schemeClr val="bg1"/>
                        </a:solidFill>
                      </a:rPr>
                      <a:t>27%</a:t>
                    </a:r>
                  </a:p>
                </c:rich>
              </c:tx>
              <c:spPr>
                <a:noFill/>
                <a:ln>
                  <a:noFill/>
                </a:ln>
                <a:effectLst/>
              </c:spPr>
              <c:txPr>
                <a:bodyPr rot="0" spcFirstLastPara="1" vertOverflow="ellipsis" vert="horz" wrap="square" lIns="38100" tIns="19050" rIns="38100" bIns="19050" anchor="ctr" anchorCtr="1">
                  <a:spAutoFit/>
                </a:bodyPr>
                <a:lstStyle/>
                <a:p>
                  <a:pPr>
                    <a:defRPr sz="2400" b="1" i="0" u="none" strike="noStrike" kern="1200" spc="0" baseline="0">
                      <a:solidFill>
                        <a:schemeClr val="accent1"/>
                      </a:solidFill>
                      <a:latin typeface="+mn-lt"/>
                      <a:ea typeface="+mn-ea"/>
                      <a:cs typeface="+mn-cs"/>
                    </a:defRPr>
                  </a:pPr>
                  <a:endParaRPr lang="en-US"/>
                </a:p>
              </c:txPr>
              <c:dLblPos val="bestFit"/>
              <c:showLegendKey val="0"/>
              <c:showVal val="0"/>
              <c:showCatName val="1"/>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5AB9-4E7E-A738-DE7A5F6918B1}"/>
                </c:ext>
              </c:extLst>
            </c:dLbl>
            <c:dLbl>
              <c:idx val="2"/>
              <c:layout>
                <c:manualLayout>
                  <c:x val="-2.2981080489938764E-2"/>
                  <c:y val="-4.9347776112503218E-2"/>
                </c:manualLayout>
              </c:layout>
              <c:tx>
                <c:rich>
                  <a:bodyPr rot="0" spcFirstLastPara="1" vertOverflow="ellipsis" vert="horz" wrap="square" lIns="38100" tIns="19050" rIns="38100" bIns="19050" anchor="ctr" anchorCtr="1">
                    <a:noAutofit/>
                  </a:bodyPr>
                  <a:lstStyle/>
                  <a:p>
                    <a:pPr>
                      <a:defRPr sz="2400" b="1" i="0" u="none" strike="noStrike" kern="1200" spc="0" baseline="0">
                        <a:solidFill>
                          <a:schemeClr val="accent1"/>
                        </a:solidFill>
                        <a:latin typeface="+mn-lt"/>
                        <a:ea typeface="+mn-ea"/>
                        <a:cs typeface="+mn-cs"/>
                      </a:defRPr>
                    </a:pPr>
                    <a:r>
                      <a:rPr lang="en-US" dirty="0">
                        <a:solidFill>
                          <a:schemeClr val="bg1"/>
                        </a:solidFill>
                      </a:rPr>
                      <a:t>Pregnancy-induced high blood pressure</a:t>
                    </a:r>
                  </a:p>
                  <a:p>
                    <a:pPr>
                      <a:defRPr sz="2400">
                        <a:solidFill>
                          <a:schemeClr val="accent1"/>
                        </a:solidFill>
                      </a:defRPr>
                    </a:pPr>
                    <a:r>
                      <a:rPr lang="en-US" dirty="0">
                        <a:solidFill>
                          <a:schemeClr val="bg1"/>
                        </a:solidFill>
                      </a:rPr>
                      <a:t>14%</a:t>
                    </a:r>
                  </a:p>
                </c:rich>
              </c:tx>
              <c:spPr>
                <a:noFill/>
                <a:ln>
                  <a:noFill/>
                </a:ln>
                <a:effectLst/>
              </c:spPr>
              <c:txPr>
                <a:bodyPr rot="0" spcFirstLastPara="1" vertOverflow="ellipsis" vert="horz" wrap="square" lIns="38100" tIns="19050" rIns="38100" bIns="19050" anchor="ctr" anchorCtr="1">
                  <a:noAutofit/>
                </a:bodyPr>
                <a:lstStyle/>
                <a:p>
                  <a:pPr>
                    <a:defRPr sz="2400" b="1" i="0" u="none" strike="noStrike" kern="1200" spc="0" baseline="0">
                      <a:solidFill>
                        <a:schemeClr val="accent1"/>
                      </a:solidFill>
                      <a:latin typeface="+mn-lt"/>
                      <a:ea typeface="+mn-ea"/>
                      <a:cs typeface="+mn-cs"/>
                    </a:defRPr>
                  </a:pPr>
                  <a:endParaRPr lang="en-US"/>
                </a:p>
              </c:txPr>
              <c:dLblPos val="bestFit"/>
              <c:showLegendKey val="0"/>
              <c:showVal val="0"/>
              <c:showCatName val="1"/>
              <c:showSerName val="0"/>
              <c:showPercent val="0"/>
              <c:showBubbleSize val="0"/>
              <c:extLst>
                <c:ext xmlns:c15="http://schemas.microsoft.com/office/drawing/2012/chart" uri="{CE6537A1-D6FC-4f65-9D91-7224C49458BB}">
                  <c15:layout>
                    <c:manualLayout>
                      <c:w val="0.24758333333333332"/>
                      <c:h val="0.32964985355091481"/>
                    </c:manualLayout>
                  </c15:layout>
                  <c15:showDataLabelsRange val="0"/>
                </c:ext>
                <c:ext xmlns:c16="http://schemas.microsoft.com/office/drawing/2014/chart" uri="{C3380CC4-5D6E-409C-BE32-E72D297353CC}">
                  <c16:uniqueId val="{00000005-5AB9-4E7E-A738-DE7A5F6918B1}"/>
                </c:ext>
              </c:extLst>
            </c:dLbl>
            <c:dLbl>
              <c:idx val="3"/>
              <c:layout>
                <c:manualLayout>
                  <c:x val="-6.3888888888888884E-2"/>
                  <c:y val="-2.0629336686177217E-2"/>
                </c:manualLayout>
              </c:layout>
              <c:tx>
                <c:rich>
                  <a:bodyPr rot="0" spcFirstLastPara="1" vertOverflow="ellipsis" vert="horz" wrap="square" lIns="38100" tIns="19050" rIns="38100" bIns="19050" anchor="ctr" anchorCtr="1">
                    <a:spAutoFit/>
                  </a:bodyPr>
                  <a:lstStyle/>
                  <a:p>
                    <a:pPr>
                      <a:defRPr sz="2400" b="1" i="0" u="none" strike="noStrike" kern="1200" spc="0" baseline="0">
                        <a:solidFill>
                          <a:schemeClr val="accent1"/>
                        </a:solidFill>
                        <a:latin typeface="+mn-lt"/>
                        <a:ea typeface="+mn-ea"/>
                        <a:cs typeface="+mn-cs"/>
                      </a:defRPr>
                    </a:pPr>
                    <a:fld id="{1F4DDA96-BD29-4F3D-99BD-7C81ADE2ABAE}" type="CATEGORYNAME">
                      <a:rPr lang="en-US">
                        <a:solidFill>
                          <a:schemeClr val="bg1"/>
                        </a:solidFill>
                      </a:rPr>
                      <a:pPr>
                        <a:defRPr sz="2400"/>
                      </a:pPr>
                      <a:t>[CATEGORY NAME]</a:t>
                    </a:fld>
                    <a:endParaRPr lang="en-US"/>
                  </a:p>
                </c:rich>
              </c:tx>
              <c:spPr>
                <a:noFill/>
                <a:ln>
                  <a:noFill/>
                </a:ln>
                <a:effectLst/>
              </c:spPr>
              <c:txPr>
                <a:bodyPr rot="0" spcFirstLastPara="1" vertOverflow="ellipsis" vert="horz" wrap="square" lIns="38100" tIns="19050" rIns="38100" bIns="19050" anchor="ctr" anchorCtr="1">
                  <a:spAutoFit/>
                </a:bodyPr>
                <a:lstStyle/>
                <a:p>
                  <a:pPr>
                    <a:defRPr sz="2400" b="1" i="0" u="none" strike="noStrike" kern="1200" spc="0" baseline="0">
                      <a:solidFill>
                        <a:schemeClr val="accent4"/>
                      </a:solidFill>
                      <a:latin typeface="+mn-lt"/>
                      <a:ea typeface="+mn-ea"/>
                      <a:cs typeface="+mn-cs"/>
                    </a:defRPr>
                  </a:pPr>
                  <a:endParaRPr lang="en-US"/>
                </a:p>
              </c:txPr>
              <c:dLblPos val="bestFit"/>
              <c:showLegendKey val="0"/>
              <c:showVal val="0"/>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5AB9-4E7E-A738-DE7A5F6918B1}"/>
                </c:ext>
              </c:extLst>
            </c:dLbl>
            <c:dLbl>
              <c:idx val="4"/>
              <c:layout>
                <c:manualLayout>
                  <c:x val="-8.7500000000000022E-2"/>
                  <c:y val="5.8464132377666976E-2"/>
                </c:manualLayout>
              </c:layout>
              <c:tx>
                <c:rich>
                  <a:bodyPr rot="0" spcFirstLastPara="1" vertOverflow="ellipsis" vert="horz" wrap="square" lIns="38100" tIns="19050" rIns="38100" bIns="19050" anchor="ctr" anchorCtr="1">
                    <a:spAutoFit/>
                  </a:bodyPr>
                  <a:lstStyle/>
                  <a:p>
                    <a:pPr>
                      <a:defRPr sz="2400" b="1" i="0" u="none" strike="noStrike" kern="1200" spc="0" baseline="0">
                        <a:solidFill>
                          <a:schemeClr val="accent1"/>
                        </a:solidFill>
                        <a:latin typeface="+mn-lt"/>
                        <a:ea typeface="+mn-ea"/>
                        <a:cs typeface="+mn-cs"/>
                      </a:defRPr>
                    </a:pPr>
                    <a:fld id="{EE0440B1-E3F2-499C-A017-ECE77E28D8EB}" type="CATEGORYNAME">
                      <a:rPr lang="en-US">
                        <a:solidFill>
                          <a:schemeClr val="bg1"/>
                        </a:solidFill>
                      </a:rPr>
                      <a:pPr>
                        <a:defRPr sz="2400"/>
                      </a:pPr>
                      <a:t>[CATEGORY NAME]</a:t>
                    </a:fld>
                    <a:endParaRPr lang="en-US"/>
                  </a:p>
                </c:rich>
              </c:tx>
              <c:spPr>
                <a:noFill/>
                <a:ln>
                  <a:noFill/>
                </a:ln>
                <a:effectLst/>
              </c:spPr>
              <c:txPr>
                <a:bodyPr rot="0" spcFirstLastPara="1" vertOverflow="ellipsis" vert="horz" wrap="square" lIns="38100" tIns="19050" rIns="38100" bIns="19050" anchor="ctr" anchorCtr="1">
                  <a:spAutoFit/>
                </a:bodyPr>
                <a:lstStyle/>
                <a:p>
                  <a:pPr>
                    <a:defRPr sz="2400" b="1" i="0" u="none" strike="noStrike" kern="1200" spc="0" baseline="0">
                      <a:solidFill>
                        <a:schemeClr val="accent5"/>
                      </a:solidFill>
                      <a:latin typeface="+mn-lt"/>
                      <a:ea typeface="+mn-ea"/>
                      <a:cs typeface="+mn-cs"/>
                    </a:defRPr>
                  </a:pPr>
                  <a:endParaRPr lang="en-US"/>
                </a:p>
              </c:txPr>
              <c:dLblPos val="bestFit"/>
              <c:showLegendKey val="0"/>
              <c:showVal val="0"/>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5AB9-4E7E-A738-DE7A5F6918B1}"/>
                </c:ext>
              </c:extLst>
            </c:dLbl>
            <c:dLbl>
              <c:idx val="5"/>
              <c:layout>
                <c:manualLayout>
                  <c:x val="-2.7777832458442703E-2"/>
                  <c:y val="-1.8332728739850805E-2"/>
                </c:manualLayout>
              </c:layout>
              <c:tx>
                <c:rich>
                  <a:bodyPr rot="0" spcFirstLastPara="1" vertOverflow="ellipsis" vert="horz" wrap="square" lIns="38100" tIns="19050" rIns="38100" bIns="19050" anchor="ctr" anchorCtr="1">
                    <a:noAutofit/>
                  </a:bodyPr>
                  <a:lstStyle/>
                  <a:p>
                    <a:pPr>
                      <a:defRPr sz="2400" b="1" i="0" u="none" strike="noStrike" kern="1200" spc="0" baseline="0">
                        <a:solidFill>
                          <a:schemeClr val="accent1"/>
                        </a:solidFill>
                        <a:latin typeface="+mn-lt"/>
                        <a:ea typeface="+mn-ea"/>
                        <a:cs typeface="+mn-cs"/>
                      </a:defRPr>
                    </a:pPr>
                    <a:fld id="{0DF0168D-2448-4A54-94B3-B878252E1967}" type="CATEGORYNAME">
                      <a:rPr lang="en-US">
                        <a:solidFill>
                          <a:schemeClr val="bg1"/>
                        </a:solidFill>
                      </a:rPr>
                      <a:pPr>
                        <a:defRPr sz="2400"/>
                      </a:pPr>
                      <a:t>[CATEGORY NAME]</a:t>
                    </a:fld>
                    <a:endParaRPr lang="en-US"/>
                  </a:p>
                </c:rich>
              </c:tx>
              <c:spPr>
                <a:noFill/>
                <a:ln>
                  <a:noFill/>
                </a:ln>
                <a:effectLst/>
              </c:spPr>
              <c:txPr>
                <a:bodyPr rot="0" spcFirstLastPara="1" vertOverflow="ellipsis" vert="horz" wrap="square" lIns="38100" tIns="19050" rIns="38100" bIns="19050" anchor="ctr" anchorCtr="1">
                  <a:noAutofit/>
                </a:bodyPr>
                <a:lstStyle/>
                <a:p>
                  <a:pPr>
                    <a:defRPr sz="2400" b="1" i="0" u="none" strike="noStrike" kern="1200" spc="0" baseline="0">
                      <a:solidFill>
                        <a:schemeClr val="accent6"/>
                      </a:solidFill>
                      <a:latin typeface="+mn-lt"/>
                      <a:ea typeface="+mn-ea"/>
                      <a:cs typeface="+mn-cs"/>
                    </a:defRPr>
                  </a:pPr>
                  <a:endParaRPr lang="en-US"/>
                </a:p>
              </c:txPr>
              <c:dLblPos val="bestFit"/>
              <c:showLegendKey val="0"/>
              <c:showVal val="0"/>
              <c:showCatName val="1"/>
              <c:showSerName val="0"/>
              <c:showPercent val="0"/>
              <c:showBubbleSize val="0"/>
              <c:extLst>
                <c:ext xmlns:c15="http://schemas.microsoft.com/office/drawing/2012/chart" uri="{CE6537A1-D6FC-4f65-9D91-7224C49458BB}">
                  <c15:layout>
                    <c:manualLayout>
                      <c:w val="0.27428401137357827"/>
                      <c:h val="0.17306903223082368"/>
                    </c:manualLayout>
                  </c15:layout>
                  <c15:dlblFieldTable/>
                  <c15:showDataLabelsRange val="0"/>
                </c:ext>
                <c:ext xmlns:c16="http://schemas.microsoft.com/office/drawing/2014/chart" uri="{C3380CC4-5D6E-409C-BE32-E72D297353CC}">
                  <c16:uniqueId val="{0000000B-5AB9-4E7E-A738-DE7A5F6918B1}"/>
                </c:ext>
              </c:extLst>
            </c:dLbl>
            <c:dLbl>
              <c:idx val="6"/>
              <c:layout>
                <c:manualLayout>
                  <c:x val="0.10892199223205402"/>
                  <c:y val="-2.7604269426852322E-2"/>
                </c:manualLayout>
              </c:layout>
              <c:tx>
                <c:rich>
                  <a:bodyPr rot="0" spcFirstLastPara="1" vertOverflow="ellipsis" vert="horz" wrap="square" lIns="38100" tIns="19050" rIns="38100" bIns="19050" anchor="ctr" anchorCtr="1">
                    <a:noAutofit/>
                  </a:bodyPr>
                  <a:lstStyle/>
                  <a:p>
                    <a:pPr>
                      <a:defRPr sz="2400" b="1" i="0" u="none" strike="noStrike" kern="1200" spc="0" baseline="0">
                        <a:solidFill>
                          <a:schemeClr val="accent5">
                            <a:lumMod val="40000"/>
                            <a:lumOff val="60000"/>
                          </a:schemeClr>
                        </a:solidFill>
                        <a:latin typeface="+mn-lt"/>
                        <a:ea typeface="+mn-ea"/>
                        <a:cs typeface="+mn-cs"/>
                      </a:defRPr>
                    </a:pPr>
                    <a:fld id="{4761A2E0-9BFA-41A4-9A48-448497866E41}" type="CATEGORYNAME">
                      <a:rPr lang="en-US" sz="2400">
                        <a:solidFill>
                          <a:schemeClr val="bg1"/>
                        </a:solidFill>
                      </a:rPr>
                      <a:pPr>
                        <a:defRPr sz="2400">
                          <a:solidFill>
                            <a:schemeClr val="accent5">
                              <a:lumMod val="40000"/>
                              <a:lumOff val="60000"/>
                            </a:schemeClr>
                          </a:solidFill>
                        </a:defRPr>
                      </a:pPr>
                      <a:t>[CATEGORY NAME]</a:t>
                    </a:fld>
                    <a:endParaRPr lang="en-US"/>
                  </a:p>
                </c:rich>
              </c:tx>
              <c:spPr>
                <a:noFill/>
                <a:ln>
                  <a:noFill/>
                </a:ln>
                <a:effectLst/>
              </c:spPr>
              <c:txPr>
                <a:bodyPr rot="0" spcFirstLastPara="1" vertOverflow="ellipsis" vert="horz" wrap="square" lIns="38100" tIns="19050" rIns="38100" bIns="19050" anchor="ctr" anchorCtr="1">
                  <a:noAutofit/>
                </a:bodyPr>
                <a:lstStyle/>
                <a:p>
                  <a:pPr>
                    <a:defRPr sz="2400" b="1" i="0" u="none" strike="noStrike" kern="1200" spc="0" baseline="0">
                      <a:solidFill>
                        <a:schemeClr val="accent5">
                          <a:lumMod val="40000"/>
                          <a:lumOff val="60000"/>
                        </a:schemeClr>
                      </a:solidFill>
                      <a:latin typeface="+mn-lt"/>
                      <a:ea typeface="+mn-ea"/>
                      <a:cs typeface="+mn-cs"/>
                    </a:defRPr>
                  </a:pPr>
                  <a:endParaRPr lang="en-US"/>
                </a:p>
              </c:txPr>
              <c:dLblPos val="bestFit"/>
              <c:showLegendKey val="0"/>
              <c:showVal val="0"/>
              <c:showCatName val="1"/>
              <c:showSerName val="0"/>
              <c:showPercent val="0"/>
              <c:showBubbleSize val="0"/>
              <c:extLst>
                <c:ext xmlns:c15="http://schemas.microsoft.com/office/drawing/2012/chart" uri="{CE6537A1-D6FC-4f65-9D91-7224C49458BB}">
                  <c15:layout>
                    <c:manualLayout>
                      <c:w val="0.23419013156933205"/>
                      <c:h val="7.6482812336868683E-2"/>
                    </c:manualLayout>
                  </c15:layout>
                  <c15:dlblFieldTable/>
                  <c15:showDataLabelsRange val="0"/>
                </c:ext>
                <c:ext xmlns:c16="http://schemas.microsoft.com/office/drawing/2014/chart" uri="{C3380CC4-5D6E-409C-BE32-E72D297353CC}">
                  <c16:uniqueId val="{0000000D-5AB9-4E7E-A738-DE7A5F6918B1}"/>
                </c:ext>
              </c:extLst>
            </c:dLbl>
            <c:spPr>
              <a:noFill/>
              <a:ln>
                <a:noFill/>
              </a:ln>
              <a:effectLst/>
            </c:spPr>
            <c:txPr>
              <a:bodyPr rot="0" spcFirstLastPara="1" vertOverflow="ellipsis" vert="horz" wrap="square" lIns="38100" tIns="19050" rIns="38100" bIns="19050" anchor="ctr" anchorCtr="1">
                <a:spAutoFit/>
              </a:bodyPr>
              <a:lstStyle/>
              <a:p>
                <a:pPr>
                  <a:defRPr sz="2400" b="1" i="0" u="none" strike="noStrike" kern="1200" spc="0" baseline="0">
                    <a:solidFill>
                      <a:schemeClr val="accent1"/>
                    </a:solidFill>
                    <a:latin typeface="+mn-lt"/>
                    <a:ea typeface="+mn-ea"/>
                    <a:cs typeface="+mn-cs"/>
                  </a:defRPr>
                </a:pPr>
                <a:endParaRPr lang="en-US"/>
              </a:p>
            </c:txPr>
            <c:dLblPos val="outEnd"/>
            <c:showLegendKey val="0"/>
            <c:showVal val="0"/>
            <c:showCatName val="1"/>
            <c:showSerName val="0"/>
            <c:showPercent val="0"/>
            <c:showBubbleSize val="0"/>
            <c:showLeaderLines val="0"/>
            <c:extLst>
              <c:ext xmlns:c15="http://schemas.microsoft.com/office/drawing/2012/chart" uri="{CE6537A1-D6FC-4f65-9D91-7224C49458BB}"/>
            </c:extLst>
          </c:dLbls>
          <c:cat>
            <c:strRef>
              <c:f>Sheet1!$A$2:$A$8</c:f>
              <c:strCache>
                <c:ptCount val="7"/>
                <c:pt idx="0">
                  <c:v>Pre-existing conditions   28%</c:v>
                </c:pt>
                <c:pt idx="1">
                  <c:v>Severe Bleeding   27%</c:v>
                </c:pt>
                <c:pt idx="2">
                  <c:v>Pregnancy induced High blood presssure  14%</c:v>
                </c:pt>
                <c:pt idx="3">
                  <c:v>Infections  11%</c:v>
                </c:pt>
                <c:pt idx="4">
                  <c:v>Obstructed labor  9%</c:v>
                </c:pt>
                <c:pt idx="5">
                  <c:v>Abortion complications 8%</c:v>
                </c:pt>
                <c:pt idx="6">
                  <c:v>Blood clots 3%</c:v>
                </c:pt>
              </c:strCache>
            </c:strRef>
          </c:cat>
          <c:val>
            <c:numRef>
              <c:f>Sheet1!$B$2:$B$8</c:f>
              <c:numCache>
                <c:formatCode>General</c:formatCode>
                <c:ptCount val="7"/>
                <c:pt idx="0">
                  <c:v>28</c:v>
                </c:pt>
                <c:pt idx="1">
                  <c:v>27</c:v>
                </c:pt>
                <c:pt idx="2">
                  <c:v>14</c:v>
                </c:pt>
                <c:pt idx="3">
                  <c:v>11</c:v>
                </c:pt>
                <c:pt idx="4">
                  <c:v>9</c:v>
                </c:pt>
                <c:pt idx="5">
                  <c:v>8</c:v>
                </c:pt>
                <c:pt idx="6">
                  <c:v>3</c:v>
                </c:pt>
              </c:numCache>
            </c:numRef>
          </c:val>
          <c:extLst>
            <c:ext xmlns:c16="http://schemas.microsoft.com/office/drawing/2014/chart" uri="{C3380CC4-5D6E-409C-BE32-E72D297353CC}">
              <c16:uniqueId val="{0000000E-5AB9-4E7E-A738-DE7A5F6918B1}"/>
            </c:ext>
          </c:extLst>
        </c:ser>
        <c:dLbls>
          <c:showLegendKey val="0"/>
          <c:showVal val="0"/>
          <c:showCatName val="1"/>
          <c:showSerName val="0"/>
          <c:showPercent val="0"/>
          <c:showBubbleSize val="0"/>
          <c:showLeaderLines val="0"/>
        </c:dLbls>
        <c:firstSliceAng val="0"/>
      </c:pieChart>
      <c:spPr>
        <a:noFill/>
        <a:ln>
          <a:noFill/>
        </a:ln>
        <a:effectLst/>
      </c:spPr>
    </c:plotArea>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846E24-AC75-404D-8CFB-558B4F452042}" type="datetimeFigureOut">
              <a:rPr lang="en-US" smtClean="0"/>
              <a:pPr/>
              <a:t>3/25/2021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98E5A7-620F-45F8-9777-E371E6DB5EA9}" type="slidenum">
              <a:rPr lang="en-US" smtClean="0"/>
              <a:pPr/>
              <a:t>‹#›</a:t>
            </a:fld>
            <a:endParaRPr lang="en-US"/>
          </a:p>
        </p:txBody>
      </p:sp>
    </p:spTree>
    <p:extLst>
      <p:ext uri="{BB962C8B-B14F-4D97-AF65-F5344CB8AC3E}">
        <p14:creationId xmlns:p14="http://schemas.microsoft.com/office/powerpoint/2010/main" val="2322963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who.int/medicines/publications/essentialmedicines/en/"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dirty="0"/>
              <a:t>We are now going to spend much of our morning discussing safe motherhood/maternal and newborn health. </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en-US" dirty="0"/>
          </a:p>
          <a:p>
            <a:pPr>
              <a:lnSpc>
                <a:spcPct val="90000"/>
              </a:lnSpc>
              <a:buFontTx/>
              <a:buNone/>
              <a:defRPr/>
            </a:pPr>
            <a:endParaRPr lang="en-US" b="0" dirty="0"/>
          </a:p>
        </p:txBody>
      </p:sp>
      <p:sp>
        <p:nvSpPr>
          <p:cNvPr id="4" name="Slide Number Placeholder 3"/>
          <p:cNvSpPr>
            <a:spLocks noGrp="1"/>
          </p:cNvSpPr>
          <p:nvPr>
            <p:ph type="sldNum" sz="quarter" idx="10"/>
          </p:nvPr>
        </p:nvSpPr>
        <p:spPr/>
        <p:txBody>
          <a:bodyPr/>
          <a:lstStyle/>
          <a:p>
            <a:fld id="{9D98E5A7-620F-45F8-9777-E371E6DB5EA9}" type="slidenum">
              <a:rPr lang="en-US" smtClean="0"/>
              <a:pPr/>
              <a:t>1</a:t>
            </a:fld>
            <a:endParaRPr lang="en-US"/>
          </a:p>
        </p:txBody>
      </p:sp>
    </p:spTree>
    <p:extLst>
      <p:ext uri="{BB962C8B-B14F-4D97-AF65-F5344CB8AC3E}">
        <p14:creationId xmlns:p14="http://schemas.microsoft.com/office/powerpoint/2010/main" val="483132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35C34A4-A2E1-44D1-AFCA-610599029FD0}" type="slidenum">
              <a:rPr lang="en-US" altLang="en-US"/>
              <a:pPr eaLnBrk="1" hangingPunct="1"/>
              <a:t>10</a:t>
            </a:fld>
            <a:endParaRPr lang="en-US" altLang="en-US"/>
          </a:p>
        </p:txBody>
      </p:sp>
      <p:sp>
        <p:nvSpPr>
          <p:cNvPr id="28675" name="Rectangle 2"/>
          <p:cNvSpPr>
            <a:spLocks noGrp="1" noRot="1" noChangeAspect="1" noChangeArrowheads="1" noTextEdit="1"/>
          </p:cNvSpPr>
          <p:nvPr>
            <p:ph type="sldImg"/>
          </p:nvPr>
        </p:nvSpPr>
        <p:spPr bwMode="auto">
          <a:xfrm>
            <a:off x="1182688" y="698500"/>
            <a:ext cx="4646612" cy="34861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6" name="Rectangle 3"/>
          <p:cNvSpPr>
            <a:spLocks noGrp="1" noChangeArrowheads="1"/>
          </p:cNvSpPr>
          <p:nvPr>
            <p:ph type="body" idx="1"/>
          </p:nvPr>
        </p:nvSpPr>
        <p:spPr bwMode="auto">
          <a:xfrm>
            <a:off x="779463" y="4416425"/>
            <a:ext cx="5529262" cy="44164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sz="1300" dirty="0"/>
              <a:t>Inter-Agency Working Group on Reproductive Health in Crises (2018). MISP Chapter. </a:t>
            </a:r>
            <a:r>
              <a:rPr lang="en-GB" altLang="en-US" sz="1300" i="1" dirty="0"/>
              <a:t>Inter-Agency Field Manual on Reproductive Health in Humanitarian Settings</a:t>
            </a:r>
            <a:r>
              <a:rPr lang="en-GB" altLang="en-US" sz="1300" dirty="0"/>
              <a:t>. </a:t>
            </a:r>
            <a:r>
              <a:rPr lang="en-US" sz="1400" dirty="0"/>
              <a:t>https://iawg.wpengine.com/wp-content/uploads/2019/07/IAFM-3-MISP.pdf.</a:t>
            </a:r>
            <a:r>
              <a:rPr lang="en-GB" altLang="en-US" sz="1300" dirty="0"/>
              <a:t> </a:t>
            </a:r>
          </a:p>
        </p:txBody>
      </p:sp>
    </p:spTree>
    <p:extLst>
      <p:ext uri="{BB962C8B-B14F-4D97-AF65-F5344CB8AC3E}">
        <p14:creationId xmlns:p14="http://schemas.microsoft.com/office/powerpoint/2010/main" val="38392269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F508D4D-E9C2-422B-81F7-D481BE4470B6}" type="slidenum">
              <a:rPr lang="en-US" altLang="en-US"/>
              <a:pPr eaLnBrk="1" hangingPunct="1"/>
              <a:t>11</a:t>
            </a:fld>
            <a:endParaRPr lang="en-US" altLang="en-US"/>
          </a:p>
        </p:txBody>
      </p:sp>
      <p:sp>
        <p:nvSpPr>
          <p:cNvPr id="16387" name="Rectangle 2"/>
          <p:cNvSpPr>
            <a:spLocks noGrp="1" noRot="1" noChangeAspect="1" noChangeArrowheads="1" noTextEdit="1"/>
          </p:cNvSpPr>
          <p:nvPr>
            <p:ph type="sldImg"/>
          </p:nvPr>
        </p:nvSpPr>
        <p:spPr bwMode="auto">
          <a:xfrm>
            <a:off x="1182688" y="698500"/>
            <a:ext cx="4646612" cy="34861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8" name="Rectangle 3"/>
          <p:cNvSpPr>
            <a:spLocks noGrp="1" noChangeArrowheads="1"/>
          </p:cNvSpPr>
          <p:nvPr>
            <p:ph type="body" idx="1"/>
          </p:nvPr>
        </p:nvSpPr>
        <p:spPr bwMode="auto">
          <a:xfrm>
            <a:off x="779463" y="4416425"/>
            <a:ext cx="5529262" cy="44164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400" b="1" dirty="0"/>
              <a:t>Safe birth plan</a:t>
            </a:r>
            <a:r>
              <a:rPr lang="en-US" altLang="en-US" sz="1400" dirty="0"/>
              <a:t>: Talking with family to plan about picking up a birthing kit; </a:t>
            </a:r>
            <a:r>
              <a:rPr lang="en-US" altLang="en-US" sz="1200" kern="1200" dirty="0">
                <a:solidFill>
                  <a:schemeClr val="tx1"/>
                </a:solidFill>
                <a:effectLst/>
                <a:latin typeface="+mn-lt"/>
                <a:ea typeface="+mn-ea"/>
                <a:cs typeface="+mn-cs"/>
              </a:rPr>
              <a:t>p</a:t>
            </a:r>
            <a:r>
              <a:rPr lang="en-US" sz="1200" kern="1200" dirty="0">
                <a:solidFill>
                  <a:schemeClr val="tx1"/>
                </a:solidFill>
                <a:effectLst/>
                <a:latin typeface="+mn-lt"/>
                <a:ea typeface="+mn-ea"/>
                <a:cs typeface="+mn-cs"/>
              </a:rPr>
              <a:t>lanning to use a skilled birth attendant and, if possible, giving birth in a facility; and planning for emergency transportation.</a:t>
            </a:r>
          </a:p>
          <a:p>
            <a:endParaRPr lang="en-US" altLang="en-US" sz="1400" b="1" dirty="0"/>
          </a:p>
          <a:p>
            <a:r>
              <a:rPr lang="en-US" altLang="en-US" sz="1400" b="1" dirty="0"/>
              <a:t>Clean delivery kit</a:t>
            </a:r>
            <a:r>
              <a:rPr lang="en-US" altLang="en-US" sz="1400" dirty="0"/>
              <a:t>: Includes one sheet of plastic (for women); bar of soap; pair of gloves; one clean razor blade or other cutting instrument, new and wrapped in its original paper, to cut umbilical cord; three pieces of umbilical tape to tie umbilical cord; and two pieces of cotton cloth to dry and use as diaper. It may also include misoprostol tablets (600 mcg) and chlorhexidine for cord care, depending on the context.</a:t>
            </a:r>
          </a:p>
          <a:p>
            <a:endParaRPr lang="en-US" altLang="en-US" sz="1400" dirty="0"/>
          </a:p>
          <a:p>
            <a:r>
              <a:rPr lang="en-US" altLang="en-US" sz="1400" dirty="0"/>
              <a:t>If </a:t>
            </a:r>
            <a:r>
              <a:rPr lang="en-US" altLang="en-US" sz="1400" b="1" dirty="0"/>
              <a:t>newborn kits </a:t>
            </a:r>
            <a:r>
              <a:rPr lang="en-US" altLang="en-US" sz="1400" dirty="0"/>
              <a:t>are also distributed, they can include: baby blanket 50x75 cm, polyester fleece, newborn cap, newborn romper suit, baby socks, and a small cotton towel.</a:t>
            </a:r>
          </a:p>
          <a:p>
            <a:endParaRPr lang="en-US" altLang="en-US" sz="1400" dirty="0"/>
          </a:p>
          <a:p>
            <a:r>
              <a:rPr lang="en-US" altLang="en-US" sz="1400" dirty="0"/>
              <a:t>Ask participants to take a moment to think about their professional role, and the organization they work with. How could their organization, or someone in their role, be engaged to support community preparedness for maternal and newborn health in emergencies? Then, call on several participants to share concrete examples.</a:t>
            </a:r>
          </a:p>
          <a:p>
            <a:endParaRPr lang="en-US" altLang="en-US" sz="14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u="sng" dirty="0"/>
              <a:t>Reference</a:t>
            </a:r>
            <a:r>
              <a:rPr lang="en-US" sz="1400" dirty="0"/>
              <a:t>: </a:t>
            </a:r>
            <a:endParaRPr lang="en-US" altLang="en-US" sz="14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sz="1400" dirty="0"/>
              <a:t>Inter-Agency Working Group on Reproductive Health in Crises (2018). MISP Chapter. </a:t>
            </a:r>
            <a:r>
              <a:rPr lang="en-GB" altLang="en-US" sz="1400" i="1" dirty="0"/>
              <a:t>Inter-Agency Field Manual on Reproductive Health in Humanitarian Settings</a:t>
            </a:r>
            <a:r>
              <a:rPr lang="en-GB" altLang="en-US" sz="1400" dirty="0"/>
              <a:t>. </a:t>
            </a:r>
            <a:r>
              <a:rPr lang="en-US" sz="1600" dirty="0"/>
              <a:t>https://iawg.wpengine.com/wp-content/uploads/2019/07/IAFM-3-MISP.</a:t>
            </a:r>
            <a:r>
              <a:rPr lang="en-US" sz="1600"/>
              <a:t>pdf.</a:t>
            </a:r>
            <a:endParaRPr lang="en-US" altLang="en-US" sz="1400" dirty="0"/>
          </a:p>
          <a:p>
            <a:endParaRPr lang="en-US" altLang="en-US" sz="1400" dirty="0"/>
          </a:p>
        </p:txBody>
      </p:sp>
    </p:spTree>
    <p:extLst>
      <p:ext uri="{BB962C8B-B14F-4D97-AF65-F5344CB8AC3E}">
        <p14:creationId xmlns:p14="http://schemas.microsoft.com/office/powerpoint/2010/main" val="3194710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1" dirty="0"/>
              <a:t>WHO Key Facts:</a:t>
            </a:r>
            <a:r>
              <a:rPr lang="en-US" altLang="en-US" baseline="30000" dirty="0"/>
              <a:t>1</a:t>
            </a:r>
            <a:r>
              <a:rPr lang="en-US" altLang="en-US" dirty="0"/>
              <a:t> </a:t>
            </a:r>
            <a:endParaRPr lang="en-US" altLang="en-US" b="1" dirty="0"/>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Every day, approximately 810 women die from preventable causes related to pregnancy and childbirth</a:t>
            </a:r>
            <a:r>
              <a:rPr lang="en-US" sz="1200" b="0" i="0" kern="1200" baseline="0" dirty="0">
                <a:solidFill>
                  <a:schemeClr val="tx1"/>
                </a:solidFill>
                <a:effectLst/>
                <a:latin typeface="+mn-lt"/>
                <a:ea typeface="+mn-ea"/>
                <a:cs typeface="+mn-cs"/>
              </a:rPr>
              <a:t> (2017 data).</a:t>
            </a:r>
            <a:endParaRPr lang="en-US" sz="1200" b="0" i="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94% of all maternal deaths occur in low- and lower-middle-income countries. The maternal mortality ratio in low-income countries in 2017 was 462 per 100,000 live births versus 11 per 100,000 live births in high-income countries. A woman’s lifetime risk of maternal death is the probability that a 15-year-old woman will eventually die from a maternal cause. In-high income countries, this is 1 in 5,400, versus 1 in 45 in low-income countries.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Skilled care before, during, and after childbirth can save the lives of women and newborns.</a:t>
            </a:r>
          </a:p>
          <a:p>
            <a:endParaRPr lang="en-US" altLang="en-US" dirty="0"/>
          </a:p>
          <a:p>
            <a:r>
              <a:rPr lang="en-US" altLang="en-US" u="sng" dirty="0"/>
              <a:t>References</a:t>
            </a:r>
            <a:r>
              <a:rPr lang="en-US" altLang="en-US" dirty="0"/>
              <a:t>: </a:t>
            </a:r>
          </a:p>
          <a:p>
            <a:pPr>
              <a:buFontTx/>
              <a:buAutoNum type="arabicPeriod"/>
            </a:pPr>
            <a:r>
              <a:rPr lang="en-US" altLang="en-US" dirty="0"/>
              <a:t> WHO. Key facts—Maternal Mortality. Last</a:t>
            </a:r>
            <a:r>
              <a:rPr lang="en-US" altLang="en-US" baseline="0" dirty="0"/>
              <a:t> edited </a:t>
            </a:r>
            <a:r>
              <a:rPr lang="en-US" sz="1200" b="0" i="0" kern="1200" dirty="0">
                <a:solidFill>
                  <a:schemeClr val="tx1"/>
                </a:solidFill>
                <a:effectLst/>
                <a:latin typeface="+mn-lt"/>
                <a:ea typeface="+mn-ea"/>
                <a:cs typeface="+mn-cs"/>
              </a:rPr>
              <a:t>19 September 2019. </a:t>
            </a:r>
            <a:r>
              <a:rPr lang="en-US" dirty="0"/>
              <a:t>https://www.who.int/news-room/fact-sheets/detail/maternal-mortality.</a:t>
            </a:r>
            <a:endParaRPr lang="en-US" altLang="en-US" dirty="0"/>
          </a:p>
          <a:p>
            <a:endParaRPr lang="en-US" alt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dirty="0">
                <a:latin typeface="Calibri" panose="020F0502020204030204" pitchFamily="34" charset="0"/>
                <a:cs typeface="Calibri" panose="020F0502020204030204" pitchFamily="34" charset="0"/>
              </a:rPr>
              <a:t>Photo Credit: Women’s Refugee Commission.</a:t>
            </a:r>
          </a:p>
          <a:p>
            <a:endParaRPr lang="en-US" altLang="en-US" dirty="0"/>
          </a:p>
          <a:p>
            <a:endParaRPr lang="en-US" dirty="0"/>
          </a:p>
        </p:txBody>
      </p:sp>
      <p:sp>
        <p:nvSpPr>
          <p:cNvPr id="4" name="Slide Number Placeholder 3"/>
          <p:cNvSpPr>
            <a:spLocks noGrp="1"/>
          </p:cNvSpPr>
          <p:nvPr>
            <p:ph type="sldNum" sz="quarter" idx="10"/>
          </p:nvPr>
        </p:nvSpPr>
        <p:spPr/>
        <p:txBody>
          <a:bodyPr/>
          <a:lstStyle/>
          <a:p>
            <a:fld id="{9D98E5A7-620F-45F8-9777-E371E6DB5EA9}" type="slidenum">
              <a:rPr lang="en-US" smtClean="0"/>
              <a:pPr/>
              <a:t>2</a:t>
            </a:fld>
            <a:endParaRPr lang="en-US"/>
          </a:p>
        </p:txBody>
      </p:sp>
    </p:spTree>
    <p:extLst>
      <p:ext uri="{BB962C8B-B14F-4D97-AF65-F5344CB8AC3E}">
        <p14:creationId xmlns:p14="http://schemas.microsoft.com/office/powerpoint/2010/main" val="36076746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nSpc>
                <a:spcPct val="90000"/>
              </a:lnSpc>
              <a:buFont typeface="Arial" panose="020B0604020202020204" pitchFamily="34" charset="0"/>
              <a:buChar char="•"/>
              <a:defRPr/>
            </a:pPr>
            <a:r>
              <a:rPr lang="en-US" b="0" dirty="0">
                <a:latin typeface="Calibri" panose="020F0502020204030204" pitchFamily="34" charset="0"/>
                <a:cs typeface="Calibri" panose="020F0502020204030204" pitchFamily="34" charset="0"/>
              </a:rPr>
              <a:t>15% of pregnancies will result in a life-threatening complication.</a:t>
            </a:r>
            <a:r>
              <a:rPr lang="en-US" b="0" baseline="30000" dirty="0">
                <a:latin typeface="Calibri" panose="020F0502020204030204" pitchFamily="34" charset="0"/>
                <a:cs typeface="Calibri" panose="020F0502020204030204" pitchFamily="34" charset="0"/>
              </a:rPr>
              <a:t>1</a:t>
            </a:r>
            <a:endParaRPr lang="en-US" b="0" dirty="0">
              <a:latin typeface="Calibri" panose="020F0502020204030204" pitchFamily="34" charset="0"/>
              <a:cs typeface="Calibri" panose="020F0502020204030204" pitchFamily="34" charset="0"/>
            </a:endParaRPr>
          </a:p>
          <a:p>
            <a:pPr marL="171450" indent="-171450">
              <a:lnSpc>
                <a:spcPct val="90000"/>
              </a:lnSpc>
              <a:buFont typeface="Arial" panose="020B0604020202020204" pitchFamily="34" charset="0"/>
              <a:buChar char="•"/>
              <a:defRPr/>
            </a:pPr>
            <a:r>
              <a:rPr lang="en-US" b="0" dirty="0">
                <a:latin typeface="Calibri" panose="020F0502020204030204" pitchFamily="34" charset="0"/>
                <a:cs typeface="Calibri" panose="020F0502020204030204" pitchFamily="34" charset="0"/>
              </a:rPr>
              <a:t>5-15% will require a cesarean section.</a:t>
            </a:r>
            <a:r>
              <a:rPr lang="en-US" b="0" baseline="30000" dirty="0">
                <a:latin typeface="Calibri" panose="020F0502020204030204" pitchFamily="34" charset="0"/>
                <a:cs typeface="Calibri" panose="020F0502020204030204" pitchFamily="34" charset="0"/>
              </a:rPr>
              <a:t>1</a:t>
            </a:r>
            <a:endParaRPr lang="en-US" b="0" dirty="0">
              <a:latin typeface="Calibri" panose="020F0502020204030204" pitchFamily="34" charset="0"/>
              <a:cs typeface="Calibri" panose="020F0502020204030204" pitchFamily="34" charset="0"/>
            </a:endParaRPr>
          </a:p>
          <a:p>
            <a:pPr marL="171450" indent="-171450">
              <a:lnSpc>
                <a:spcPct val="90000"/>
              </a:lnSpc>
              <a:buFont typeface="Arial" panose="020B0604020202020204" pitchFamily="34" charset="0"/>
              <a:buChar char="•"/>
              <a:defRPr/>
            </a:pPr>
            <a:r>
              <a:rPr lang="en-US" b="0" dirty="0">
                <a:latin typeface="Calibri" panose="020F0502020204030204" pitchFamily="34" charset="0"/>
                <a:cs typeface="Calibri" panose="020F0502020204030204" pitchFamily="34" charset="0"/>
              </a:rPr>
              <a:t>WHO estimates that 9-15% of newborns will require lifesaving emergency care.</a:t>
            </a:r>
            <a:r>
              <a:rPr lang="en-US" b="0" baseline="30000" dirty="0">
                <a:latin typeface="Calibri" panose="020F0502020204030204" pitchFamily="34" charset="0"/>
                <a:cs typeface="Calibri" panose="020F0502020204030204" pitchFamily="34" charset="0"/>
              </a:rPr>
              <a:t>1</a:t>
            </a:r>
            <a:endParaRPr lang="en-US" sz="1200" b="0" i="0" kern="1200" baseline="30000" dirty="0">
              <a:solidFill>
                <a:schemeClr val="tx1"/>
              </a:solidFill>
              <a:effectLst/>
              <a:latin typeface="Calibri" panose="020F0502020204030204" pitchFamily="34" charset="0"/>
              <a:ea typeface="+mn-ea"/>
              <a:cs typeface="Calibri" panose="020F0502020204030204" pitchFamily="34" charset="0"/>
            </a:endParaRPr>
          </a:p>
          <a:p>
            <a:pPr marL="171450" indent="-171450">
              <a:lnSpc>
                <a:spcPct val="90000"/>
              </a:lnSpc>
              <a:buFont typeface="Arial" panose="020B0604020202020204" pitchFamily="34" charset="0"/>
              <a:buChar char="•"/>
              <a:defRPr/>
            </a:pPr>
            <a:r>
              <a:rPr lang="en-US" sz="1200" b="0" i="0" kern="1200" dirty="0">
                <a:solidFill>
                  <a:schemeClr val="tx1"/>
                </a:solidFill>
                <a:effectLst/>
                <a:latin typeface="Calibri" panose="020F0502020204030204" pitchFamily="34" charset="0"/>
                <a:ea typeface="+mn-ea"/>
                <a:cs typeface="Calibri" panose="020F0502020204030204" pitchFamily="34" charset="0"/>
              </a:rPr>
              <a:t>Adolescent girls are at highest risk of maternal mortality:</a:t>
            </a:r>
            <a:r>
              <a:rPr lang="en-US" sz="1200" b="0" i="0" kern="1200" baseline="30000" dirty="0">
                <a:solidFill>
                  <a:schemeClr val="tx1"/>
                </a:solidFill>
                <a:effectLst/>
                <a:latin typeface="Calibri" panose="020F0502020204030204" pitchFamily="34" charset="0"/>
                <a:ea typeface="+mn-ea"/>
                <a:cs typeface="Calibri" panose="020F0502020204030204" pitchFamily="34" charset="0"/>
              </a:rPr>
              <a:t> </a:t>
            </a:r>
            <a:r>
              <a:rPr lang="en-US" sz="1200" b="0" i="0" kern="1200" dirty="0">
                <a:solidFill>
                  <a:schemeClr val="tx1"/>
                </a:solidFill>
                <a:effectLst/>
                <a:latin typeface="Calibri" panose="020F0502020204030204" pitchFamily="34" charset="0"/>
                <a:ea typeface="+mn-ea"/>
                <a:cs typeface="Calibri" panose="020F0502020204030204" pitchFamily="34" charset="0"/>
              </a:rPr>
              <a:t>The risk of maternal mortality is highest for adolescent girls under 15 years old, and complications in pregnancy and childbirth are higher among adolescent girls age 10-19 </a:t>
            </a:r>
            <a:r>
              <a:rPr lang="en-US" sz="1200" b="0" i="0" kern="1200" dirty="0">
                <a:solidFill>
                  <a:schemeClr val="tx1"/>
                </a:solidFill>
                <a:effectLst/>
                <a:latin typeface="+mn-lt"/>
                <a:ea typeface="+mn-ea"/>
                <a:cs typeface="+mn-cs"/>
              </a:rPr>
              <a:t>(compared to women aged 20-24).</a:t>
            </a:r>
            <a:r>
              <a:rPr lang="en-US" b="0" baseline="30000" dirty="0">
                <a:latin typeface="Calibri" panose="020F0502020204030204" pitchFamily="34" charset="0"/>
                <a:cs typeface="Calibri" panose="020F0502020204030204" pitchFamily="34" charset="0"/>
              </a:rPr>
              <a:t>2</a:t>
            </a:r>
          </a:p>
          <a:p>
            <a:pPr marL="171450" indent="-171450">
              <a:lnSpc>
                <a:spcPct val="90000"/>
              </a:lnSpc>
              <a:buFont typeface="Arial" panose="020B0604020202020204" pitchFamily="34" charset="0"/>
              <a:buChar char="•"/>
              <a:defRPr/>
            </a:pPr>
            <a:r>
              <a:rPr lang="en-US" sz="1200" kern="1200" dirty="0">
                <a:solidFill>
                  <a:schemeClr val="tx1"/>
                </a:solidFill>
                <a:effectLst/>
                <a:latin typeface="+mn-lt"/>
                <a:ea typeface="+mn-ea"/>
                <a:cs typeface="+mn-cs"/>
              </a:rPr>
              <a:t>Evidence indicates risks/mortality is higher in emergency settings.</a:t>
            </a:r>
            <a:endParaRPr lang="en-US" b="0" dirty="0"/>
          </a:p>
          <a:p>
            <a:pPr>
              <a:lnSpc>
                <a:spcPct val="90000"/>
              </a:lnSpc>
              <a:buFontTx/>
              <a:buNone/>
              <a:defRPr/>
            </a:pPr>
            <a:endParaRPr lang="en-US" b="1" dirty="0"/>
          </a:p>
          <a:p>
            <a:pPr>
              <a:lnSpc>
                <a:spcPct val="90000"/>
              </a:lnSpc>
              <a:buFontTx/>
              <a:buNone/>
              <a:defRPr/>
            </a:pPr>
            <a:r>
              <a:rPr lang="en-US" b="0" u="sng" dirty="0"/>
              <a:t>References</a:t>
            </a:r>
            <a:r>
              <a:rPr lang="en-US" b="0" u="none" dirty="0"/>
              <a:t>:</a:t>
            </a:r>
          </a:p>
          <a:p>
            <a:pPr marL="228600" marR="0" lvl="0" indent="-228600" algn="l" defTabSz="914400" rtl="0" eaLnBrk="1" fontAlgn="auto" latinLnBrk="0" hangingPunct="1">
              <a:lnSpc>
                <a:spcPct val="90000"/>
              </a:lnSpc>
              <a:spcBef>
                <a:spcPts val="0"/>
              </a:spcBef>
              <a:spcAft>
                <a:spcPts val="0"/>
              </a:spcAft>
              <a:buClrTx/>
              <a:buSzTx/>
              <a:buFontTx/>
              <a:buAutoNum type="arabicPeriod"/>
              <a:tabLst/>
              <a:defRPr/>
            </a:pPr>
            <a:r>
              <a:rPr lang="en-US" b="0" dirty="0"/>
              <a:t>Cited in Inter-Agency Working Group on Reproductive Health in Crises (2018). Maternal Newborn Health Chapter. </a:t>
            </a:r>
            <a:r>
              <a:rPr lang="en-US" b="0" i="1" dirty="0"/>
              <a:t>Inter-Agency Field Manual on Reproductive Health in Humanitarian Settings</a:t>
            </a:r>
            <a:r>
              <a:rPr lang="en-US" b="0" dirty="0"/>
              <a:t>. </a:t>
            </a:r>
            <a:r>
              <a:rPr lang="en-US" dirty="0"/>
              <a:t>https://iawgfieldmanual.com/manual/mnh.</a:t>
            </a:r>
          </a:p>
          <a:p>
            <a:pPr marL="228600" marR="0" lvl="0" indent="-228600" algn="l" defTabSz="914400" rtl="0" eaLnBrk="1" fontAlgn="auto" latinLnBrk="0" hangingPunct="1">
              <a:lnSpc>
                <a:spcPct val="90000"/>
              </a:lnSpc>
              <a:spcBef>
                <a:spcPts val="0"/>
              </a:spcBef>
              <a:spcAft>
                <a:spcPts val="0"/>
              </a:spcAft>
              <a:buClrTx/>
              <a:buSzTx/>
              <a:buFontTx/>
              <a:buAutoNum type="arabicPeriod"/>
              <a:tabLst/>
              <a:defRPr/>
            </a:pPr>
            <a:r>
              <a:rPr lang="en-US" altLang="en-US" dirty="0"/>
              <a:t>WHO. Key facts-Maternal Mortality. Last</a:t>
            </a:r>
            <a:r>
              <a:rPr lang="en-US" altLang="en-US" baseline="0" dirty="0"/>
              <a:t> edited </a:t>
            </a:r>
            <a:r>
              <a:rPr lang="en-US" sz="1200" b="0" i="0" kern="1200" dirty="0">
                <a:solidFill>
                  <a:schemeClr val="tx1"/>
                </a:solidFill>
                <a:effectLst/>
                <a:latin typeface="+mn-lt"/>
                <a:ea typeface="+mn-ea"/>
                <a:cs typeface="+mn-cs"/>
              </a:rPr>
              <a:t>19 September 2019. </a:t>
            </a:r>
            <a:r>
              <a:rPr lang="en-US" dirty="0"/>
              <a:t>https://www.who.int/news-room/fact-sheets/detail/maternal-mortality.</a:t>
            </a:r>
          </a:p>
          <a:p>
            <a:pPr marL="228600" marR="0" lvl="0" indent="-228600" algn="l" defTabSz="914400" rtl="0" eaLnBrk="1" fontAlgn="auto" latinLnBrk="0" hangingPunct="1">
              <a:lnSpc>
                <a:spcPct val="90000"/>
              </a:lnSpc>
              <a:spcBef>
                <a:spcPts val="0"/>
              </a:spcBef>
              <a:spcAft>
                <a:spcPts val="0"/>
              </a:spcAft>
              <a:buClrTx/>
              <a:buSzTx/>
              <a:buFontTx/>
              <a:buAutoNum type="arabicPeriod"/>
              <a:tabLst/>
              <a:defRPr/>
            </a:pPr>
            <a:endParaRPr lang="en-US" b="0" dirty="0"/>
          </a:p>
          <a:p>
            <a:pPr marL="228600" marR="0" lvl="0" indent="-228600" algn="l" defTabSz="914400" rtl="0" eaLnBrk="1" fontAlgn="auto" latinLnBrk="0" hangingPunct="1">
              <a:lnSpc>
                <a:spcPct val="90000"/>
              </a:lnSpc>
              <a:spcBef>
                <a:spcPts val="0"/>
              </a:spcBef>
              <a:spcAft>
                <a:spcPts val="0"/>
              </a:spcAft>
              <a:buClrTx/>
              <a:buSzTx/>
              <a:buFontTx/>
              <a:buAutoNum type="arabicPeriod"/>
              <a:tabLst/>
              <a:defRPr/>
            </a:pPr>
            <a:endParaRPr lang="en-US" b="0" dirty="0"/>
          </a:p>
          <a:p>
            <a:pPr>
              <a:lnSpc>
                <a:spcPct val="90000"/>
              </a:lnSpc>
              <a:buFontTx/>
              <a:buNone/>
              <a:defRPr/>
            </a:pPr>
            <a:endParaRPr lang="en-US" b="0" dirty="0"/>
          </a:p>
        </p:txBody>
      </p:sp>
      <p:sp>
        <p:nvSpPr>
          <p:cNvPr id="4" name="Slide Number Placeholder 3"/>
          <p:cNvSpPr>
            <a:spLocks noGrp="1"/>
          </p:cNvSpPr>
          <p:nvPr>
            <p:ph type="sldNum" sz="quarter" idx="10"/>
          </p:nvPr>
        </p:nvSpPr>
        <p:spPr/>
        <p:txBody>
          <a:bodyPr/>
          <a:lstStyle/>
          <a:p>
            <a:fld id="{9D98E5A7-620F-45F8-9777-E371E6DB5EA9}" type="slidenum">
              <a:rPr lang="en-US" smtClean="0"/>
              <a:pPr/>
              <a:t>3</a:t>
            </a:fld>
            <a:endParaRPr lang="en-US"/>
          </a:p>
        </p:txBody>
      </p:sp>
    </p:spTree>
    <p:extLst>
      <p:ext uri="{BB962C8B-B14F-4D97-AF65-F5344CB8AC3E}">
        <p14:creationId xmlns:p14="http://schemas.microsoft.com/office/powerpoint/2010/main" val="2615772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t>Why do women die?</a:t>
            </a:r>
          </a:p>
          <a:p>
            <a:r>
              <a:rPr lang="en-US" altLang="en-US" dirty="0"/>
              <a:t>Women die as a result of complications during and following pregnancy and childbirth. Most of these complications develop during pregnancy. Other complications may exist before pregnancy but are worsened during pregnancy. The major complications that account for nearly 75% of all maternal deaths are:</a:t>
            </a:r>
            <a:r>
              <a:rPr lang="en-US" altLang="en-US" baseline="30000" dirty="0"/>
              <a:t>1</a:t>
            </a:r>
            <a:endParaRPr lang="en-US" altLang="en-US" dirty="0"/>
          </a:p>
          <a:p>
            <a:pPr marL="171450" indent="-171450">
              <a:buFont typeface="Arial" panose="020B0604020202020204" pitchFamily="34" charset="0"/>
              <a:buChar char="•"/>
            </a:pPr>
            <a:r>
              <a:rPr lang="en-US" altLang="en-US" dirty="0"/>
              <a:t> Severe bleeding (mostly bleeding after childbirth)</a:t>
            </a:r>
          </a:p>
          <a:p>
            <a:pPr marL="171450" indent="-171450">
              <a:buFont typeface="Arial" panose="020B0604020202020204" pitchFamily="34" charset="0"/>
              <a:buChar char="•"/>
            </a:pPr>
            <a:r>
              <a:rPr lang="en-US" altLang="en-US" dirty="0"/>
              <a:t> Infections (usually after childbirth)</a:t>
            </a:r>
          </a:p>
          <a:p>
            <a:pPr marL="171450" indent="-171450">
              <a:buFont typeface="Arial" panose="020B0604020202020204" pitchFamily="34" charset="0"/>
              <a:buChar char="•"/>
            </a:pPr>
            <a:r>
              <a:rPr lang="en-US" altLang="en-US" dirty="0"/>
              <a:t> High blood pressure during pregnancy (pre-eclampsia and eclampsia) </a:t>
            </a:r>
          </a:p>
          <a:p>
            <a:pPr marL="171450" indent="-171450">
              <a:buFont typeface="Arial" panose="020B0604020202020204" pitchFamily="34" charset="0"/>
              <a:buChar char="•"/>
            </a:pPr>
            <a:r>
              <a:rPr lang="en-US" altLang="en-US" dirty="0"/>
              <a:t> Complications from delivery</a:t>
            </a:r>
          </a:p>
          <a:p>
            <a:pPr marL="171450" indent="-171450">
              <a:buFont typeface="Arial" panose="020B0604020202020204" pitchFamily="34" charset="0"/>
              <a:buChar char="•"/>
            </a:pPr>
            <a:r>
              <a:rPr lang="en-US" altLang="en-US" dirty="0"/>
              <a:t> Unsafe abortion</a:t>
            </a:r>
          </a:p>
          <a:p>
            <a:endParaRPr lang="en-US" altLang="en-US" dirty="0"/>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Maternal and newborn health care, by which we mean services that cover pregnancy and its outcomes (live birth, miscarriage, stillbirth, or abortion), currently prevents 198,000 maternal deaths and 1.8 million newborn deaths per year in developing countries.</a:t>
            </a:r>
            <a:r>
              <a:rPr lang="en-US" altLang="en-US" baseline="30000" dirty="0"/>
              <a:t>2</a:t>
            </a:r>
            <a:endParaRPr lang="en-US" sz="1200" b="0" i="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Providing all pregnant women and their infants with the level of maternal and newborn health care recommended by the World Health Organization would reduce maternal deaths by 64%, to 112,000 per year, assuming no change in contraceptive use or in the number of unintended pregnancies. Newborn deaths would drop by 76%, to 655,000.</a:t>
            </a:r>
            <a:r>
              <a:rPr lang="en-US" altLang="en-US" baseline="30000" dirty="0"/>
              <a:t>2</a:t>
            </a:r>
            <a:endParaRPr lang="en-US" sz="1200" b="0" i="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If full care for all pregnant women and newborns were combined with full provision of modern contraception to women who want to avoid pregnancy, maternal deaths would drop from 308,000 to 84,000 per year, and newborn deaths would drop from 2.7 million to 538,000 per year.</a:t>
            </a:r>
            <a:r>
              <a:rPr lang="en-US" altLang="en-US" baseline="30000" dirty="0"/>
              <a:t>3</a:t>
            </a:r>
            <a:endParaRPr lang="en-US" sz="1200" b="0" i="0" kern="1200" dirty="0">
              <a:solidFill>
                <a:schemeClr val="tx1"/>
              </a:solidFill>
              <a:effectLst/>
              <a:latin typeface="+mn-lt"/>
              <a:ea typeface="+mn-ea"/>
              <a:cs typeface="+mn-cs"/>
            </a:endParaRPr>
          </a:p>
          <a:p>
            <a:endParaRPr lang="en-US" altLang="en-US" dirty="0"/>
          </a:p>
          <a:p>
            <a:r>
              <a:rPr lang="en-US" altLang="en-US" u="sng" dirty="0"/>
              <a:t>References</a:t>
            </a:r>
            <a:r>
              <a:rPr lang="en-US" altLang="en-US" dirty="0"/>
              <a:t>:</a:t>
            </a:r>
          </a:p>
          <a:p>
            <a:pPr marL="228600" indent="-228600">
              <a:buAutoNum type="arabicPeriod"/>
            </a:pPr>
            <a:r>
              <a:rPr lang="en-US" altLang="en-US" dirty="0"/>
              <a:t>WHO Key facts—Maternal Mortality. Last</a:t>
            </a:r>
            <a:r>
              <a:rPr lang="en-US" altLang="en-US" baseline="0" dirty="0"/>
              <a:t> edited </a:t>
            </a:r>
            <a:r>
              <a:rPr lang="en-US" sz="1200" b="0" i="0" kern="1200" dirty="0">
                <a:solidFill>
                  <a:schemeClr val="tx1"/>
                </a:solidFill>
                <a:effectLst/>
                <a:latin typeface="+mn-lt"/>
                <a:ea typeface="+mn-ea"/>
                <a:cs typeface="+mn-cs"/>
              </a:rPr>
              <a:t>19 September 2019. </a:t>
            </a:r>
            <a:r>
              <a:rPr lang="en-US" dirty="0"/>
              <a:t>https://www.who.int/news-room/fact-sheets/detail/maternal-mortality.</a:t>
            </a:r>
          </a:p>
          <a:p>
            <a:pPr marL="228600" indent="-228600">
              <a:buAutoNum type="arabicPeriod"/>
            </a:pPr>
            <a:r>
              <a:rPr lang="en-US" dirty="0"/>
              <a:t>Guttmacher Institute (2017). Adding It Up: Investing in Contraception and Maternal and Newborn Health. New York. https://www.guttmacher.org/fact-sheet/adding-it-up-contraception-mnh-2017. </a:t>
            </a:r>
          </a:p>
        </p:txBody>
      </p:sp>
      <p:sp>
        <p:nvSpPr>
          <p:cNvPr id="133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AA75C7D-CE98-43BF-9945-378A1810A866}" type="slidenum">
              <a:rPr lang="en-US" altLang="en-US"/>
              <a:pPr eaLnBrk="1" hangingPunct="1"/>
              <a:t>4</a:t>
            </a:fld>
            <a:endParaRPr lang="en-US" altLang="en-US"/>
          </a:p>
        </p:txBody>
      </p:sp>
    </p:spTree>
    <p:extLst>
      <p:ext uri="{BB962C8B-B14F-4D97-AF65-F5344CB8AC3E}">
        <p14:creationId xmlns:p14="http://schemas.microsoft.com/office/powerpoint/2010/main" val="14550570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Facilitator should reference</a:t>
            </a:r>
            <a:r>
              <a:rPr lang="en-US" baseline="0" dirty="0"/>
              <a:t> handouts of IEC materials.</a:t>
            </a:r>
          </a:p>
          <a:p>
            <a:endParaRPr lang="en-US" baseline="0" dirty="0"/>
          </a:p>
          <a:p>
            <a:r>
              <a:rPr lang="en-US" dirty="0"/>
              <a:t>See link for IEC materials: http://iawg.net/resource/universal-adaptable-information-education-communication-iec-templates-misp/.</a:t>
            </a:r>
          </a:p>
        </p:txBody>
      </p:sp>
      <p:sp>
        <p:nvSpPr>
          <p:cNvPr id="4" name="Slide Number Placeholder 3"/>
          <p:cNvSpPr>
            <a:spLocks noGrp="1"/>
          </p:cNvSpPr>
          <p:nvPr>
            <p:ph type="sldNum" sz="quarter" idx="10"/>
          </p:nvPr>
        </p:nvSpPr>
        <p:spPr/>
        <p:txBody>
          <a:bodyPr/>
          <a:lstStyle/>
          <a:p>
            <a:fld id="{9D98E5A7-620F-45F8-9777-E371E6DB5EA9}" type="slidenum">
              <a:rPr lang="en-US" smtClean="0"/>
              <a:pPr/>
              <a:t>5</a:t>
            </a:fld>
            <a:endParaRPr lang="en-US"/>
          </a:p>
        </p:txBody>
      </p:sp>
    </p:spTree>
    <p:extLst>
      <p:ext uri="{BB962C8B-B14F-4D97-AF65-F5344CB8AC3E}">
        <p14:creationId xmlns:p14="http://schemas.microsoft.com/office/powerpoint/2010/main" val="11782429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normAutofit fontScale="77500" lnSpcReduction="20000"/>
          </a:bodyPr>
          <a:lstStyle/>
          <a:p>
            <a:pPr>
              <a:defRPr/>
            </a:pPr>
            <a:r>
              <a:rPr lang="en-US" dirty="0"/>
              <a:t>Although having emergency obstetric care available at a health facility is critical, there are a number of societal factors that influence the ability of a mother to get needed treatment and prevent maternal death. “The Three Delays Model” focuses on these factors. These delays are particularly important for community groups and community members to understand. In addition to checking health facilities for a basic level of care, communities can proactively address some of these delays through education and outreach. </a:t>
            </a:r>
          </a:p>
          <a:p>
            <a:pPr>
              <a:defRPr/>
            </a:pPr>
            <a:endParaRPr lang="en-US" dirty="0"/>
          </a:p>
          <a:p>
            <a:pPr>
              <a:defRPr/>
            </a:pPr>
            <a:r>
              <a:rPr lang="en-US" dirty="0"/>
              <a:t>The following is an excerpt from UNFPA’s 2002 publication: </a:t>
            </a:r>
            <a:r>
              <a:rPr lang="en-US" i="1" dirty="0"/>
              <a:t>Maternal Mortality Update 2002: A Focus on Emergency Obstetric Care.</a:t>
            </a:r>
          </a:p>
          <a:p>
            <a:pPr>
              <a:defRPr/>
            </a:pPr>
            <a:endParaRPr lang="en-US" dirty="0"/>
          </a:p>
          <a:p>
            <a:pPr>
              <a:defRPr/>
            </a:pPr>
            <a:r>
              <a:rPr lang="en-US" dirty="0"/>
              <a:t>In most instances, women who die in childbirth experienced at least one of the following three delays:</a:t>
            </a:r>
          </a:p>
          <a:p>
            <a:pPr>
              <a:defRPr/>
            </a:pPr>
            <a:r>
              <a:rPr lang="en-US" dirty="0"/>
              <a:t>■ </a:t>
            </a:r>
            <a:r>
              <a:rPr lang="en-US" b="1" dirty="0"/>
              <a:t>The First Delay is the delay in deciding to seek care for an obstetric complication. </a:t>
            </a:r>
            <a:r>
              <a:rPr lang="en-US" dirty="0"/>
              <a:t>This may occur for several reasons, including late recognition that there is a problem, fear of the hospital, or of the costs that will be incurred there, or the lack of an available decision-maker. </a:t>
            </a:r>
          </a:p>
          <a:p>
            <a:pPr>
              <a:defRPr/>
            </a:pPr>
            <a:r>
              <a:rPr lang="en-US" dirty="0"/>
              <a:t>■ </a:t>
            </a:r>
            <a:r>
              <a:rPr lang="en-US" b="1" dirty="0"/>
              <a:t>The Second Delay is a delay in actually reaching the care facility </a:t>
            </a:r>
            <a:r>
              <a:rPr lang="en-US" dirty="0"/>
              <a:t>and is usually caused by difficulty in transport. Many villages have very limited transportation options and poor roads. Some communities have developed innovative ways to address this problem, including prepayment schemes, community transportation funds, and a strengthening of links between community practitioners and the formal health system.</a:t>
            </a:r>
          </a:p>
          <a:p>
            <a:pPr>
              <a:defRPr/>
            </a:pPr>
            <a:r>
              <a:rPr lang="en-US" dirty="0"/>
              <a:t>■ </a:t>
            </a:r>
            <a:r>
              <a:rPr lang="en-US" b="1" dirty="0"/>
              <a:t>The Third Delay is the delay in obtaining care at the facility</a:t>
            </a:r>
            <a:r>
              <a:rPr lang="en-US" dirty="0"/>
              <a:t>. This is one of the most tragic issues in maternal mortality. Often, women will wait for many hours at the referral center because of poor staffing, prepayment policies, or difficulties in obtaining blood supplies, equipment, or an operating theater. The third delay is the area that many planners feel is easiest to correct. Once a woman has actually reached an emergency obstetric care facility, many economic and sociocultural barriers have already been overcome. </a:t>
            </a:r>
          </a:p>
          <a:p>
            <a:pPr>
              <a:defRPr/>
            </a:pPr>
            <a:endParaRPr lang="en-US" dirty="0"/>
          </a:p>
          <a:p>
            <a:pPr>
              <a:defRPr/>
            </a:pPr>
            <a:r>
              <a:rPr lang="en-US" dirty="0"/>
              <a:t>Focusing on improving services in the existing centers is a major component in promoting access to emergency obstetric care. Programs designed to address the first two delays are of no use if the facilities themselves are inadequate.</a:t>
            </a:r>
          </a:p>
          <a:p>
            <a:pPr>
              <a:defRPr/>
            </a:pPr>
            <a:endParaRPr lang="en-US" dirty="0"/>
          </a:p>
          <a:p>
            <a:pPr>
              <a:defRPr/>
            </a:pPr>
            <a:r>
              <a:rPr lang="en-US" u="sng" dirty="0"/>
              <a:t>Reference</a:t>
            </a:r>
            <a:r>
              <a:rPr lang="en-US" dirty="0"/>
              <a:t>: </a:t>
            </a:r>
          </a:p>
          <a:p>
            <a:pPr>
              <a:defRPr/>
            </a:pPr>
            <a:r>
              <a:rPr lang="en-US" dirty="0"/>
              <a:t>United Nations Population Fund (UNFPA), </a:t>
            </a:r>
            <a:r>
              <a:rPr lang="en-US" i="1" dirty="0"/>
              <a:t>Maternal Mortality Update 2002: A Focus on Emergency Obstetric Care</a:t>
            </a:r>
            <a:r>
              <a:rPr lang="en-US" dirty="0"/>
              <a:t>. New York: UNFPA; 2003. http://unfpa.org/public/home/ publications/</a:t>
            </a:r>
            <a:r>
              <a:rPr lang="en-US" dirty="0" err="1"/>
              <a:t>pid</a:t>
            </a:r>
            <a:r>
              <a:rPr lang="en-US" dirty="0"/>
              <a:t>/2478.</a:t>
            </a:r>
          </a:p>
        </p:txBody>
      </p:sp>
      <p:sp>
        <p:nvSpPr>
          <p:cNvPr id="153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71FA6DA-F1CC-4408-B0ED-68BA7EFC3A76}" type="slidenum">
              <a:rPr lang="en-US" altLang="en-US"/>
              <a:pPr eaLnBrk="1" hangingPunct="1"/>
              <a:t>6</a:t>
            </a:fld>
            <a:endParaRPr lang="en-US" altLang="en-US"/>
          </a:p>
        </p:txBody>
      </p:sp>
    </p:spTree>
    <p:extLst>
      <p:ext uri="{BB962C8B-B14F-4D97-AF65-F5344CB8AC3E}">
        <p14:creationId xmlns:p14="http://schemas.microsoft.com/office/powerpoint/2010/main" val="30894318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any given population, 25% of the population are women of reproductive age (</a:t>
            </a:r>
            <a:r>
              <a:rPr lang="en-US" dirty="0" err="1"/>
              <a:t>WRA</a:t>
            </a:r>
            <a:r>
              <a:rPr lang="en-US" dirty="0"/>
              <a:t>). </a:t>
            </a:r>
            <a:r>
              <a:rPr lang="en-US" altLang="en-US" dirty="0"/>
              <a:t>Anywhere from 4-16% of </a:t>
            </a:r>
            <a:r>
              <a:rPr lang="en-US" altLang="en-US" dirty="0" err="1"/>
              <a:t>WRA</a:t>
            </a:r>
            <a:r>
              <a:rPr lang="en-US" altLang="en-US" dirty="0"/>
              <a:t> will be pregnant at any given time; 15% of these will experience life-threatening pregnancy complications.</a:t>
            </a:r>
            <a:endParaRPr lang="en-US" altLang="en-US" sz="12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2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emergency settings, the three delays can be compounded at each level by insecurity, lack of functioning supply chains, and limited availability of health providers.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epidemic/pandemic situations, additional challenges may emerge, including risks of pregnant women contracting disease either in the community or in a health care setting that could increase risks of adverse outcomes, as well as concerns for physical and emotional isolation if mobility is constrained or quarantines are issued.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2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dirty="0">
                <a:latin typeface="Calibri" panose="020F0502020204030204" pitchFamily="34" charset="0"/>
                <a:cs typeface="Calibri" panose="020F0502020204030204" pitchFamily="34" charset="0"/>
              </a:rPr>
              <a:t>Ask participants to reflect on the most recent emergency, and brainstorm each of the three delays and how they played out for women during the emergency. Participants should think also of existing social and economic factors that could contribute to delays in stable times, and how these factors may have played a role or been exacerbated during the emergency.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2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u="sng" dirty="0">
                <a:latin typeface="Calibri" panose="020F0502020204030204" pitchFamily="34" charset="0"/>
                <a:cs typeface="Calibri" panose="020F0502020204030204" pitchFamily="34" charset="0"/>
              </a:rPr>
              <a:t>References</a:t>
            </a:r>
            <a:r>
              <a:rPr lang="en-US" altLang="en-US" sz="1200" dirty="0">
                <a:latin typeface="Calibri" panose="020F0502020204030204" pitchFamily="34" charset="0"/>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sz="1200" dirty="0"/>
              <a:t>Inter-Agency Working Group on Reproductive Health in Crises (2018). MISP Chapter. </a:t>
            </a:r>
            <a:r>
              <a:rPr lang="en-GB" altLang="en-US" sz="1200" i="1" dirty="0"/>
              <a:t>Inter-Agency Field Manual on Reproductive Health in Humanitarian Settings</a:t>
            </a:r>
            <a:r>
              <a:rPr lang="en-GB" altLang="en-US" sz="1200" dirty="0"/>
              <a:t>. </a:t>
            </a:r>
            <a:r>
              <a:rPr lang="en-US" sz="1200" dirty="0"/>
              <a:t>https://iawg.wpengine.com/wp-content/uploads/2019/07/IAFM-3-MISP.pdf.</a:t>
            </a:r>
            <a:r>
              <a:rPr lang="en-GB" altLang="en-US" sz="1200" dirty="0"/>
              <a:t> </a:t>
            </a:r>
            <a:endParaRPr lang="en-US" altLang="en-US" sz="12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dirty="0">
                <a:latin typeface="Calibri" panose="020F0502020204030204" pitchFamily="34" charset="0"/>
                <a:cs typeface="Calibri" panose="020F0502020204030204" pitchFamily="34" charset="0"/>
              </a:rPr>
              <a:t>UNFPA (March 2020). </a:t>
            </a:r>
            <a:r>
              <a:rPr lang="en-US" altLang="en-US" sz="1200" i="1" dirty="0">
                <a:latin typeface="Calibri" panose="020F0502020204030204" pitchFamily="34" charset="0"/>
                <a:cs typeface="Calibri" panose="020F0502020204030204" pitchFamily="34" charset="0"/>
              </a:rPr>
              <a:t>COVID-19: A Gender Lens. Technical Brief Protecting Sexual and Reproductive Health and Rights, and Promoting Gender Equality</a:t>
            </a:r>
            <a:r>
              <a:rPr lang="en-US" altLang="en-US" sz="1200" dirty="0">
                <a:latin typeface="Calibri" panose="020F0502020204030204" pitchFamily="34" charset="0"/>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https://www.unfpa.org/sites/default/files/resource-pdf/COVID-19_A_Gender_Lens_Guidance_Note.pdf</a:t>
            </a:r>
            <a:endParaRPr lang="en-US" altLang="en-US" sz="12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2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dirty="0">
                <a:latin typeface="Calibri" panose="020F0502020204030204" pitchFamily="34" charset="0"/>
                <a:cs typeface="Calibri" panose="020F0502020204030204" pitchFamily="34" charset="0"/>
              </a:rPr>
              <a:t>Photo Credit: Women’s Refugee Commission</a:t>
            </a:r>
          </a:p>
          <a:p>
            <a:pPr eaLnBrk="1" hangingPunct="1"/>
            <a:endParaRPr lang="en-US" altLang="en-US" dirty="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79C5443-CA3C-45EA-984B-F8632B15BE18}" type="slidenum">
              <a:rPr lang="en-US" altLang="en-US"/>
              <a:pPr eaLnBrk="1" hangingPunct="1"/>
              <a:t>7</a:t>
            </a:fld>
            <a:endParaRPr lang="en-US" altLang="en-US"/>
          </a:p>
        </p:txBody>
      </p:sp>
    </p:spTree>
    <p:extLst>
      <p:ext uri="{BB962C8B-B14F-4D97-AF65-F5344CB8AC3E}">
        <p14:creationId xmlns:p14="http://schemas.microsoft.com/office/powerpoint/2010/main" val="39372415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35C34A4-A2E1-44D1-AFCA-610599029FD0}" type="slidenum">
              <a:rPr lang="en-US" altLang="en-US"/>
              <a:pPr eaLnBrk="1" hangingPunct="1"/>
              <a:t>8</a:t>
            </a:fld>
            <a:endParaRPr lang="en-US" altLang="en-US"/>
          </a:p>
        </p:txBody>
      </p:sp>
      <p:sp>
        <p:nvSpPr>
          <p:cNvPr id="28675" name="Rectangle 2"/>
          <p:cNvSpPr>
            <a:spLocks noGrp="1" noRot="1" noChangeAspect="1" noChangeArrowheads="1" noTextEdit="1"/>
          </p:cNvSpPr>
          <p:nvPr>
            <p:ph type="sldImg"/>
          </p:nvPr>
        </p:nvSpPr>
        <p:spPr bwMode="auto">
          <a:xfrm>
            <a:off x="1182688" y="698500"/>
            <a:ext cx="4646612" cy="34861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6" name="Rectangle 3"/>
          <p:cNvSpPr>
            <a:spLocks noGrp="1" noChangeArrowheads="1"/>
          </p:cNvSpPr>
          <p:nvPr>
            <p:ph type="body" idx="1"/>
          </p:nvPr>
        </p:nvSpPr>
        <p:spPr bwMode="auto">
          <a:xfrm>
            <a:off x="779463" y="4416425"/>
            <a:ext cx="5529262" cy="44164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lvl="1" indent="0">
              <a:buClr>
                <a:srgbClr val="33CC33"/>
              </a:buClr>
              <a:buFont typeface="Wingdings" panose="05000000000000000000" pitchFamily="2" charset="2"/>
              <a:buNone/>
            </a:pPr>
            <a:r>
              <a:rPr lang="en-US" altLang="en-US" dirty="0">
                <a:solidFill>
                  <a:schemeClr val="tx1"/>
                </a:solidFill>
                <a:latin typeface="Calibri" panose="020F0502020204030204" pitchFamily="34" charset="0"/>
                <a:cs typeface="Calibri" panose="020F0502020204030204" pitchFamily="34" charset="0"/>
              </a:rPr>
              <a:t>MISP Objective 4: Prevent excess maternal and newborn morbidity and mortality:</a:t>
            </a:r>
          </a:p>
          <a:p>
            <a:pPr marL="171450" lvl="1" indent="-171450">
              <a:buClr>
                <a:srgbClr val="33CC33"/>
              </a:buClr>
              <a:buFont typeface="Arial" panose="020B0604020202020204" pitchFamily="34" charset="0"/>
              <a:buChar char="•"/>
            </a:pPr>
            <a:r>
              <a:rPr lang="en-US" altLang="en-US" dirty="0">
                <a:solidFill>
                  <a:schemeClr val="tx1"/>
                </a:solidFill>
                <a:latin typeface="Calibri" panose="020F0502020204030204" pitchFamily="34" charset="0"/>
                <a:cs typeface="Calibri" panose="020F0502020204030204" pitchFamily="34" charset="0"/>
              </a:rPr>
              <a:t>Ensure availability and accessibility of clean and safe delivery, essential newborn care, and lifesaving emergency obstetric and newborn care (</a:t>
            </a:r>
            <a:r>
              <a:rPr lang="en-US" altLang="en-US" dirty="0" err="1">
                <a:solidFill>
                  <a:schemeClr val="tx1"/>
                </a:solidFill>
                <a:latin typeface="Calibri" panose="020F0502020204030204" pitchFamily="34" charset="0"/>
                <a:cs typeface="Calibri" panose="020F0502020204030204" pitchFamily="34" charset="0"/>
              </a:rPr>
              <a:t>EmONC</a:t>
            </a:r>
            <a:r>
              <a:rPr lang="en-US" altLang="en-US" dirty="0">
                <a:solidFill>
                  <a:schemeClr val="tx1"/>
                </a:solidFill>
                <a:latin typeface="Calibri" panose="020F0502020204030204" pitchFamily="34" charset="0"/>
                <a:cs typeface="Calibri" panose="020F0502020204030204" pitchFamily="34" charset="0"/>
              </a:rPr>
              <a:t>) services </a:t>
            </a:r>
            <a:r>
              <a:rPr lang="en-US" sz="1200" kern="1200" dirty="0">
                <a:solidFill>
                  <a:schemeClr val="tx1"/>
                </a:solidFill>
                <a:effectLst/>
                <a:latin typeface="+mn-lt"/>
                <a:ea typeface="+mn-ea"/>
                <a:cs typeface="+mn-cs"/>
              </a:rPr>
              <a:t>24 hours per day, 7 days per week, </a:t>
            </a:r>
            <a:r>
              <a:rPr lang="en-US" altLang="en-US" dirty="0">
                <a:solidFill>
                  <a:schemeClr val="tx1"/>
                </a:solidFill>
                <a:latin typeface="Calibri" panose="020F0502020204030204" pitchFamily="34" charset="0"/>
                <a:cs typeface="Calibri" panose="020F0502020204030204" pitchFamily="34" charset="0"/>
              </a:rPr>
              <a:t>including:</a:t>
            </a:r>
          </a:p>
          <a:p>
            <a:pPr marL="628650" lvl="2" indent="-171450">
              <a:buClr>
                <a:srgbClr val="33CC33"/>
              </a:buClr>
              <a:buFont typeface="Arial" panose="020B0604020202020204" pitchFamily="34" charset="0"/>
              <a:buChar char="•"/>
            </a:pPr>
            <a:r>
              <a:rPr lang="en-US" altLang="en-US" b="1" dirty="0">
                <a:solidFill>
                  <a:schemeClr val="tx1"/>
                </a:solidFill>
                <a:latin typeface="Calibri" panose="020F0502020204030204" pitchFamily="34" charset="0"/>
                <a:cs typeface="Calibri" panose="020F0502020204030204" pitchFamily="34" charset="0"/>
              </a:rPr>
              <a:t>At referral hospital level</a:t>
            </a:r>
            <a:r>
              <a:rPr lang="en-US" altLang="en-US" dirty="0">
                <a:solidFill>
                  <a:schemeClr val="tx1"/>
                </a:solidFill>
                <a:latin typeface="Calibri" panose="020F0502020204030204" pitchFamily="34" charset="0"/>
                <a:cs typeface="Calibri" panose="020F0502020204030204" pitchFamily="34" charset="0"/>
              </a:rPr>
              <a:t>: Skilled medical staff and supplies for provision of </a:t>
            </a:r>
            <a:r>
              <a:rPr lang="en-US" altLang="en-US" b="1" dirty="0">
                <a:solidFill>
                  <a:schemeClr val="tx1"/>
                </a:solidFill>
                <a:latin typeface="Calibri" panose="020F0502020204030204" pitchFamily="34" charset="0"/>
                <a:cs typeface="Calibri" panose="020F0502020204030204" pitchFamily="34" charset="0"/>
              </a:rPr>
              <a:t>comprehensive emergency obstetric and newborn care (</a:t>
            </a:r>
            <a:r>
              <a:rPr lang="en-US" altLang="en-US" b="1" dirty="0" err="1">
                <a:solidFill>
                  <a:schemeClr val="tx1"/>
                </a:solidFill>
                <a:latin typeface="Calibri" panose="020F0502020204030204" pitchFamily="34" charset="0"/>
                <a:cs typeface="Calibri" panose="020F0502020204030204" pitchFamily="34" charset="0"/>
              </a:rPr>
              <a:t>CEmONC</a:t>
            </a:r>
            <a:r>
              <a:rPr lang="en-US" altLang="en-US" b="1" dirty="0">
                <a:solidFill>
                  <a:schemeClr val="tx1"/>
                </a:solidFill>
                <a:latin typeface="Calibri" panose="020F0502020204030204" pitchFamily="34" charset="0"/>
                <a:cs typeface="Calibri" panose="020F0502020204030204" pitchFamily="34" charset="0"/>
              </a:rPr>
              <a:t>)</a:t>
            </a:r>
            <a:r>
              <a:rPr lang="en-US" altLang="en-US" dirty="0">
                <a:solidFill>
                  <a:schemeClr val="tx1"/>
                </a:solidFill>
                <a:latin typeface="Calibri" panose="020F0502020204030204" pitchFamily="34" charset="0"/>
                <a:cs typeface="Calibri" panose="020F0502020204030204" pitchFamily="34" charset="0"/>
              </a:rPr>
              <a:t>.</a:t>
            </a:r>
          </a:p>
          <a:p>
            <a:pPr marL="628650" lvl="2" indent="-171450">
              <a:buClr>
                <a:srgbClr val="33CC33"/>
              </a:buClr>
              <a:buFont typeface="Arial" panose="020B0604020202020204" pitchFamily="34" charset="0"/>
              <a:buChar char="•"/>
            </a:pPr>
            <a:r>
              <a:rPr lang="en-US" altLang="en-US" b="1" dirty="0">
                <a:solidFill>
                  <a:schemeClr val="tx1"/>
                </a:solidFill>
                <a:latin typeface="Calibri" panose="020F0502020204030204" pitchFamily="34" charset="0"/>
                <a:cs typeface="Calibri" panose="020F0502020204030204" pitchFamily="34" charset="0"/>
              </a:rPr>
              <a:t>At health facility level</a:t>
            </a:r>
            <a:r>
              <a:rPr lang="en-US" altLang="en-US" dirty="0">
                <a:solidFill>
                  <a:schemeClr val="tx1"/>
                </a:solidFill>
                <a:latin typeface="Calibri" panose="020F0502020204030204" pitchFamily="34" charset="0"/>
                <a:cs typeface="Calibri" panose="020F0502020204030204" pitchFamily="34" charset="0"/>
              </a:rPr>
              <a:t>: Skilled birth attendants and supplies for </a:t>
            </a:r>
            <a:r>
              <a:rPr lang="en-US" altLang="en-US" b="1" dirty="0">
                <a:solidFill>
                  <a:schemeClr val="tx1"/>
                </a:solidFill>
                <a:latin typeface="Calibri" panose="020F0502020204030204" pitchFamily="34" charset="0"/>
                <a:cs typeface="Calibri" panose="020F0502020204030204" pitchFamily="34" charset="0"/>
              </a:rPr>
              <a:t>uncomplicated vaginal births and provision of basic obstetric and newborn care (</a:t>
            </a:r>
            <a:r>
              <a:rPr lang="en-US" altLang="en-US" b="1" dirty="0" err="1">
                <a:solidFill>
                  <a:schemeClr val="tx1"/>
                </a:solidFill>
                <a:latin typeface="Calibri" panose="020F0502020204030204" pitchFamily="34" charset="0"/>
                <a:cs typeface="Calibri" panose="020F0502020204030204" pitchFamily="34" charset="0"/>
              </a:rPr>
              <a:t>BEmONC</a:t>
            </a:r>
            <a:r>
              <a:rPr lang="en-US" altLang="en-US" b="1" dirty="0">
                <a:solidFill>
                  <a:schemeClr val="tx1"/>
                </a:solidFill>
                <a:latin typeface="Calibri" panose="020F0502020204030204" pitchFamily="34" charset="0"/>
                <a:cs typeface="Calibri" panose="020F0502020204030204" pitchFamily="34" charset="0"/>
              </a:rPr>
              <a:t>)</a:t>
            </a:r>
            <a:r>
              <a:rPr lang="en-US" altLang="en-US" dirty="0">
                <a:solidFill>
                  <a:schemeClr val="tx1"/>
                </a:solidFill>
                <a:latin typeface="Calibri" panose="020F0502020204030204" pitchFamily="34" charset="0"/>
                <a:cs typeface="Calibri" panose="020F0502020204030204" pitchFamily="34" charset="0"/>
              </a:rPr>
              <a:t>.</a:t>
            </a:r>
          </a:p>
          <a:p>
            <a:pPr marL="628650" lvl="2" indent="-171450">
              <a:buClr>
                <a:srgbClr val="33CC33"/>
              </a:buClr>
              <a:buFont typeface="Arial" panose="020B0604020202020204" pitchFamily="34" charset="0"/>
              <a:buChar char="•"/>
            </a:pPr>
            <a:r>
              <a:rPr lang="en-US" altLang="en-US" b="1" dirty="0">
                <a:solidFill>
                  <a:schemeClr val="tx1"/>
                </a:solidFill>
                <a:latin typeface="Calibri" panose="020F0502020204030204" pitchFamily="34" charset="0"/>
                <a:cs typeface="Calibri" panose="020F0502020204030204" pitchFamily="34" charset="0"/>
              </a:rPr>
              <a:t>At community level</a:t>
            </a:r>
            <a:r>
              <a:rPr lang="en-US" altLang="en-US" dirty="0">
                <a:solidFill>
                  <a:schemeClr val="tx1"/>
                </a:solidFill>
                <a:latin typeface="Calibri" panose="020F0502020204030204" pitchFamily="34" charset="0"/>
                <a:cs typeface="Calibri" panose="020F0502020204030204" pitchFamily="34" charset="0"/>
              </a:rPr>
              <a:t>: </a:t>
            </a:r>
            <a:r>
              <a:rPr lang="en-US" altLang="en-US" b="1" dirty="0">
                <a:solidFill>
                  <a:schemeClr val="tx1"/>
                </a:solidFill>
                <a:latin typeface="Calibri" panose="020F0502020204030204" pitchFamily="34" charset="0"/>
                <a:cs typeface="Calibri" panose="020F0502020204030204" pitchFamily="34" charset="0"/>
              </a:rPr>
              <a:t>Provision of information</a:t>
            </a:r>
            <a:r>
              <a:rPr lang="en-US" altLang="en-US" dirty="0">
                <a:solidFill>
                  <a:schemeClr val="tx1"/>
                </a:solidFill>
                <a:latin typeface="Calibri" panose="020F0502020204030204" pitchFamily="34" charset="0"/>
                <a:cs typeface="Calibri" panose="020F0502020204030204" pitchFamily="34" charset="0"/>
              </a:rPr>
              <a:t> to the community about the availability of safe delivery and </a:t>
            </a:r>
            <a:r>
              <a:rPr lang="en-US" altLang="en-US" dirty="0" err="1">
                <a:solidFill>
                  <a:schemeClr val="tx1"/>
                </a:solidFill>
                <a:latin typeface="Calibri" panose="020F0502020204030204" pitchFamily="34" charset="0"/>
                <a:cs typeface="Calibri" panose="020F0502020204030204" pitchFamily="34" charset="0"/>
              </a:rPr>
              <a:t>EmONC</a:t>
            </a:r>
            <a:r>
              <a:rPr lang="en-US" altLang="en-US" dirty="0">
                <a:solidFill>
                  <a:schemeClr val="tx1"/>
                </a:solidFill>
                <a:latin typeface="Calibri" panose="020F0502020204030204" pitchFamily="34" charset="0"/>
                <a:cs typeface="Calibri" panose="020F0502020204030204" pitchFamily="34" charset="0"/>
              </a:rPr>
              <a:t> services and the importance of seeking care from health facilities. </a:t>
            </a:r>
            <a:r>
              <a:rPr lang="en-US" altLang="en-US" b="1" dirty="0">
                <a:solidFill>
                  <a:schemeClr val="tx1"/>
                </a:solidFill>
                <a:latin typeface="Calibri" panose="020F0502020204030204" pitchFamily="34" charset="0"/>
                <a:cs typeface="Calibri" panose="020F0502020204030204" pitchFamily="34" charset="0"/>
              </a:rPr>
              <a:t>Clean delivery kits </a:t>
            </a:r>
            <a:r>
              <a:rPr lang="en-US" altLang="en-US" dirty="0">
                <a:solidFill>
                  <a:schemeClr val="tx1"/>
                </a:solidFill>
                <a:latin typeface="Calibri" panose="020F0502020204030204" pitchFamily="34" charset="0"/>
                <a:cs typeface="Calibri" panose="020F0502020204030204" pitchFamily="34" charset="0"/>
              </a:rPr>
              <a:t>should be provided to visibly pregnant women and birth attendants to promote clean home deliveries when access to a health facility is not possible.</a:t>
            </a:r>
            <a:r>
              <a:rPr lang="en-US" altLang="en-US" sz="2400" dirty="0">
                <a:solidFill>
                  <a:schemeClr val="tx1"/>
                </a:solidFill>
                <a:latin typeface="Calibri" panose="020F0502020204030204" pitchFamily="34" charset="0"/>
                <a:cs typeface="Calibri" panose="020F0502020204030204" pitchFamily="34" charset="0"/>
              </a:rPr>
              <a:t> </a:t>
            </a:r>
          </a:p>
          <a:p>
            <a:pPr marL="171450" lvl="1" indent="-171450">
              <a:buClr>
                <a:srgbClr val="33CC33"/>
              </a:buClr>
              <a:buFont typeface="Arial" panose="020B0604020202020204" pitchFamily="34" charset="0"/>
              <a:buChar char="•"/>
            </a:pPr>
            <a:r>
              <a:rPr lang="en-US" altLang="en-US" sz="2400" dirty="0">
                <a:solidFill>
                  <a:schemeClr val="tx1"/>
                </a:solidFill>
                <a:latin typeface="Calibri" panose="020F0502020204030204" pitchFamily="34" charset="0"/>
                <a:cs typeface="Calibri" panose="020F0502020204030204" pitchFamily="34" charset="0"/>
              </a:rPr>
              <a:t>Establish a 24 hours per day, 7 days per week </a:t>
            </a:r>
            <a:r>
              <a:rPr lang="en-US" altLang="en-US" sz="2400" b="1" dirty="0">
                <a:solidFill>
                  <a:schemeClr val="tx1"/>
                </a:solidFill>
                <a:latin typeface="Calibri" panose="020F0502020204030204" pitchFamily="34" charset="0"/>
                <a:cs typeface="Calibri" panose="020F0502020204030204" pitchFamily="34" charset="0"/>
              </a:rPr>
              <a:t>referral system </a:t>
            </a:r>
            <a:r>
              <a:rPr lang="en-US" altLang="en-US" sz="2400" dirty="0">
                <a:solidFill>
                  <a:schemeClr val="tx1"/>
                </a:solidFill>
                <a:latin typeface="Calibri" panose="020F0502020204030204" pitchFamily="34" charset="0"/>
                <a:cs typeface="Calibri" panose="020F0502020204030204" pitchFamily="34" charset="0"/>
              </a:rPr>
              <a:t>to facilitate transport and communication from the community to the health center and hospital.</a:t>
            </a:r>
          </a:p>
          <a:p>
            <a:pPr marL="171450" lvl="1" indent="-171450">
              <a:buClr>
                <a:srgbClr val="33CC33"/>
              </a:buClr>
              <a:buFont typeface="Arial" panose="020B0604020202020204" pitchFamily="34" charset="0"/>
              <a:buChar char="•"/>
            </a:pPr>
            <a:r>
              <a:rPr lang="en-US" altLang="en-US" sz="2400" dirty="0">
                <a:solidFill>
                  <a:schemeClr val="tx1"/>
                </a:solidFill>
                <a:latin typeface="Calibri" panose="020F0502020204030204" pitchFamily="34" charset="0"/>
                <a:cs typeface="Calibri" panose="020F0502020204030204" pitchFamily="34" charset="0"/>
              </a:rPr>
              <a:t>Ensure the </a:t>
            </a:r>
            <a:r>
              <a:rPr lang="en-US" altLang="en-US" sz="2400" b="1" dirty="0">
                <a:solidFill>
                  <a:schemeClr val="tx1"/>
                </a:solidFill>
                <a:latin typeface="Calibri" panose="020F0502020204030204" pitchFamily="34" charset="0"/>
                <a:cs typeface="Calibri" panose="020F0502020204030204" pitchFamily="34" charset="0"/>
              </a:rPr>
              <a:t>availability of lifesaving post-abortion care </a:t>
            </a:r>
            <a:r>
              <a:rPr lang="en-US" altLang="en-US" sz="2400" dirty="0">
                <a:solidFill>
                  <a:schemeClr val="tx1"/>
                </a:solidFill>
                <a:latin typeface="Calibri" panose="020F0502020204030204" pitchFamily="34" charset="0"/>
                <a:cs typeface="Calibri" panose="020F0502020204030204" pitchFamily="34" charset="0"/>
              </a:rPr>
              <a:t>in health centers and hospitals.</a:t>
            </a:r>
          </a:p>
          <a:p>
            <a:pPr marL="171450" lvl="1" indent="-171450">
              <a:buClr>
                <a:srgbClr val="33CC33"/>
              </a:buClr>
              <a:buFont typeface="Arial" panose="020B0604020202020204" pitchFamily="34" charset="0"/>
              <a:buChar char="•"/>
            </a:pPr>
            <a:r>
              <a:rPr lang="en-US" altLang="en-US" sz="2400" dirty="0">
                <a:solidFill>
                  <a:schemeClr val="tx1"/>
                </a:solidFill>
                <a:latin typeface="Calibri" panose="020F0502020204030204" pitchFamily="34" charset="0"/>
                <a:cs typeface="Calibri" panose="020F0502020204030204" pitchFamily="34" charset="0"/>
              </a:rPr>
              <a:t>Ensure availability of supplies and commodities for </a:t>
            </a:r>
            <a:r>
              <a:rPr lang="en-US" altLang="en-US" sz="2400" b="1" dirty="0">
                <a:solidFill>
                  <a:schemeClr val="tx1"/>
                </a:solidFill>
                <a:latin typeface="Calibri" panose="020F0502020204030204" pitchFamily="34" charset="0"/>
                <a:cs typeface="Calibri" panose="020F0502020204030204" pitchFamily="34" charset="0"/>
              </a:rPr>
              <a:t>clean delivery and immediate newborn care</a:t>
            </a:r>
            <a:r>
              <a:rPr lang="en-US" altLang="en-US" sz="2400" dirty="0">
                <a:solidFill>
                  <a:schemeClr val="tx1"/>
                </a:solidFill>
                <a:latin typeface="Calibri" panose="020F0502020204030204" pitchFamily="34" charset="0"/>
                <a:cs typeface="Calibri" panose="020F0502020204030204" pitchFamily="34" charset="0"/>
              </a:rPr>
              <a:t> where access to a health facility is not possible or unreliable</a:t>
            </a:r>
            <a:r>
              <a:rPr lang="en-GB" altLang="en-US" sz="2400" dirty="0">
                <a:solidFill>
                  <a:schemeClr val="tx1"/>
                </a:solidFill>
                <a:latin typeface="Calibri" panose="020F0502020204030204" pitchFamily="34" charset="0"/>
                <a:cs typeface="Calibri" panose="020F0502020204030204" pitchFamily="34" charset="0"/>
              </a:rPr>
              <a:t>. </a:t>
            </a:r>
          </a:p>
          <a:p>
            <a:pPr marL="0" lvl="1" indent="0">
              <a:buClr>
                <a:srgbClr val="33CC33"/>
              </a:buClr>
              <a:buFont typeface="Wingdings" panose="05000000000000000000" pitchFamily="2" charset="2"/>
              <a:buNone/>
            </a:pPr>
            <a:endParaRPr lang="en-GB" altLang="en-US" sz="2400" dirty="0">
              <a:solidFill>
                <a:schemeClr val="tx1"/>
              </a:solidFill>
              <a:latin typeface="Calibri" panose="020F0502020204030204" pitchFamily="34" charset="0"/>
              <a:cs typeface="Calibri" panose="020F0502020204030204" pitchFamily="34" charset="0"/>
            </a:endParaRPr>
          </a:p>
          <a:p>
            <a:pPr marL="0" lvl="1" indent="0">
              <a:buClr>
                <a:srgbClr val="33CC33"/>
              </a:buClr>
              <a:buFont typeface="Wingdings" panose="05000000000000000000" pitchFamily="2" charset="2"/>
              <a:buNone/>
            </a:pPr>
            <a:r>
              <a:rPr lang="en-GB" altLang="en-US" sz="2400" b="1" dirty="0">
                <a:solidFill>
                  <a:schemeClr val="tx1"/>
                </a:solidFill>
                <a:latin typeface="Calibri" panose="020F0502020204030204" pitchFamily="34" charset="0"/>
                <a:cs typeface="Calibri" panose="020F0502020204030204" pitchFamily="34" charset="0"/>
              </a:rPr>
              <a:t>Definitions for the facilitator</a:t>
            </a:r>
          </a:p>
          <a:p>
            <a:pPr marL="0" lvl="1" indent="0">
              <a:buClr>
                <a:srgbClr val="33CC33"/>
              </a:buClr>
              <a:buFont typeface="Wingdings" panose="05000000000000000000" pitchFamily="2" charset="2"/>
              <a:buNone/>
            </a:pPr>
            <a:r>
              <a:rPr lang="en-GB" altLang="en-US" sz="2400" b="1" dirty="0">
                <a:solidFill>
                  <a:schemeClr val="tx1"/>
                </a:solidFill>
                <a:latin typeface="Calibri" panose="020F0502020204030204" pitchFamily="34" charset="0"/>
                <a:cs typeface="Calibri" panose="020F0502020204030204" pitchFamily="34" charset="0"/>
              </a:rPr>
              <a:t>Basic </a:t>
            </a:r>
            <a:r>
              <a:rPr lang="en-GB" altLang="en-US" sz="2400" b="1" dirty="0" err="1">
                <a:solidFill>
                  <a:schemeClr val="tx1"/>
                </a:solidFill>
                <a:latin typeface="Calibri" panose="020F0502020204030204" pitchFamily="34" charset="0"/>
                <a:cs typeface="Calibri" panose="020F0502020204030204" pitchFamily="34" charset="0"/>
              </a:rPr>
              <a:t>EmONC</a:t>
            </a:r>
            <a:r>
              <a:rPr lang="en-GB" altLang="en-US" sz="2400" dirty="0">
                <a:solidFill>
                  <a:schemeClr val="tx1"/>
                </a:solidFill>
                <a:latin typeface="Calibri" panose="020F0502020204030204" pitchFamily="34" charset="0"/>
                <a:cs typeface="Calibri" panose="020F0502020204030204" pitchFamily="34" charset="0"/>
              </a:rPr>
              <a:t>: Parenteral antibiotics for treatment of sepsis; uterotonic drugs (i.e., parental oxytocin or misoprostol tablets) and intravenous tranexamic acid for postpartum haemorrhage; parenteral anticonvulsant drugs (i.e., magnesium </a:t>
            </a:r>
            <a:r>
              <a:rPr lang="en-GB" altLang="en-US" sz="2400" dirty="0" err="1">
                <a:solidFill>
                  <a:schemeClr val="tx1"/>
                </a:solidFill>
                <a:latin typeface="Calibri" panose="020F0502020204030204" pitchFamily="34" charset="0"/>
                <a:cs typeface="Calibri" panose="020F0502020204030204" pitchFamily="34" charset="0"/>
              </a:rPr>
              <a:t>sulfate</a:t>
            </a:r>
            <a:r>
              <a:rPr lang="en-GB" altLang="en-US" sz="2400" dirty="0">
                <a:solidFill>
                  <a:schemeClr val="tx1"/>
                </a:solidFill>
                <a:latin typeface="Calibri" panose="020F0502020204030204" pitchFamily="34" charset="0"/>
                <a:cs typeface="Calibri" panose="020F0502020204030204" pitchFamily="34" charset="0"/>
              </a:rPr>
              <a:t>) for severe preeclampsia and eclampsia; assisted vaginal delivery (e.g., vacuum extraction); manual removal of the placenta; removal of retained products of conception after delivery or incomplete abortion; and basic neonatal resuscitation (e.g., with bag and mask).</a:t>
            </a:r>
          </a:p>
          <a:p>
            <a:pPr marL="0" lvl="1" indent="0">
              <a:buClr>
                <a:srgbClr val="33CC33"/>
              </a:buClr>
              <a:buFont typeface="Wingdings" panose="05000000000000000000" pitchFamily="2" charset="2"/>
              <a:buNone/>
            </a:pPr>
            <a:endParaRPr lang="en-GB" altLang="en-US" sz="2400" dirty="0">
              <a:solidFill>
                <a:schemeClr val="tx1"/>
              </a:solidFill>
              <a:latin typeface="Calibri" panose="020F0502020204030204" pitchFamily="34" charset="0"/>
              <a:cs typeface="Calibri" panose="020F0502020204030204" pitchFamily="34" charset="0"/>
            </a:endParaRPr>
          </a:p>
          <a:p>
            <a:pPr marL="0" lvl="1" indent="0">
              <a:buClr>
                <a:srgbClr val="33CC33"/>
              </a:buClr>
              <a:buFont typeface="Wingdings" panose="05000000000000000000" pitchFamily="2" charset="2"/>
              <a:buNone/>
            </a:pPr>
            <a:r>
              <a:rPr lang="en-GB" altLang="en-US" sz="2400" b="1" dirty="0">
                <a:solidFill>
                  <a:schemeClr val="tx1"/>
                </a:solidFill>
                <a:latin typeface="Calibri" panose="020F0502020204030204" pitchFamily="34" charset="0"/>
                <a:cs typeface="Calibri" panose="020F0502020204030204" pitchFamily="34" charset="0"/>
              </a:rPr>
              <a:t>Comprehensive </a:t>
            </a:r>
            <a:r>
              <a:rPr lang="en-GB" altLang="en-US" sz="2400" b="1" dirty="0" err="1">
                <a:solidFill>
                  <a:schemeClr val="tx1"/>
                </a:solidFill>
                <a:latin typeface="Calibri" panose="020F0502020204030204" pitchFamily="34" charset="0"/>
                <a:cs typeface="Calibri" panose="020F0502020204030204" pitchFamily="34" charset="0"/>
              </a:rPr>
              <a:t>EmONC</a:t>
            </a:r>
            <a:r>
              <a:rPr lang="en-GB" altLang="en-US" sz="2400" dirty="0">
                <a:solidFill>
                  <a:schemeClr val="tx1"/>
                </a:solidFill>
                <a:latin typeface="Calibri" panose="020F0502020204030204" pitchFamily="34" charset="0"/>
                <a:cs typeface="Calibri" panose="020F0502020204030204" pitchFamily="34" charset="0"/>
              </a:rPr>
              <a:t>: Surgery (e.g., caesarean section); safe blood transfusions.</a:t>
            </a:r>
          </a:p>
          <a:p>
            <a:pPr marL="0" lvl="1" indent="0">
              <a:buClr>
                <a:srgbClr val="33CC33"/>
              </a:buClr>
              <a:buFont typeface="Wingdings" panose="05000000000000000000" pitchFamily="2" charset="2"/>
              <a:buNone/>
            </a:pPr>
            <a:endParaRPr lang="en-GB" altLang="en-US" sz="2400" dirty="0">
              <a:solidFill>
                <a:schemeClr val="tx1"/>
              </a:solidFill>
              <a:latin typeface="Calibri" panose="020F0502020204030204" pitchFamily="34" charset="0"/>
              <a:cs typeface="Calibri" panose="020F0502020204030204" pitchFamily="34" charset="0"/>
            </a:endParaRPr>
          </a:p>
          <a:p>
            <a:pPr marL="0" lvl="1" indent="0">
              <a:buClr>
                <a:srgbClr val="33CC33"/>
              </a:buClr>
              <a:buFont typeface="Wingdings" panose="05000000000000000000" pitchFamily="2" charset="2"/>
              <a:buNone/>
            </a:pPr>
            <a:r>
              <a:rPr lang="en-GB" altLang="en-US" sz="2400" b="1" dirty="0" err="1">
                <a:solidFill>
                  <a:schemeClr val="tx1"/>
                </a:solidFill>
                <a:latin typeface="Calibri" panose="020F0502020204030204" pitchFamily="34" charset="0"/>
                <a:cs typeface="Calibri" panose="020F0502020204030204" pitchFamily="34" charset="0"/>
              </a:rPr>
              <a:t>Newborn</a:t>
            </a:r>
            <a:r>
              <a:rPr lang="en-GB" altLang="en-US" sz="2400" b="1" dirty="0">
                <a:solidFill>
                  <a:schemeClr val="tx1"/>
                </a:solidFill>
                <a:latin typeface="Calibri" panose="020F0502020204030204" pitchFamily="34" charset="0"/>
                <a:cs typeface="Calibri" panose="020F0502020204030204" pitchFamily="34" charset="0"/>
              </a:rPr>
              <a:t> care</a:t>
            </a:r>
            <a:r>
              <a:rPr lang="en-GB" altLang="en-US" sz="2400" dirty="0">
                <a:solidFill>
                  <a:schemeClr val="tx1"/>
                </a:solidFill>
                <a:latin typeface="Calibri" panose="020F0502020204030204" pitchFamily="34" charset="0"/>
                <a:cs typeface="Calibri" panose="020F0502020204030204" pitchFamily="34" charset="0"/>
              </a:rPr>
              <a:t>: </a:t>
            </a:r>
            <a:r>
              <a:rPr lang="en-GB" altLang="en-US" sz="2400" dirty="0" err="1">
                <a:solidFill>
                  <a:schemeClr val="tx1"/>
                </a:solidFill>
                <a:latin typeface="Calibri" panose="020F0502020204030204" pitchFamily="34" charset="0"/>
                <a:cs typeface="Calibri" panose="020F0502020204030204" pitchFamily="34" charset="0"/>
              </a:rPr>
              <a:t>Newborn</a:t>
            </a:r>
            <a:r>
              <a:rPr lang="en-GB" altLang="en-US" sz="2400" dirty="0">
                <a:solidFill>
                  <a:schemeClr val="tx1"/>
                </a:solidFill>
                <a:latin typeface="Calibri" panose="020F0502020204030204" pitchFamily="34" charset="0"/>
                <a:cs typeface="Calibri" panose="020F0502020204030204" pitchFamily="34" charset="0"/>
              </a:rPr>
              <a:t> resuscitation, including a bag and mask; thermal protection (delayed bathing, drying, and wrapping and immediate and continued skin-to-skin contact); prevention of infection (hand washing, dry cord care or use of chlorohexidine, and eye care); immediate and exclusive breastfeeding; antibiotics (gentamycin and ampicillin) for </a:t>
            </a:r>
            <a:r>
              <a:rPr lang="en-GB" altLang="en-US" sz="2400" dirty="0" err="1">
                <a:solidFill>
                  <a:schemeClr val="tx1"/>
                </a:solidFill>
                <a:latin typeface="Calibri" panose="020F0502020204030204" pitchFamily="34" charset="0"/>
                <a:cs typeface="Calibri" panose="020F0502020204030204" pitchFamily="34" charset="0"/>
              </a:rPr>
              <a:t>newborn</a:t>
            </a:r>
            <a:r>
              <a:rPr lang="en-GB" altLang="en-US" sz="2400" dirty="0">
                <a:solidFill>
                  <a:schemeClr val="tx1"/>
                </a:solidFill>
                <a:latin typeface="Calibri" panose="020F0502020204030204" pitchFamily="34" charset="0"/>
                <a:cs typeface="Calibri" panose="020F0502020204030204" pitchFamily="34" charset="0"/>
              </a:rPr>
              <a:t> infections and early referral; care for preterm/low birth weight babies (Kangaroo mother care, etc.).</a:t>
            </a:r>
          </a:p>
          <a:p>
            <a:pPr marL="0" lvl="1" indent="0">
              <a:buClr>
                <a:srgbClr val="33CC33"/>
              </a:buClr>
              <a:buFont typeface="Wingdings" panose="05000000000000000000" pitchFamily="2" charset="2"/>
              <a:buNone/>
            </a:pPr>
            <a:endParaRPr lang="en-GB" altLang="en-US" sz="2400" dirty="0">
              <a:solidFill>
                <a:schemeClr val="tx1"/>
              </a:solidFill>
              <a:latin typeface="Calibri" panose="020F0502020204030204" pitchFamily="34" charset="0"/>
              <a:cs typeface="Calibri" panose="020F0502020204030204" pitchFamily="34" charset="0"/>
            </a:endParaRPr>
          </a:p>
          <a:p>
            <a:pPr marL="0" marR="0" lvl="1" indent="0" algn="l" defTabSz="914400" rtl="0" eaLnBrk="1" fontAlgn="auto" latinLnBrk="0" hangingPunct="1">
              <a:lnSpc>
                <a:spcPct val="100000"/>
              </a:lnSpc>
              <a:spcBef>
                <a:spcPts val="0"/>
              </a:spcBef>
              <a:spcAft>
                <a:spcPts val="0"/>
              </a:spcAft>
              <a:buClr>
                <a:srgbClr val="33CC33"/>
              </a:buClr>
              <a:buSzTx/>
              <a:buFont typeface="Wingdings" panose="05000000000000000000" pitchFamily="2" charset="2"/>
              <a:buNone/>
              <a:tabLst/>
              <a:defRPr/>
            </a:pPr>
            <a:r>
              <a:rPr lang="en-US" sz="2400" u="sng" dirty="0"/>
              <a:t>Reference</a:t>
            </a:r>
            <a:r>
              <a:rPr lang="en-US" sz="2400" dirty="0"/>
              <a:t>: </a:t>
            </a:r>
            <a:endParaRPr lang="en-GB" altLang="en-US" sz="2400" dirty="0">
              <a:solidFill>
                <a:schemeClr val="tx1"/>
              </a:solidFill>
              <a:latin typeface="Calibri" panose="020F0502020204030204" pitchFamily="34" charset="0"/>
              <a:cs typeface="Calibri" panose="020F0502020204030204" pitchFamily="34" charset="0"/>
            </a:endParaRPr>
          </a:p>
          <a:p>
            <a:pPr marL="0" lvl="1" indent="0">
              <a:buClr>
                <a:srgbClr val="33CC33"/>
              </a:buClr>
              <a:buFont typeface="Wingdings" panose="05000000000000000000" pitchFamily="2" charset="2"/>
              <a:buNone/>
            </a:pPr>
            <a:r>
              <a:rPr lang="en-GB" altLang="en-US" sz="2400" dirty="0"/>
              <a:t>Inter-Agency Working Group on Reproductive Health in Crises (2018). MISP Chapter. </a:t>
            </a:r>
            <a:r>
              <a:rPr lang="en-GB" altLang="en-US" sz="2400" i="1" dirty="0"/>
              <a:t>Inter-Agency Field Manual on Reproductive Health in Humanitarian Settings</a:t>
            </a:r>
            <a:r>
              <a:rPr lang="en-GB" altLang="en-US" sz="2400" dirty="0"/>
              <a:t>. </a:t>
            </a:r>
            <a:r>
              <a:rPr lang="en-US" sz="2400" dirty="0"/>
              <a:t>https://iawg.wpengine.com/wp-content/uploads/2019/07/IAFM-3-MISP.pdf.</a:t>
            </a:r>
            <a:r>
              <a:rPr lang="en-GB" altLang="en-US" sz="2400" dirty="0"/>
              <a:t> </a:t>
            </a:r>
          </a:p>
        </p:txBody>
      </p:sp>
    </p:spTree>
    <p:extLst>
      <p:ext uri="{BB962C8B-B14F-4D97-AF65-F5344CB8AC3E}">
        <p14:creationId xmlns:p14="http://schemas.microsoft.com/office/powerpoint/2010/main" val="1016373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latin typeface="Calibri" panose="020F0502020204030204" pitchFamily="34" charset="0"/>
                <a:cs typeface="Calibri" panose="020F0502020204030204" pitchFamily="34" charset="0"/>
              </a:rPr>
              <a:t>While the 2018 </a:t>
            </a:r>
            <a:r>
              <a:rPr lang="en-GB" altLang="en-US" sz="1200" i="1" dirty="0"/>
              <a:t>Inter-Agency Field Manual on Reproductive Health in Humanitarian Settings </a:t>
            </a:r>
            <a:r>
              <a:rPr lang="en-GB" altLang="en-US" sz="1200" i="0" dirty="0"/>
              <a:t>includes detailed updates, a few new elements under this objective of the MISP include:</a:t>
            </a:r>
            <a:endParaRPr lang="en-US" b="0" dirty="0">
              <a:solidFill>
                <a:schemeClr val="tx1"/>
              </a:solidFill>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solidFill>
                <a:schemeClr val="tx1"/>
              </a:solidFill>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chemeClr val="tx1"/>
                </a:solidFill>
                <a:latin typeface="Calibri" panose="020F0502020204030204" pitchFamily="34" charset="0"/>
                <a:cs typeface="Calibri" panose="020F0502020204030204" pitchFamily="34" charset="0"/>
              </a:rPr>
              <a:t>Chlorhexidine for clean cord care at home</a:t>
            </a:r>
            <a:r>
              <a:rPr lang="en-US" dirty="0">
                <a:solidFill>
                  <a:schemeClr val="tx1"/>
                </a:solidFill>
                <a:latin typeface="Calibri" panose="020F0502020204030204" pitchFamily="34" charset="0"/>
                <a:cs typeface="Calibri" panose="020F0502020204030204" pitchFamily="34" charset="0"/>
              </a:rPr>
              <a:t>.</a:t>
            </a:r>
            <a:r>
              <a:rPr lang="en-US" baseline="30000" dirty="0">
                <a:solidFill>
                  <a:schemeClr val="tx1"/>
                </a:solidFill>
                <a:latin typeface="Calibri" panose="020F0502020204030204" pitchFamily="34" charset="0"/>
                <a:cs typeface="Calibri" panose="020F0502020204030204" pitchFamily="34" charset="0"/>
              </a:rPr>
              <a:t>1</a:t>
            </a:r>
            <a:endParaRPr lang="en-US" sz="1200" b="0" i="0" kern="1200" baseline="30000" dirty="0">
              <a:solidFill>
                <a:schemeClr val="tx1"/>
              </a:solidFill>
              <a:effectLst/>
              <a:latin typeface="+mn-lt"/>
              <a:ea typeface="+mn-ea"/>
              <a:cs typeface="+mn-cs"/>
            </a:endParaRP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Application of 7.1% chlorhexidine </a:t>
            </a:r>
            <a:r>
              <a:rPr lang="en-US" sz="1200" b="0" i="0" kern="1200" dirty="0" err="1">
                <a:solidFill>
                  <a:schemeClr val="tx1"/>
                </a:solidFill>
                <a:effectLst/>
                <a:latin typeface="+mn-lt"/>
                <a:ea typeface="+mn-ea"/>
                <a:cs typeface="+mn-cs"/>
              </a:rPr>
              <a:t>digluconate</a:t>
            </a:r>
            <a:r>
              <a:rPr lang="en-US" sz="1200" b="0" i="0" kern="1200" dirty="0">
                <a:solidFill>
                  <a:schemeClr val="tx1"/>
                </a:solidFill>
                <a:effectLst/>
                <a:latin typeface="+mn-lt"/>
                <a:ea typeface="+mn-ea"/>
                <a:cs typeface="+mn-cs"/>
              </a:rPr>
              <a:t>, delivering 4% chlorhexidine (CHX) to the umbilical cord, especially on the day of birth, is a low-cost intervention that has been shown to reduce newborn mortality. It can be used in settings with high newborn death where women have been trained on how to use it.</a:t>
            </a:r>
          </a:p>
          <a:p>
            <a:pPr marL="171450" indent="-171450">
              <a:buFont typeface="Arial" panose="020B0604020202020204" pitchFamily="34" charset="0"/>
              <a:buChar char="•"/>
            </a:pPr>
            <a:r>
              <a:rPr lang="en-US" dirty="0"/>
              <a:t>CHX</a:t>
            </a:r>
            <a:r>
              <a:rPr lang="en-US" sz="1200" b="0" i="0" kern="1200" dirty="0">
                <a:solidFill>
                  <a:schemeClr val="tx1"/>
                </a:solidFill>
                <a:effectLst/>
                <a:latin typeface="+mn-lt"/>
                <a:ea typeface="+mn-ea"/>
                <a:cs typeface="+mn-cs"/>
              </a:rPr>
              <a:t> was added to the 2013 </a:t>
            </a:r>
            <a:r>
              <a:rPr lang="en-US" dirty="0"/>
              <a:t>WHO</a:t>
            </a:r>
            <a:r>
              <a:rPr lang="en-US" sz="1200" b="0" i="0"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hlinkClick r:id="rId3"/>
              </a:rPr>
              <a:t>List of Essential Medicines for Children</a:t>
            </a:r>
            <a:r>
              <a:rPr lang="en-US" sz="1200" b="0" i="0" u="none" strike="noStrike" kern="1200" dirty="0">
                <a:solidFill>
                  <a:schemeClr val="tx1"/>
                </a:solidFill>
                <a:effectLst/>
                <a:latin typeface="+mn-lt"/>
                <a:ea typeface="+mn-ea"/>
                <a:cs typeface="+mn-cs"/>
              </a:rPr>
              <a:t> (</a:t>
            </a:r>
            <a:r>
              <a:rPr lang="en-US" sz="1200" b="0" i="0" u="sng" strike="noStrike" kern="1200" dirty="0">
                <a:solidFill>
                  <a:schemeClr val="tx2">
                    <a:lumMod val="60000"/>
                    <a:lumOff val="40000"/>
                  </a:schemeClr>
                </a:solidFill>
                <a:effectLst/>
                <a:latin typeface="+mn-lt"/>
                <a:ea typeface="+mn-ea"/>
                <a:cs typeface="+mn-cs"/>
              </a:rPr>
              <a:t>https://wrc.ms/WHO-essential-meds</a:t>
            </a:r>
            <a:r>
              <a:rPr lang="en-US" sz="1200" b="0" i="0" u="none" strike="noStrike"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specifically for umbilical cord care. In January 2014, </a:t>
            </a:r>
            <a:r>
              <a:rPr lang="en-US" dirty="0"/>
              <a:t>WHO</a:t>
            </a:r>
            <a:r>
              <a:rPr lang="en-US" sz="1200" b="0" i="0" kern="1200" dirty="0">
                <a:solidFill>
                  <a:schemeClr val="tx1"/>
                </a:solidFill>
                <a:effectLst/>
                <a:latin typeface="+mn-lt"/>
                <a:ea typeface="+mn-ea"/>
                <a:cs typeface="+mn-cs"/>
              </a:rPr>
              <a:t> issued a new recommendation for umbilical cord care that prioritized daily </a:t>
            </a:r>
            <a:r>
              <a:rPr lang="en-US" dirty="0"/>
              <a:t>CHX</a:t>
            </a:r>
            <a:r>
              <a:rPr lang="en-US" sz="1200" b="0" i="0" kern="1200" dirty="0">
                <a:solidFill>
                  <a:schemeClr val="tx1"/>
                </a:solidFill>
                <a:effectLst/>
                <a:latin typeface="+mn-lt"/>
                <a:ea typeface="+mn-ea"/>
                <a:cs typeface="+mn-cs"/>
              </a:rPr>
              <a:t> application to the umbilical cord stump during the first week of life for newborns born in home settings with high neonatal mortality (30 or more neonatal deaths per 1,000 live births).</a:t>
            </a:r>
          </a:p>
          <a:p>
            <a:pPr marL="0" indent="0">
              <a:buFont typeface="Arial" panose="020B0604020202020204" pitchFamily="34" charset="0"/>
              <a:buNone/>
            </a:pPr>
            <a:endParaRPr lang="en-US" sz="1200" b="0" i="0" kern="1200" dirty="0">
              <a:solidFill>
                <a:schemeClr val="tx1"/>
              </a:solidFill>
              <a:effectLst/>
              <a:latin typeface="+mn-lt"/>
              <a:ea typeface="+mn-ea"/>
              <a:cs typeface="+mn-cs"/>
            </a:endParaRPr>
          </a:p>
          <a:p>
            <a:pPr marL="0" indent="0">
              <a:buFont typeface="Arial" panose="020B0604020202020204" pitchFamily="34" charset="0"/>
              <a:buNone/>
            </a:pPr>
            <a:r>
              <a:rPr lang="en-US" b="1" dirty="0">
                <a:solidFill>
                  <a:schemeClr val="tx1"/>
                </a:solidFill>
                <a:latin typeface="Calibri" panose="020F0502020204030204" pitchFamily="34" charset="0"/>
                <a:cs typeface="Calibri" panose="020F0502020204030204" pitchFamily="34" charset="0"/>
              </a:rPr>
              <a:t>Kangaroo mother care for preterm and low birth weight babies</a:t>
            </a:r>
            <a:r>
              <a:rPr lang="en-US" b="0" dirty="0">
                <a:solidFill>
                  <a:schemeClr val="tx1"/>
                </a:solidFill>
                <a:latin typeface="Calibri" panose="020F0502020204030204" pitchFamily="34" charset="0"/>
                <a:cs typeface="Calibri" panose="020F0502020204030204" pitchFamily="34" charset="0"/>
              </a:rPr>
              <a:t>.</a:t>
            </a:r>
            <a:r>
              <a:rPr lang="en-US" baseline="30000" dirty="0">
                <a:solidFill>
                  <a:schemeClr val="tx1"/>
                </a:solidFill>
                <a:latin typeface="Calibri" panose="020F0502020204030204" pitchFamily="34" charset="0"/>
                <a:cs typeface="Calibri" panose="020F0502020204030204" pitchFamily="34" charset="0"/>
              </a:rPr>
              <a:t>1</a:t>
            </a:r>
            <a:endParaRPr lang="en-US" b="0" dirty="0">
              <a:solidFill>
                <a:schemeClr val="tx1"/>
              </a:solidFill>
              <a:latin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US" b="0" dirty="0">
                <a:solidFill>
                  <a:schemeClr val="tx1"/>
                </a:solidFill>
                <a:latin typeface="Calibri" panose="020F0502020204030204" pitchFamily="34" charset="0"/>
                <a:cs typeface="Calibri" panose="020F0502020204030204" pitchFamily="34" charset="0"/>
              </a:rPr>
              <a:t>Kangaroo mother care (</a:t>
            </a:r>
            <a:r>
              <a:rPr lang="en-US" dirty="0"/>
              <a:t>KMC)</a:t>
            </a:r>
            <a:r>
              <a:rPr lang="en-US" sz="1200" b="0" i="0" kern="1200" dirty="0">
                <a:solidFill>
                  <a:schemeClr val="tx1"/>
                </a:solidFill>
                <a:effectLst/>
                <a:latin typeface="+mn-lt"/>
                <a:ea typeface="+mn-ea"/>
                <a:cs typeface="+mn-cs"/>
              </a:rPr>
              <a:t> is one of the most promising ways to save preterm and low birth weight babies in all settings. This form of care, initiated in health facilities, involves teaching health workers and caregivers on how to keep newborns warm through continuous, 24 hours per day, skin-to-skin contact on the mother or caregiver’s chest. </a:t>
            </a:r>
            <a:r>
              <a:rPr lang="en-US" dirty="0"/>
              <a:t>KMC</a:t>
            </a:r>
            <a:r>
              <a:rPr lang="en-US" sz="1200" b="0" i="0" kern="1200" dirty="0">
                <a:solidFill>
                  <a:schemeClr val="tx1"/>
                </a:solidFill>
                <a:effectLst/>
                <a:latin typeface="+mn-lt"/>
                <a:ea typeface="+mn-ea"/>
                <a:cs typeface="+mn-cs"/>
              </a:rPr>
              <a:t> may significantly enhance other well-known treatments for treating prematurity, such as thermal care, breastfeeding support, infection prevention and management, and neonatal resuscitation.</a:t>
            </a:r>
            <a:endParaRPr lang="en-US" sz="1200" b="1" i="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altLang="en-US" sz="1200" u="sng" dirty="0"/>
              <a:t>Reference</a:t>
            </a:r>
            <a:r>
              <a:rPr lang="en-GB" altLang="en-US" sz="1200" dirty="0"/>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altLang="en-US" sz="1200" dirty="0"/>
              <a:t>Inter-Agency Working Group on Reproductive Health in Crises (2018). MISP Chapter. </a:t>
            </a:r>
            <a:r>
              <a:rPr lang="en-GB" altLang="en-US" sz="1200" i="1" dirty="0"/>
              <a:t>Inter-Agency Field Manual on Reproductive Health in Humanitarian Settings</a:t>
            </a:r>
            <a:r>
              <a:rPr lang="en-GB" altLang="en-US" sz="1200" dirty="0"/>
              <a:t>. </a:t>
            </a:r>
            <a:r>
              <a:rPr lang="en-US" sz="1200" dirty="0"/>
              <a:t>https://iawg.wpengine.com/wp-content/uploads/2019/07/IAFM-3-MISP.pdf.</a:t>
            </a:r>
            <a:r>
              <a:rPr lang="en-GB" altLang="en-US" sz="1200" dirty="0"/>
              <a:t> </a:t>
            </a:r>
          </a:p>
          <a:p>
            <a:pPr marL="0" indent="0">
              <a:buFont typeface="Arial" panose="020B0604020202020204" pitchFamily="34" charset="0"/>
              <a:buNone/>
            </a:pPr>
            <a:endParaRPr lang="en-US" dirty="0"/>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9D98E5A7-620F-45F8-9777-E371E6DB5EA9}" type="slidenum">
              <a:rPr lang="en-US" smtClean="0"/>
              <a:pPr/>
              <a:t>9</a:t>
            </a:fld>
            <a:endParaRPr lang="en-US"/>
          </a:p>
        </p:txBody>
      </p:sp>
    </p:spTree>
    <p:extLst>
      <p:ext uri="{BB962C8B-B14F-4D97-AF65-F5344CB8AC3E}">
        <p14:creationId xmlns:p14="http://schemas.microsoft.com/office/powerpoint/2010/main" val="5375290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066800"/>
            <a:ext cx="6400800" cy="3581399"/>
          </a:xfrm>
        </p:spPr>
        <p:txBody>
          <a:bodyPr/>
          <a:lstStyle>
            <a:lvl1pPr algn="l">
              <a:defRPr b="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685800" y="4267200"/>
            <a:ext cx="6400800" cy="1371600"/>
          </a:xfrm>
        </p:spPr>
        <p:txBody>
          <a:bodyPr/>
          <a:lstStyle>
            <a:lvl1pPr marL="0" indent="0" algn="l">
              <a:buNone/>
              <a:defRPr>
                <a:solidFill>
                  <a:srgbClr val="FFFFCC"/>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Footer Placeholder 5"/>
          <p:cNvSpPr>
            <a:spLocks noGrp="1"/>
          </p:cNvSpPr>
          <p:nvPr>
            <p:ph type="ftr" sz="quarter" idx="11"/>
          </p:nvPr>
        </p:nvSpPr>
        <p:spPr>
          <a:xfrm>
            <a:off x="457200" y="6492875"/>
            <a:ext cx="6934200" cy="365125"/>
          </a:xfrm>
          <a:prstGeom prst="rect">
            <a:avLst/>
          </a:prstGeom>
        </p:spPr>
        <p:txBody>
          <a:bodyPr/>
          <a:lstStyle/>
          <a:p>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Footer Placeholder 5"/>
          <p:cNvSpPr>
            <a:spLocks noGrp="1"/>
          </p:cNvSpPr>
          <p:nvPr>
            <p:ph type="ftr" sz="quarter" idx="11"/>
          </p:nvPr>
        </p:nvSpPr>
        <p:spPr>
          <a:xfrm>
            <a:off x="457200" y="6492875"/>
            <a:ext cx="6934200" cy="365125"/>
          </a:xfrm>
          <a:prstGeom prst="rect">
            <a:avLst/>
          </a:prstGeom>
        </p:spPr>
        <p:txBody>
          <a:bodyPr/>
          <a:lstStyle/>
          <a:p>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4"/>
          <p:cNvSpPr>
            <a:spLocks noGrp="1"/>
          </p:cNvSpPr>
          <p:nvPr>
            <p:ph type="ftr" sz="quarter" idx="3"/>
          </p:nvPr>
        </p:nvSpPr>
        <p:spPr>
          <a:xfrm>
            <a:off x="533400" y="6416675"/>
            <a:ext cx="6781800" cy="365125"/>
          </a:xfrm>
          <a:prstGeom prst="rect">
            <a:avLst/>
          </a:prstGeom>
        </p:spPr>
        <p:txBody>
          <a:bodyPr/>
          <a:lstStyle>
            <a:lvl1pPr algn="r">
              <a:defRPr sz="1600" b="1">
                <a:solidFill>
                  <a:schemeClr val="bg1"/>
                </a:solidFill>
                <a:latin typeface="Tahoma" pitchFamily="34" charset="0"/>
                <a:ea typeface="Tahoma" pitchFamily="34" charset="0"/>
                <a:cs typeface="Tahoma" pitchFamily="34" charset="0"/>
              </a:defRPr>
            </a:lvl1pPr>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4"/>
          <p:cNvSpPr>
            <a:spLocks noGrp="1"/>
          </p:cNvSpPr>
          <p:nvPr>
            <p:ph type="ftr" sz="quarter" idx="3"/>
          </p:nvPr>
        </p:nvSpPr>
        <p:spPr>
          <a:xfrm>
            <a:off x="1066800" y="6416675"/>
            <a:ext cx="6781800" cy="365125"/>
          </a:xfrm>
          <a:prstGeom prst="rect">
            <a:avLst/>
          </a:prstGeom>
        </p:spPr>
        <p:txBody>
          <a:bodyPr/>
          <a:lstStyle>
            <a:lvl1pPr algn="l">
              <a:defRPr sz="1600" b="1">
                <a:solidFill>
                  <a:schemeClr val="bg1"/>
                </a:solidFill>
                <a:latin typeface="Tahoma" pitchFamily="34" charset="0"/>
                <a:ea typeface="Tahoma" pitchFamily="34" charset="0"/>
                <a:cs typeface="Tahoma" pitchFamily="34" charset="0"/>
              </a:defRPr>
            </a:lvl1pPr>
          </a:lstStyle>
          <a:p>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_Title and Content">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p:cNvSpPr>
            <a:spLocks noGrp="1"/>
          </p:cNvSpPr>
          <p:nvPr>
            <p:ph type="ftr" sz="quarter" idx="3"/>
          </p:nvPr>
        </p:nvSpPr>
        <p:spPr>
          <a:xfrm>
            <a:off x="533400" y="6416675"/>
            <a:ext cx="6781800" cy="365125"/>
          </a:xfrm>
          <a:prstGeom prst="rect">
            <a:avLst/>
          </a:prstGeom>
        </p:spPr>
        <p:txBody>
          <a:bodyPr/>
          <a:lstStyle>
            <a:lvl1pPr algn="l">
              <a:defRPr sz="1600" b="1">
                <a:solidFill>
                  <a:schemeClr val="bg1"/>
                </a:solidFill>
                <a:latin typeface="Tahoma" pitchFamily="34" charset="0"/>
                <a:ea typeface="Tahoma" pitchFamily="34" charset="0"/>
                <a:cs typeface="Tahoma" pitchFamily="34" charset="0"/>
              </a:defRPr>
            </a:lvl1pPr>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Footer Placeholder 4"/>
          <p:cNvSpPr>
            <a:spLocks noGrp="1"/>
          </p:cNvSpPr>
          <p:nvPr>
            <p:ph type="ftr" sz="quarter" idx="11"/>
          </p:nvPr>
        </p:nvSpPr>
        <p:spPr>
          <a:xfrm>
            <a:off x="685800" y="6492875"/>
            <a:ext cx="6705600" cy="365125"/>
          </a:xfrm>
          <a:prstGeom prst="rect">
            <a:avLst/>
          </a:prstGeom>
        </p:spPr>
        <p:txBody>
          <a:body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a:xfrm>
            <a:off x="457200" y="6492875"/>
            <a:ext cx="6934200" cy="365125"/>
          </a:xfrm>
          <a:prstGeom prst="rect">
            <a:avLst/>
          </a:prstGeom>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5"/>
          <p:cNvSpPr>
            <a:spLocks noGrp="1"/>
          </p:cNvSpPr>
          <p:nvPr>
            <p:ph type="ftr" sz="quarter" idx="11"/>
          </p:nvPr>
        </p:nvSpPr>
        <p:spPr>
          <a:xfrm>
            <a:off x="457200" y="6492875"/>
            <a:ext cx="6934200" cy="365125"/>
          </a:xfrm>
          <a:prstGeom prst="rect">
            <a:avLst/>
          </a:prstGeom>
        </p:spPr>
        <p:txBody>
          <a:bodyPr/>
          <a:lstStyle/>
          <a:p>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Footer Placeholder 5"/>
          <p:cNvSpPr>
            <a:spLocks noGrp="1"/>
          </p:cNvSpPr>
          <p:nvPr>
            <p:ph type="ftr" sz="quarter" idx="11"/>
          </p:nvPr>
        </p:nvSpPr>
        <p:spPr>
          <a:xfrm>
            <a:off x="457200" y="6492875"/>
            <a:ext cx="6934200" cy="365125"/>
          </a:xfrm>
          <a:prstGeom prst="rect">
            <a:avLst/>
          </a:prstGeom>
        </p:spPr>
        <p:txBody>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5"/>
          <p:cNvSpPr>
            <a:spLocks noGrp="1"/>
          </p:cNvSpPr>
          <p:nvPr>
            <p:ph type="ftr" sz="quarter" idx="11"/>
          </p:nvPr>
        </p:nvSpPr>
        <p:spPr>
          <a:xfrm>
            <a:off x="457200" y="6492875"/>
            <a:ext cx="6934200" cy="365125"/>
          </a:xfrm>
          <a:prstGeom prst="rect">
            <a:avLst/>
          </a:prstGeo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NUL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p:cNvSpPr>
            <a:spLocks noGrp="1"/>
          </p:cNvSpPr>
          <p:nvPr>
            <p:ph type="ftr" sz="quarter" idx="3"/>
          </p:nvPr>
        </p:nvSpPr>
        <p:spPr>
          <a:xfrm>
            <a:off x="533400" y="6416675"/>
            <a:ext cx="6781800" cy="365125"/>
          </a:xfrm>
          <a:prstGeom prst="rect">
            <a:avLst/>
          </a:prstGeom>
        </p:spPr>
        <p:txBody>
          <a:bodyPr/>
          <a:lstStyle>
            <a:lvl1pPr algn="r">
              <a:defRPr sz="1600" b="1">
                <a:solidFill>
                  <a:schemeClr val="bg1"/>
                </a:solidFill>
                <a:latin typeface="Tahoma" pitchFamily="34" charset="0"/>
                <a:ea typeface="Tahoma" pitchFamily="34" charset="0"/>
                <a:cs typeface="Tahoma" pitchFamily="34" charset="0"/>
              </a:defRPr>
            </a:lvl1pPr>
          </a:lstStyle>
          <a:p>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400" b="0" kern="1200">
          <a:solidFill>
            <a:schemeClr val="bg1"/>
          </a:solidFill>
          <a:latin typeface="Tahoma" pitchFamily="34" charset="0"/>
          <a:ea typeface="Tahoma" pitchFamily="34" charset="0"/>
          <a:cs typeface="Tahoma"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solidFill>
          <a:latin typeface="Tahoma" pitchFamily="34" charset="0"/>
          <a:ea typeface="Tahoma" pitchFamily="34" charset="0"/>
          <a:cs typeface="Tahoma" pitchFamily="34" charset="0"/>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Tahoma" pitchFamily="34" charset="0"/>
          <a:ea typeface="Tahoma" pitchFamily="34" charset="0"/>
          <a:cs typeface="Tahoma" pitchFamily="34" charset="0"/>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3.png"/><Relationship Id="rId4" Type="http://schemas.openxmlformats.org/officeDocument/2006/relationships/image" Target="../media/image2.tiff"/></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microsoft.com/office/2007/relationships/hdphoto" Target="../media/hdphoto1.wdp"/><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chart" Target="../charts/char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picture containing text, outdoor, sign, painted&#10;&#10;Description automatically generated">
            <a:extLst>
              <a:ext uri="{FF2B5EF4-FFF2-40B4-BE49-F238E27FC236}">
                <a16:creationId xmlns:a16="http://schemas.microsoft.com/office/drawing/2014/main" id="{291F7CE8-554C-4DA9-874D-949D3EEC27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060" y="-75574"/>
            <a:ext cx="9353109" cy="7017393"/>
          </a:xfrm>
          <a:prstGeom prst="rect">
            <a:avLst/>
          </a:prstGeom>
        </p:spPr>
      </p:pic>
      <p:sp>
        <p:nvSpPr>
          <p:cNvPr id="4" name="Title 1">
            <a:extLst>
              <a:ext uri="{FF2B5EF4-FFF2-40B4-BE49-F238E27FC236}">
                <a16:creationId xmlns:a16="http://schemas.microsoft.com/office/drawing/2014/main" id="{FCC6F143-BCDC-4800-9348-575E32B72A34}"/>
              </a:ext>
            </a:extLst>
          </p:cNvPr>
          <p:cNvSpPr txBox="1">
            <a:spLocks/>
          </p:cNvSpPr>
          <p:nvPr/>
        </p:nvSpPr>
        <p:spPr>
          <a:xfrm>
            <a:off x="1143000" y="1122362"/>
            <a:ext cx="6858000" cy="290051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b="0" kern="1200">
                <a:solidFill>
                  <a:schemeClr val="bg1"/>
                </a:solidFill>
                <a:latin typeface="Tahoma" pitchFamily="34" charset="0"/>
                <a:ea typeface="Tahoma" pitchFamily="34" charset="0"/>
                <a:cs typeface="Tahoma" pitchFamily="34" charset="0"/>
              </a:defRPr>
            </a:lvl1pPr>
          </a:lstStyle>
          <a:p>
            <a:pPr algn="l"/>
            <a:r>
              <a:rPr lang="en-US" dirty="0">
                <a:solidFill>
                  <a:srgbClr val="FFFFFF"/>
                </a:solidFill>
                <a:latin typeface="Calibri" panose="020F0502020204030204" pitchFamily="34" charset="0"/>
                <a:cs typeface="Calibri" panose="020F0502020204030204" pitchFamily="34" charset="0"/>
              </a:rPr>
              <a:t>Maternal and Newborn Health</a:t>
            </a:r>
          </a:p>
        </p:txBody>
      </p:sp>
      <p:pic>
        <p:nvPicPr>
          <p:cNvPr id="8" name="Picture 7">
            <a:extLst>
              <a:ext uri="{FF2B5EF4-FFF2-40B4-BE49-F238E27FC236}">
                <a16:creationId xmlns:a16="http://schemas.microsoft.com/office/drawing/2014/main" id="{0062C2BB-9232-4C6B-9C5C-2DC4D58934DB}"/>
              </a:ext>
            </a:extLst>
          </p:cNvPr>
          <p:cNvPicPr>
            <a:picLocks noChangeAspect="1"/>
          </p:cNvPicPr>
          <p:nvPr/>
        </p:nvPicPr>
        <p:blipFill rotWithShape="1">
          <a:blip r:embed="rId4" cstate="print">
            <a:alphaModFix amt="50000"/>
            <a:extLst>
              <a:ext uri="{28A0092B-C50C-407E-A947-70E740481C1C}">
                <a14:useLocalDpi xmlns:a14="http://schemas.microsoft.com/office/drawing/2010/main" val="0"/>
              </a:ext>
            </a:extLst>
          </a:blip>
          <a:srcRect l="4873" r="6460"/>
          <a:stretch/>
        </p:blipFill>
        <p:spPr>
          <a:xfrm>
            <a:off x="9456430" y="83820"/>
            <a:ext cx="9143980" cy="6857999"/>
          </a:xfrm>
          <a:prstGeom prst="rect">
            <a:avLst/>
          </a:prstGeom>
        </p:spPr>
      </p:pic>
      <p:sp>
        <p:nvSpPr>
          <p:cNvPr id="10" name="TextBox 9">
            <a:extLst>
              <a:ext uri="{FF2B5EF4-FFF2-40B4-BE49-F238E27FC236}">
                <a16:creationId xmlns:a16="http://schemas.microsoft.com/office/drawing/2014/main" id="{F6C4ACFD-F455-4B08-853F-A712DCB424CC}"/>
              </a:ext>
            </a:extLst>
          </p:cNvPr>
          <p:cNvSpPr txBox="1"/>
          <p:nvPr/>
        </p:nvSpPr>
        <p:spPr>
          <a:xfrm>
            <a:off x="9692640" y="402074"/>
            <a:ext cx="9387840" cy="369332"/>
          </a:xfrm>
          <a:prstGeom prst="rect">
            <a:avLst/>
          </a:prstGeom>
          <a:noFill/>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dirty="0"/>
              <a:t>Photo credit: Peter Biro, IRC; Indonesia.</a:t>
            </a:r>
          </a:p>
        </p:txBody>
      </p:sp>
      <p:pic>
        <p:nvPicPr>
          <p:cNvPr id="7" name="Picture 6">
            <a:extLst>
              <a:ext uri="{FF2B5EF4-FFF2-40B4-BE49-F238E27FC236}">
                <a16:creationId xmlns:a16="http://schemas.microsoft.com/office/drawing/2014/main" id="{4B51F7B1-16B1-41E2-AE57-E2EE5DDE4B55}"/>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5800" y="492695"/>
            <a:ext cx="2070312" cy="821755"/>
          </a:xfrm>
          <a:prstGeom prst="rect">
            <a:avLst/>
          </a:prstGeom>
        </p:spPr>
      </p:pic>
    </p:spTree>
    <p:extLst>
      <p:ext uri="{BB962C8B-B14F-4D97-AF65-F5344CB8AC3E}">
        <p14:creationId xmlns:p14="http://schemas.microsoft.com/office/powerpoint/2010/main" val="19426681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9699940-42CF-41AF-9572-D83E581773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40" y="-72687"/>
            <a:ext cx="9298903" cy="6948631"/>
          </a:xfrm>
          <a:prstGeom prst="rect">
            <a:avLst/>
          </a:prstGeom>
        </p:spPr>
      </p:pic>
      <p:sp>
        <p:nvSpPr>
          <p:cNvPr id="12290" name="Rectangle 2"/>
          <p:cNvSpPr>
            <a:spLocks noGrp="1" noChangeArrowheads="1"/>
          </p:cNvSpPr>
          <p:nvPr>
            <p:ph type="title"/>
          </p:nvPr>
        </p:nvSpPr>
        <p:spPr>
          <a:xfrm>
            <a:off x="457200" y="274638"/>
            <a:ext cx="8229600" cy="1143000"/>
          </a:xfrm>
          <a:prstGeom prst="rect">
            <a:avLst/>
          </a:prstGeom>
        </p:spPr>
        <p:txBody>
          <a:bodyPr anchor="ctr">
            <a:normAutofit/>
          </a:bodyPr>
          <a:lstStyle/>
          <a:p>
            <a:pPr marL="53975"/>
            <a:r>
              <a:rPr lang="en-GB" altLang="en-US" sz="3600" dirty="0">
                <a:latin typeface="Calibri" panose="020F0502020204030204" pitchFamily="34" charset="0"/>
                <a:cs typeface="Calibri" panose="020F0502020204030204" pitchFamily="34" charset="0"/>
              </a:rPr>
              <a:t>Relevant Inter-Agency RH Kits</a:t>
            </a:r>
          </a:p>
        </p:txBody>
      </p:sp>
      <p:sp>
        <p:nvSpPr>
          <p:cNvPr id="12291" name="Rectangle 3"/>
          <p:cNvSpPr>
            <a:spLocks noGrp="1" noChangeArrowheads="1"/>
          </p:cNvSpPr>
          <p:nvPr>
            <p:ph sz="half" idx="1"/>
          </p:nvPr>
        </p:nvSpPr>
        <p:spPr>
          <a:xfrm>
            <a:off x="1" y="1600200"/>
            <a:ext cx="5858634" cy="5164742"/>
          </a:xfrm>
          <a:prstGeom prst="rect">
            <a:avLst/>
          </a:prstGeom>
        </p:spPr>
        <p:txBody>
          <a:bodyPr>
            <a:normAutofit fontScale="85000" lnSpcReduction="20000"/>
          </a:bodyPr>
          <a:lstStyle/>
          <a:p>
            <a:pPr marL="1049338" lvl="1" indent="-515938">
              <a:lnSpc>
                <a:spcPct val="90000"/>
              </a:lnSpc>
              <a:buClr>
                <a:srgbClr val="33CC33"/>
              </a:buClr>
              <a:buFont typeface="Wingdings" panose="05000000000000000000" pitchFamily="2" charset="2"/>
              <a:buChar char="ü"/>
            </a:pPr>
            <a:r>
              <a:rPr lang="en-GB" altLang="en-US" sz="3000" dirty="0">
                <a:latin typeface="Calibri" panose="020F0502020204030204" pitchFamily="34" charset="0"/>
                <a:cs typeface="Calibri" panose="020F0502020204030204" pitchFamily="34" charset="0"/>
              </a:rPr>
              <a:t>RH Kit 2: Clean Delivery (A and B)</a:t>
            </a:r>
          </a:p>
          <a:p>
            <a:pPr marL="1049338" lvl="1" indent="-515938">
              <a:lnSpc>
                <a:spcPct val="90000"/>
              </a:lnSpc>
              <a:buClr>
                <a:srgbClr val="33CC33"/>
              </a:buClr>
              <a:buFont typeface="Wingdings" panose="05000000000000000000" pitchFamily="2" charset="2"/>
              <a:buChar char="ü"/>
            </a:pPr>
            <a:r>
              <a:rPr lang="en-GB" altLang="en-US" sz="3000" dirty="0">
                <a:latin typeface="Calibri" panose="020F0502020204030204" pitchFamily="34" charset="0"/>
                <a:cs typeface="Calibri" panose="020F0502020204030204" pitchFamily="34" charset="0"/>
              </a:rPr>
              <a:t>RH Kit 6: Clinical Delivery Assistance—Midwifery Supplies </a:t>
            </a:r>
            <a:br>
              <a:rPr lang="en-GB" altLang="en-US" sz="3000" dirty="0">
                <a:latin typeface="Calibri" panose="020F0502020204030204" pitchFamily="34" charset="0"/>
                <a:cs typeface="Calibri" panose="020F0502020204030204" pitchFamily="34" charset="0"/>
              </a:rPr>
            </a:br>
            <a:r>
              <a:rPr lang="en-GB" altLang="en-US" sz="3000" dirty="0">
                <a:latin typeface="Calibri" panose="020F0502020204030204" pitchFamily="34" charset="0"/>
                <a:cs typeface="Calibri" panose="020F0502020204030204" pitchFamily="34" charset="0"/>
              </a:rPr>
              <a:t>(A and B) </a:t>
            </a:r>
          </a:p>
          <a:p>
            <a:pPr marL="1049338" lvl="1" indent="-515938">
              <a:lnSpc>
                <a:spcPct val="90000"/>
              </a:lnSpc>
              <a:buClr>
                <a:srgbClr val="33CC33"/>
              </a:buClr>
              <a:buFont typeface="Wingdings" panose="05000000000000000000" pitchFamily="2" charset="2"/>
              <a:buChar char="ü"/>
            </a:pPr>
            <a:r>
              <a:rPr lang="en-GB" altLang="en-US" sz="3000" dirty="0">
                <a:latin typeface="Calibri" panose="020F0502020204030204" pitchFamily="34" charset="0"/>
                <a:cs typeface="Calibri" panose="020F0502020204030204" pitchFamily="34" charset="0"/>
              </a:rPr>
              <a:t>RH Kit 8: Management of Complications of Miscarriage or Abortion</a:t>
            </a:r>
          </a:p>
          <a:p>
            <a:pPr marL="1049338" lvl="1" indent="-515938">
              <a:lnSpc>
                <a:spcPct val="90000"/>
              </a:lnSpc>
              <a:buClr>
                <a:srgbClr val="33CC33"/>
              </a:buClr>
              <a:buFont typeface="Wingdings" panose="05000000000000000000" pitchFamily="2" charset="2"/>
              <a:buChar char="ü"/>
            </a:pPr>
            <a:r>
              <a:rPr lang="en-GB" altLang="en-US" sz="3000" dirty="0">
                <a:latin typeface="Calibri" panose="020F0502020204030204" pitchFamily="34" charset="0"/>
                <a:cs typeface="Calibri" panose="020F0502020204030204" pitchFamily="34" charset="0"/>
              </a:rPr>
              <a:t>RH Kit 9: Repair of Cervical and Vaginal Tears</a:t>
            </a:r>
          </a:p>
          <a:p>
            <a:pPr marL="1049338" lvl="1" indent="-515938">
              <a:lnSpc>
                <a:spcPct val="90000"/>
              </a:lnSpc>
              <a:buClr>
                <a:srgbClr val="33CC33"/>
              </a:buClr>
              <a:buFont typeface="Wingdings" panose="05000000000000000000" pitchFamily="2" charset="2"/>
              <a:buChar char="ü"/>
            </a:pPr>
            <a:r>
              <a:rPr lang="en-GB" altLang="en-US" sz="3000" dirty="0">
                <a:latin typeface="Calibri" panose="020F0502020204030204" pitchFamily="34" charset="0"/>
                <a:cs typeface="Calibri" panose="020F0502020204030204" pitchFamily="34" charset="0"/>
              </a:rPr>
              <a:t>RH Kit 10: Assisted Delivery with Vacuum Extraction</a:t>
            </a:r>
          </a:p>
          <a:p>
            <a:pPr marL="1049338" lvl="1" indent="-515938">
              <a:lnSpc>
                <a:spcPct val="90000"/>
              </a:lnSpc>
              <a:buClr>
                <a:srgbClr val="33CC33"/>
              </a:buClr>
              <a:buFont typeface="Wingdings" panose="05000000000000000000" pitchFamily="2" charset="2"/>
              <a:buChar char="ü"/>
            </a:pPr>
            <a:r>
              <a:rPr lang="en-GB" altLang="en-US" sz="3000" dirty="0">
                <a:latin typeface="Calibri" panose="020F0502020204030204" pitchFamily="34" charset="0"/>
                <a:cs typeface="Calibri" panose="020F0502020204030204" pitchFamily="34" charset="0"/>
              </a:rPr>
              <a:t>RH Kit 11: Obstetric Surgery and Severe Obstetric Complications </a:t>
            </a:r>
            <a:br>
              <a:rPr lang="en-GB" altLang="en-US" sz="3000" dirty="0">
                <a:latin typeface="Calibri" panose="020F0502020204030204" pitchFamily="34" charset="0"/>
                <a:cs typeface="Calibri" panose="020F0502020204030204" pitchFamily="34" charset="0"/>
              </a:rPr>
            </a:br>
            <a:r>
              <a:rPr lang="en-GB" altLang="en-US" sz="3000" dirty="0">
                <a:latin typeface="Calibri" panose="020F0502020204030204" pitchFamily="34" charset="0"/>
                <a:cs typeface="Calibri" panose="020F0502020204030204" pitchFamily="34" charset="0"/>
              </a:rPr>
              <a:t>(A and B)</a:t>
            </a:r>
          </a:p>
          <a:p>
            <a:pPr marL="1049338" lvl="1" indent="-515938">
              <a:lnSpc>
                <a:spcPct val="90000"/>
              </a:lnSpc>
              <a:buClr>
                <a:srgbClr val="33CC33"/>
              </a:buClr>
              <a:buFont typeface="Wingdings" panose="05000000000000000000" pitchFamily="2" charset="2"/>
              <a:buChar char="ü"/>
            </a:pPr>
            <a:r>
              <a:rPr lang="en-GB" altLang="en-US" sz="3000" dirty="0">
                <a:latin typeface="Calibri" panose="020F0502020204030204" pitchFamily="34" charset="0"/>
                <a:cs typeface="Calibri" panose="020F0502020204030204" pitchFamily="34" charset="0"/>
              </a:rPr>
              <a:t>RH Kit 12: Blood Transfusion</a:t>
            </a:r>
          </a:p>
          <a:p>
            <a:pPr marL="1049338" lvl="1" indent="-515938">
              <a:lnSpc>
                <a:spcPct val="90000"/>
              </a:lnSpc>
              <a:buClr>
                <a:srgbClr val="33CC33"/>
              </a:buClr>
              <a:buFont typeface="Arial" panose="020B0604020202020204" pitchFamily="34" charset="0"/>
              <a:buNone/>
            </a:pPr>
            <a:endParaRPr lang="de-DE" altLang="en-US" sz="1500" dirty="0"/>
          </a:p>
        </p:txBody>
      </p:sp>
      <p:pic>
        <p:nvPicPr>
          <p:cNvPr id="7" name="Picture 6" descr="Photo of Inter-Agency RH Kit 6">
            <a:extLst>
              <a:ext uri="{FF2B5EF4-FFF2-40B4-BE49-F238E27FC236}">
                <a16:creationId xmlns:a16="http://schemas.microsoft.com/office/drawing/2014/main" id="{EF2B13A5-5E63-46D3-83CF-A1AB7CB44E77}"/>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sharpenSoften amount="50000"/>
                    </a14:imgEffect>
                  </a14:imgLayer>
                </a14:imgProps>
              </a:ext>
            </a:extLst>
          </a:blip>
          <a:srcRect l="7473" r="26939" b="-3"/>
          <a:stretch/>
        </p:blipFill>
        <p:spPr bwMode="auto">
          <a:xfrm>
            <a:off x="5948748" y="1417638"/>
            <a:ext cx="2998384" cy="3360218"/>
          </a:xfrm>
          <a:prstGeom prst="rect">
            <a:avLst/>
          </a:prstGeom>
          <a:noFill/>
          <a:ln w="25400">
            <a:solidFill>
              <a:schemeClr val="tx1"/>
            </a:solidFill>
            <a:miter lim="800000"/>
            <a:headEnd/>
            <a:tailEnd/>
          </a:ln>
        </p:spPr>
      </p:pic>
    </p:spTree>
    <p:extLst>
      <p:ext uri="{BB962C8B-B14F-4D97-AF65-F5344CB8AC3E}">
        <p14:creationId xmlns:p14="http://schemas.microsoft.com/office/powerpoint/2010/main" val="1903724801"/>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PhAnim="0">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52DF07B-187B-4716-AD5A-BDA0768C9A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40" y="-72687"/>
            <a:ext cx="9298903" cy="6948631"/>
          </a:xfrm>
          <a:prstGeom prst="rect">
            <a:avLst/>
          </a:prstGeom>
        </p:spPr>
      </p:pic>
      <p:sp>
        <p:nvSpPr>
          <p:cNvPr id="8194" name="Rectangle 2"/>
          <p:cNvSpPr>
            <a:spLocks noGrp="1" noChangeArrowheads="1"/>
          </p:cNvSpPr>
          <p:nvPr>
            <p:ph type="title"/>
          </p:nvPr>
        </p:nvSpPr>
        <p:spPr>
          <a:xfrm>
            <a:off x="337930" y="378032"/>
            <a:ext cx="8534400" cy="603250"/>
          </a:xfrm>
        </p:spPr>
        <p:txBody>
          <a:bodyPr>
            <a:noAutofit/>
          </a:bodyPr>
          <a:lstStyle/>
          <a:p>
            <a:pPr marL="53975"/>
            <a:r>
              <a:rPr lang="en-GB" altLang="en-US" sz="4000" dirty="0">
                <a:latin typeface="Calibri" panose="020F0502020204030204" pitchFamily="34" charset="0"/>
                <a:cs typeface="Calibri" panose="020F0502020204030204" pitchFamily="34" charset="0"/>
              </a:rPr>
              <a:t> What can community members do?</a:t>
            </a:r>
          </a:p>
        </p:txBody>
      </p:sp>
      <p:sp>
        <p:nvSpPr>
          <p:cNvPr id="8195" name="Rectangle 3"/>
          <p:cNvSpPr>
            <a:spLocks noGrp="1" noChangeArrowheads="1"/>
          </p:cNvSpPr>
          <p:nvPr>
            <p:ph idx="1"/>
          </p:nvPr>
        </p:nvSpPr>
        <p:spPr>
          <a:xfrm>
            <a:off x="457200" y="1397000"/>
            <a:ext cx="8229600" cy="5156200"/>
          </a:xfrm>
        </p:spPr>
        <p:txBody>
          <a:bodyPr>
            <a:normAutofit fontScale="92500" lnSpcReduction="10000"/>
          </a:bodyPr>
          <a:lstStyle/>
          <a:p>
            <a:pPr>
              <a:spcBef>
                <a:spcPct val="40000"/>
              </a:spcBef>
            </a:pPr>
            <a:r>
              <a:rPr lang="en-US" altLang="en-US" b="1" dirty="0">
                <a:latin typeface="Calibri" panose="020F0502020204030204" pitchFamily="34" charset="0"/>
                <a:cs typeface="Calibri" panose="020F0502020204030204" pitchFamily="34" charset="0"/>
              </a:rPr>
              <a:t>Work with pregnant women to:</a:t>
            </a:r>
          </a:p>
          <a:p>
            <a:pPr marL="1049338" lvl="1" indent="-515938">
              <a:buClr>
                <a:srgbClr val="33CC33"/>
              </a:buClr>
              <a:buFont typeface="Wingdings" panose="05000000000000000000" pitchFamily="2" charset="2"/>
              <a:buChar char="ü"/>
            </a:pPr>
            <a:r>
              <a:rPr lang="en-US" altLang="en-US" dirty="0">
                <a:latin typeface="Calibri" panose="020F0502020204030204" pitchFamily="34" charset="0"/>
                <a:cs typeface="Calibri" panose="020F0502020204030204" pitchFamily="34" charset="0"/>
              </a:rPr>
              <a:t>Develop safe birth plans.</a:t>
            </a:r>
          </a:p>
          <a:p>
            <a:pPr marL="1049338" lvl="1" indent="-515938">
              <a:buClr>
                <a:srgbClr val="33CC33"/>
              </a:buClr>
              <a:buFont typeface="Wingdings" panose="05000000000000000000" pitchFamily="2" charset="2"/>
              <a:buChar char="ü"/>
            </a:pPr>
            <a:r>
              <a:rPr lang="en-US" altLang="en-US" dirty="0">
                <a:latin typeface="Calibri" panose="020F0502020204030204" pitchFamily="34" charset="0"/>
                <a:cs typeface="Calibri" panose="020F0502020204030204" pitchFamily="34" charset="0"/>
              </a:rPr>
              <a:t>Recognize danger signs and high-risk pregnancies.</a:t>
            </a:r>
          </a:p>
          <a:p>
            <a:pPr marL="1049338" lvl="1" indent="-515938">
              <a:buClr>
                <a:srgbClr val="33CC33"/>
              </a:buClr>
              <a:buFont typeface="Wingdings" panose="05000000000000000000" pitchFamily="2" charset="2"/>
              <a:buChar char="ü"/>
            </a:pPr>
            <a:r>
              <a:rPr lang="en-US" altLang="en-US" dirty="0">
                <a:latin typeface="Calibri" panose="020F0502020204030204" pitchFamily="34" charset="0"/>
                <a:cs typeface="Calibri" panose="020F0502020204030204" pitchFamily="34" charset="0"/>
              </a:rPr>
              <a:t>Know where the referral hospitals are located.</a:t>
            </a:r>
          </a:p>
          <a:p>
            <a:pPr marL="1049338" lvl="1" indent="-515938">
              <a:buClr>
                <a:srgbClr val="33CC33"/>
              </a:buClr>
              <a:buFont typeface="Wingdings" panose="05000000000000000000" pitchFamily="2" charset="2"/>
              <a:buChar char="ü"/>
            </a:pPr>
            <a:r>
              <a:rPr lang="en-US" altLang="en-US" dirty="0">
                <a:latin typeface="Calibri" panose="020F0502020204030204" pitchFamily="34" charset="0"/>
                <a:cs typeface="Calibri" panose="020F0502020204030204" pitchFamily="34" charset="0"/>
              </a:rPr>
              <a:t>Support clean home delivery if there are no other options (obtain clean delivery kit in emergency).</a:t>
            </a:r>
            <a:endParaRPr lang="en-US" altLang="en-US" b="1" dirty="0">
              <a:latin typeface="Calibri" panose="020F0502020204030204" pitchFamily="34" charset="0"/>
              <a:cs typeface="Calibri" panose="020F0502020204030204" pitchFamily="34" charset="0"/>
            </a:endParaRPr>
          </a:p>
          <a:p>
            <a:pPr>
              <a:spcBef>
                <a:spcPct val="40000"/>
              </a:spcBef>
            </a:pPr>
            <a:r>
              <a:rPr lang="en-US" altLang="en-US" b="1" dirty="0">
                <a:latin typeface="Calibri" panose="020F0502020204030204" pitchFamily="34" charset="0"/>
                <a:cs typeface="Calibri" panose="020F0502020204030204" pitchFamily="34" charset="0"/>
              </a:rPr>
              <a:t>Develop plan with community/leadership to:</a:t>
            </a:r>
            <a:endParaRPr lang="en-GB" altLang="en-US" sz="3000" b="1" dirty="0">
              <a:latin typeface="Calibri" panose="020F0502020204030204" pitchFamily="34" charset="0"/>
              <a:cs typeface="Calibri" panose="020F0502020204030204" pitchFamily="34" charset="0"/>
            </a:endParaRPr>
          </a:p>
          <a:p>
            <a:pPr marL="1049338" lvl="1" indent="-515938">
              <a:buClr>
                <a:srgbClr val="33CC33"/>
              </a:buClr>
              <a:buFont typeface="Wingdings" panose="05000000000000000000" pitchFamily="2" charset="2"/>
              <a:buChar char="ü"/>
            </a:pPr>
            <a:r>
              <a:rPr lang="en-US" altLang="en-US" dirty="0">
                <a:latin typeface="Calibri" panose="020F0502020204030204" pitchFamily="34" charset="0"/>
                <a:cs typeface="Calibri" panose="020F0502020204030204" pitchFamily="34" charset="0"/>
              </a:rPr>
              <a:t>Secure emergency transportation (drivers, </a:t>
            </a:r>
            <a:br>
              <a:rPr lang="en-US" altLang="en-US" dirty="0">
                <a:latin typeface="Calibri" panose="020F0502020204030204" pitchFamily="34" charset="0"/>
                <a:cs typeface="Calibri" panose="020F0502020204030204" pitchFamily="34" charset="0"/>
              </a:rPr>
            </a:br>
            <a:r>
              <a:rPr lang="en-US" altLang="en-US" dirty="0">
                <a:latin typeface="Calibri" panose="020F0502020204030204" pitchFamily="34" charset="0"/>
                <a:cs typeface="Calibri" panose="020F0502020204030204" pitchFamily="34" charset="0"/>
              </a:rPr>
              <a:t>vehicles, fuel, communication).</a:t>
            </a:r>
          </a:p>
          <a:p>
            <a:pPr marL="1049338" lvl="1" indent="-515938">
              <a:buClr>
                <a:srgbClr val="33CC33"/>
              </a:buClr>
              <a:buFont typeface="Wingdings" panose="05000000000000000000" pitchFamily="2" charset="2"/>
              <a:buChar char="ü"/>
            </a:pPr>
            <a:r>
              <a:rPr lang="en-US" altLang="en-US" dirty="0">
                <a:latin typeface="Calibri" panose="020F0502020204030204" pitchFamily="34" charset="0"/>
                <a:cs typeface="Calibri" panose="020F0502020204030204" pitchFamily="34" charset="0"/>
              </a:rPr>
              <a:t>Identify someone, or a group, to monitor </a:t>
            </a:r>
            <a:br>
              <a:rPr lang="en-US" altLang="en-US" dirty="0">
                <a:latin typeface="Calibri" panose="020F0502020204030204" pitchFamily="34" charset="0"/>
                <a:cs typeface="Calibri" panose="020F0502020204030204" pitchFamily="34" charset="0"/>
              </a:rPr>
            </a:br>
            <a:r>
              <a:rPr lang="en-US" altLang="en-US" dirty="0">
                <a:latin typeface="Calibri" panose="020F0502020204030204" pitchFamily="34" charset="0"/>
                <a:cs typeface="Calibri" panose="020F0502020204030204" pitchFamily="34" charset="0"/>
              </a:rPr>
              <a:t>pregnant and lactating women.</a:t>
            </a:r>
          </a:p>
        </p:txBody>
      </p:sp>
    </p:spTree>
    <p:extLst>
      <p:ext uri="{BB962C8B-B14F-4D97-AF65-F5344CB8AC3E}">
        <p14:creationId xmlns:p14="http://schemas.microsoft.com/office/powerpoint/2010/main" val="1660472206"/>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Content Placeholder 1">
            <a:extLst>
              <a:ext uri="{FF2B5EF4-FFF2-40B4-BE49-F238E27FC236}">
                <a16:creationId xmlns:a16="http://schemas.microsoft.com/office/drawing/2014/main" id="{F13BE255-39FF-40BC-A05A-748D84E24F89}"/>
              </a:ext>
            </a:extLst>
          </p:cNvPr>
          <p:cNvPicPr>
            <a:picLocks noGrp="1" noChangeAspect="1"/>
          </p:cNvPicPr>
          <p:nvPr/>
        </p:nvPicPr>
        <p:blipFill rotWithShape="1">
          <a:blip r:embed="rId3" cstate="email">
            <a:extLst>
              <a:ext uri="{28A0092B-C50C-407E-A947-70E740481C1C}">
                <a14:useLocalDpi xmlns:a14="http://schemas.microsoft.com/office/drawing/2010/main"/>
              </a:ext>
            </a:extLst>
          </a:blip>
          <a:srcRect/>
          <a:stretch/>
        </p:blipFill>
        <p:spPr>
          <a:xfrm>
            <a:off x="-771322" y="0"/>
            <a:ext cx="10686644" cy="6858000"/>
          </a:xfrm>
          <a:prstGeom prst="rect">
            <a:avLst/>
          </a:prstGeom>
        </p:spPr>
      </p:pic>
    </p:spTree>
    <p:extLst>
      <p:ext uri="{BB962C8B-B14F-4D97-AF65-F5344CB8AC3E}">
        <p14:creationId xmlns:p14="http://schemas.microsoft.com/office/powerpoint/2010/main" val="19671942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6EABB5A-4D50-45B9-BE70-80C023C725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40" y="-72687"/>
            <a:ext cx="9298903" cy="6948631"/>
          </a:xfrm>
          <a:prstGeom prst="rect">
            <a:avLst/>
          </a:prstGeom>
        </p:spPr>
      </p:pic>
      <p:pic>
        <p:nvPicPr>
          <p:cNvPr id="6" name="Picture 5">
            <a:extLst>
              <a:ext uri="{FF2B5EF4-FFF2-40B4-BE49-F238E27FC236}">
                <a16:creationId xmlns:a16="http://schemas.microsoft.com/office/drawing/2014/main" id="{8D641BCC-BA23-4AA6-B5B7-8C3C78F2317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831081" y="-123419"/>
            <a:ext cx="5226368" cy="6981419"/>
          </a:xfrm>
          <a:prstGeom prst="rect">
            <a:avLst/>
          </a:prstGeom>
        </p:spPr>
      </p:pic>
      <p:sp>
        <p:nvSpPr>
          <p:cNvPr id="5" name="Content Placeholder 4"/>
          <p:cNvSpPr>
            <a:spLocks noGrp="1"/>
          </p:cNvSpPr>
          <p:nvPr>
            <p:ph idx="1"/>
          </p:nvPr>
        </p:nvSpPr>
        <p:spPr>
          <a:xfrm>
            <a:off x="203200" y="674703"/>
            <a:ext cx="6722533" cy="5912527"/>
          </a:xfrm>
        </p:spPr>
        <p:txBody>
          <a:bodyPr>
            <a:normAutofit/>
          </a:bodyPr>
          <a:lstStyle/>
          <a:p>
            <a:r>
              <a:rPr lang="en-US" altLang="en-US" sz="2800" dirty="0">
                <a:latin typeface="+mn-lt"/>
                <a:cs typeface="Calibri" panose="020F0502020204030204" pitchFamily="34" charset="0"/>
              </a:rPr>
              <a:t>15% of pregnancies will result in a life-threatening complication.</a:t>
            </a:r>
          </a:p>
          <a:p>
            <a:endParaRPr lang="en-US" altLang="en-US" sz="2800" dirty="0">
              <a:latin typeface="+mn-lt"/>
              <a:cs typeface="Calibri" panose="020F0502020204030204" pitchFamily="34" charset="0"/>
            </a:endParaRPr>
          </a:p>
          <a:p>
            <a:r>
              <a:rPr lang="en-US" altLang="en-US" sz="2800" dirty="0">
                <a:latin typeface="+mn-lt"/>
                <a:cs typeface="Calibri" panose="020F0502020204030204" pitchFamily="34" charset="0"/>
              </a:rPr>
              <a:t>5-15% will require a cesarean section.</a:t>
            </a:r>
          </a:p>
          <a:p>
            <a:endParaRPr lang="en-US" sz="2800" dirty="0">
              <a:latin typeface="+mn-lt"/>
            </a:endParaRPr>
          </a:p>
          <a:p>
            <a:r>
              <a:rPr lang="en-US" sz="2800" dirty="0">
                <a:latin typeface="+mn-lt"/>
              </a:rPr>
              <a:t>9-15% of newborns will require lifesaving emergency care.</a:t>
            </a:r>
          </a:p>
          <a:p>
            <a:endParaRPr lang="en-US" sz="2800" dirty="0">
              <a:latin typeface="+mn-lt"/>
            </a:endParaRPr>
          </a:p>
          <a:p>
            <a:r>
              <a:rPr lang="en-US" sz="2800" dirty="0">
                <a:latin typeface="+mn-lt"/>
              </a:rPr>
              <a:t>Adolescent girls under 15 years of age are at highest risk of maternal mortality.</a:t>
            </a:r>
          </a:p>
        </p:txBody>
      </p:sp>
    </p:spTree>
    <p:extLst>
      <p:ext uri="{BB962C8B-B14F-4D97-AF65-F5344CB8AC3E}">
        <p14:creationId xmlns:p14="http://schemas.microsoft.com/office/powerpoint/2010/main" val="22043127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4CB96B4-6F09-47D4-A2EE-0F913F1C0B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40" y="-72687"/>
            <a:ext cx="9298903" cy="6948631"/>
          </a:xfrm>
          <a:prstGeom prst="rect">
            <a:avLst/>
          </a:prstGeom>
        </p:spPr>
      </p:pic>
      <p:sp>
        <p:nvSpPr>
          <p:cNvPr id="5123" name="Title 1"/>
          <p:cNvSpPr>
            <a:spLocks noGrp="1"/>
          </p:cNvSpPr>
          <p:nvPr>
            <p:ph type="title"/>
          </p:nvPr>
        </p:nvSpPr>
        <p:spPr>
          <a:xfrm>
            <a:off x="423333" y="186267"/>
            <a:ext cx="9025467" cy="1143000"/>
          </a:xfrm>
        </p:spPr>
        <p:txBody>
          <a:bodyPr>
            <a:noAutofit/>
          </a:bodyPr>
          <a:lstStyle/>
          <a:p>
            <a:pPr algn="l"/>
            <a:r>
              <a:rPr lang="en-US" altLang="en-US" sz="4000" dirty="0">
                <a:latin typeface="Calibri" panose="020F0502020204030204" pitchFamily="34" charset="0"/>
                <a:cs typeface="Calibri" panose="020F0502020204030204" pitchFamily="34" charset="0"/>
              </a:rPr>
              <a:t>Primary causes of maternal death</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806186292"/>
              </p:ext>
            </p:extLst>
          </p:nvPr>
        </p:nvGraphicFramePr>
        <p:xfrm>
          <a:off x="0" y="1316038"/>
          <a:ext cx="9144000" cy="5355695"/>
        </p:xfrm>
        <a:graphic>
          <a:graphicData uri="http://schemas.openxmlformats.org/drawingml/2006/chart">
            <c:chart xmlns:c="http://schemas.openxmlformats.org/drawingml/2006/chart" xmlns:r="http://schemas.openxmlformats.org/officeDocument/2006/relationships" r:id="rId4"/>
          </a:graphicData>
        </a:graphic>
      </p:graphicFrame>
      <p:sp>
        <p:nvSpPr>
          <p:cNvPr id="7" name="TextBox 6"/>
          <p:cNvSpPr txBox="1"/>
          <p:nvPr/>
        </p:nvSpPr>
        <p:spPr>
          <a:xfrm>
            <a:off x="16935" y="6468535"/>
            <a:ext cx="8839200" cy="338554"/>
          </a:xfrm>
          <a:prstGeom prst="rect">
            <a:avLst/>
          </a:prstGeom>
          <a:noFill/>
        </p:spPr>
        <p:txBody>
          <a:bodyPr wrap="square" rtlCol="0">
            <a:spAutoFit/>
          </a:bodyPr>
          <a:lstStyle/>
          <a:p>
            <a:r>
              <a:rPr lang="en-US" sz="1600" dirty="0">
                <a:solidFill>
                  <a:schemeClr val="bg1"/>
                </a:solidFill>
              </a:rPr>
              <a:t>Say, L et al. Global Causes of Maternal Death: A WHO Systematic Analysis.</a:t>
            </a:r>
            <a:r>
              <a:rPr lang="en-US" sz="1600" i="1" dirty="0">
                <a:solidFill>
                  <a:schemeClr val="bg1"/>
                </a:solidFill>
              </a:rPr>
              <a:t> Lancet.</a:t>
            </a:r>
            <a:r>
              <a:rPr lang="en-US" sz="1600" dirty="0">
                <a:solidFill>
                  <a:schemeClr val="bg1"/>
                </a:solidFill>
              </a:rPr>
              <a:t> 2014.</a:t>
            </a:r>
          </a:p>
        </p:txBody>
      </p:sp>
    </p:spTree>
    <p:extLst>
      <p:ext uri="{BB962C8B-B14F-4D97-AF65-F5344CB8AC3E}">
        <p14:creationId xmlns:p14="http://schemas.microsoft.com/office/powerpoint/2010/main" val="37009006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2FE6F22-7D8D-4979-B83F-95AD969A5A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40" y="-72687"/>
            <a:ext cx="9298903" cy="6948631"/>
          </a:xfrm>
          <a:prstGeom prst="rect">
            <a:avLst/>
          </a:prstGeom>
        </p:spPr>
      </p:pic>
      <p:sp>
        <p:nvSpPr>
          <p:cNvPr id="6146" name="Title 1"/>
          <p:cNvSpPr>
            <a:spLocks noGrp="1"/>
          </p:cNvSpPr>
          <p:nvPr>
            <p:ph type="title"/>
          </p:nvPr>
        </p:nvSpPr>
        <p:spPr>
          <a:xfrm>
            <a:off x="457200" y="274638"/>
            <a:ext cx="8229600" cy="1401762"/>
          </a:xfrm>
        </p:spPr>
        <p:txBody>
          <a:bodyPr>
            <a:normAutofit fontScale="90000"/>
          </a:bodyPr>
          <a:lstStyle/>
          <a:p>
            <a:pPr>
              <a:spcAft>
                <a:spcPts val="1800"/>
              </a:spcAft>
            </a:pPr>
            <a:r>
              <a:rPr lang="en-US" altLang="en-US" sz="4000" dirty="0">
                <a:latin typeface="Calibri" panose="020F0502020204030204" pitchFamily="34" charset="0"/>
                <a:cs typeface="Calibri" panose="020F0502020204030204" pitchFamily="34" charset="0"/>
              </a:rPr>
              <a:t>Danger signs </a:t>
            </a:r>
            <a:br>
              <a:rPr lang="en-US" altLang="en-US" sz="4000" dirty="0">
                <a:latin typeface="Calibri" panose="020F0502020204030204" pitchFamily="34" charset="0"/>
                <a:cs typeface="Calibri" panose="020F0502020204030204" pitchFamily="34" charset="0"/>
              </a:rPr>
            </a:br>
            <a:br>
              <a:rPr lang="en-US" altLang="en-US" sz="2000" dirty="0">
                <a:latin typeface="Calibri" panose="020F0502020204030204" pitchFamily="34" charset="0"/>
                <a:cs typeface="Calibri" panose="020F0502020204030204" pitchFamily="34" charset="0"/>
              </a:rPr>
            </a:br>
            <a:r>
              <a:rPr lang="en-US" altLang="en-US" sz="3600" i="1" dirty="0">
                <a:latin typeface="Calibri" panose="020F0502020204030204" pitchFamily="34" charset="0"/>
                <a:cs typeface="Calibri" panose="020F0502020204030204" pitchFamily="34" charset="0"/>
              </a:rPr>
              <a:t>Go to hospital immediately!</a:t>
            </a:r>
            <a:endParaRPr lang="en-US" altLang="en-US" sz="5300" i="1" dirty="0">
              <a:latin typeface="Calibri" panose="020F0502020204030204" pitchFamily="34" charset="0"/>
              <a:cs typeface="Calibri" panose="020F0502020204030204" pitchFamily="34" charset="0"/>
            </a:endParaRPr>
          </a:p>
        </p:txBody>
      </p:sp>
      <p:sp>
        <p:nvSpPr>
          <p:cNvPr id="6147" name="Content Placeholder 2"/>
          <p:cNvSpPr>
            <a:spLocks noGrp="1"/>
          </p:cNvSpPr>
          <p:nvPr>
            <p:ph idx="1"/>
          </p:nvPr>
        </p:nvSpPr>
        <p:spPr>
          <a:xfrm>
            <a:off x="457200" y="1845733"/>
            <a:ext cx="8229600" cy="4280430"/>
          </a:xfrm>
        </p:spPr>
        <p:txBody>
          <a:bodyPr>
            <a:normAutofit lnSpcReduction="10000"/>
          </a:bodyPr>
          <a:lstStyle/>
          <a:p>
            <a:r>
              <a:rPr lang="en-US" altLang="en-US" dirty="0">
                <a:latin typeface="Calibri" panose="020F0502020204030204" pitchFamily="34" charset="0"/>
                <a:cs typeface="Calibri" panose="020F0502020204030204" pitchFamily="34" charset="0"/>
              </a:rPr>
              <a:t>Prolonged labor</a:t>
            </a:r>
          </a:p>
          <a:p>
            <a:r>
              <a:rPr lang="en-US" altLang="en-US" dirty="0">
                <a:latin typeface="Calibri" panose="020F0502020204030204" pitchFamily="34" charset="0"/>
                <a:cs typeface="Calibri" panose="020F0502020204030204" pitchFamily="34" charset="0"/>
              </a:rPr>
              <a:t>Severe bleeding</a:t>
            </a:r>
          </a:p>
          <a:p>
            <a:r>
              <a:rPr lang="en-US" altLang="en-US" dirty="0">
                <a:latin typeface="Calibri" panose="020F0502020204030204" pitchFamily="34" charset="0"/>
                <a:cs typeface="Calibri" panose="020F0502020204030204" pitchFamily="34" charset="0"/>
              </a:rPr>
              <a:t>Seizure</a:t>
            </a:r>
          </a:p>
          <a:p>
            <a:r>
              <a:rPr lang="en-US" altLang="en-US" dirty="0">
                <a:latin typeface="Calibri" panose="020F0502020204030204" pitchFamily="34" charset="0"/>
                <a:cs typeface="Calibri" panose="020F0502020204030204" pitchFamily="34" charset="0"/>
              </a:rPr>
              <a:t>More than one infant</a:t>
            </a:r>
          </a:p>
          <a:p>
            <a:r>
              <a:rPr lang="en-US" altLang="en-US" dirty="0">
                <a:latin typeface="Calibri" panose="020F0502020204030204" pitchFamily="34" charset="0"/>
                <a:cs typeface="Calibri" panose="020F0502020204030204" pitchFamily="34" charset="0"/>
              </a:rPr>
              <a:t>Delivery of either of the following before the head:</a:t>
            </a:r>
          </a:p>
          <a:p>
            <a:pPr lvl="1"/>
            <a:r>
              <a:rPr lang="en-US" altLang="en-US" dirty="0">
                <a:latin typeface="Calibri" panose="020F0502020204030204" pitchFamily="34" charset="0"/>
                <a:cs typeface="Calibri" panose="020F0502020204030204" pitchFamily="34" charset="0"/>
              </a:rPr>
              <a:t>Hand or foot</a:t>
            </a:r>
          </a:p>
          <a:p>
            <a:pPr lvl="1"/>
            <a:r>
              <a:rPr lang="en-US" altLang="en-US" dirty="0">
                <a:latin typeface="Calibri" panose="020F0502020204030204" pitchFamily="34" charset="0"/>
                <a:cs typeface="Calibri" panose="020F0502020204030204" pitchFamily="34" charset="0"/>
              </a:rPr>
              <a:t>Umbilical cord</a:t>
            </a:r>
          </a:p>
        </p:txBody>
      </p:sp>
    </p:spTree>
    <p:extLst>
      <p:ext uri="{BB962C8B-B14F-4D97-AF65-F5344CB8AC3E}">
        <p14:creationId xmlns:p14="http://schemas.microsoft.com/office/powerpoint/2010/main" val="11058565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D5071E3-DC77-4DE4-952D-1072F9E40B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40" y="-72687"/>
            <a:ext cx="9298903" cy="6948631"/>
          </a:xfrm>
          <a:prstGeom prst="rect">
            <a:avLst/>
          </a:prstGeom>
        </p:spPr>
      </p:pic>
      <p:sp>
        <p:nvSpPr>
          <p:cNvPr id="7170" name="Title 1"/>
          <p:cNvSpPr>
            <a:spLocks noGrp="1"/>
          </p:cNvSpPr>
          <p:nvPr>
            <p:ph type="title"/>
          </p:nvPr>
        </p:nvSpPr>
        <p:spPr>
          <a:xfrm>
            <a:off x="457200" y="333145"/>
            <a:ext cx="8229600" cy="1143000"/>
          </a:xfrm>
        </p:spPr>
        <p:txBody>
          <a:bodyPr>
            <a:normAutofit/>
          </a:bodyPr>
          <a:lstStyle/>
          <a:p>
            <a:r>
              <a:rPr lang="en-US" altLang="en-US" sz="4000" dirty="0">
                <a:latin typeface="Calibri" panose="020F0502020204030204" pitchFamily="34" charset="0"/>
                <a:cs typeface="Calibri" panose="020F0502020204030204" pitchFamily="34" charset="0"/>
              </a:rPr>
              <a:t>Three delays that lead to death</a:t>
            </a:r>
          </a:p>
        </p:txBody>
      </p:sp>
      <p:sp>
        <p:nvSpPr>
          <p:cNvPr id="7171" name="Content Placeholder 2"/>
          <p:cNvSpPr>
            <a:spLocks noGrp="1"/>
          </p:cNvSpPr>
          <p:nvPr>
            <p:ph idx="1"/>
          </p:nvPr>
        </p:nvSpPr>
        <p:spPr>
          <a:xfrm>
            <a:off x="457200" y="2269066"/>
            <a:ext cx="8229600" cy="3349096"/>
          </a:xfrm>
        </p:spPr>
        <p:txBody>
          <a:bodyPr>
            <a:normAutofit/>
          </a:bodyPr>
          <a:lstStyle/>
          <a:p>
            <a:r>
              <a:rPr lang="en-US" altLang="en-US" dirty="0">
                <a:latin typeface="Calibri" panose="020F0502020204030204" pitchFamily="34" charset="0"/>
                <a:cs typeface="Calibri" panose="020F0502020204030204" pitchFamily="34" charset="0"/>
              </a:rPr>
              <a:t>Decision to seek care.</a:t>
            </a:r>
          </a:p>
          <a:p>
            <a:pPr>
              <a:buFont typeface="Arial" panose="020B0604020202020204" pitchFamily="34" charset="0"/>
              <a:buNone/>
            </a:pPr>
            <a:endParaRPr lang="en-US" altLang="en-US" dirty="0">
              <a:latin typeface="Calibri" panose="020F0502020204030204" pitchFamily="34" charset="0"/>
              <a:cs typeface="Calibri" panose="020F0502020204030204" pitchFamily="34" charset="0"/>
            </a:endParaRPr>
          </a:p>
          <a:p>
            <a:r>
              <a:rPr lang="en-US" altLang="en-US" dirty="0">
                <a:latin typeface="Calibri" panose="020F0502020204030204" pitchFamily="34" charset="0"/>
                <a:cs typeface="Calibri" panose="020F0502020204030204" pitchFamily="34" charset="0"/>
              </a:rPr>
              <a:t>Reaching the facility.</a:t>
            </a:r>
          </a:p>
          <a:p>
            <a:pPr>
              <a:buFont typeface="Arial" panose="020B0604020202020204" pitchFamily="34" charset="0"/>
              <a:buNone/>
            </a:pPr>
            <a:endParaRPr lang="en-US" altLang="en-US" dirty="0">
              <a:latin typeface="Calibri" panose="020F0502020204030204" pitchFamily="34" charset="0"/>
              <a:cs typeface="Calibri" panose="020F0502020204030204" pitchFamily="34" charset="0"/>
            </a:endParaRPr>
          </a:p>
          <a:p>
            <a:r>
              <a:rPr lang="en-US" altLang="en-US" dirty="0">
                <a:latin typeface="Calibri" panose="020F0502020204030204" pitchFamily="34" charset="0"/>
                <a:cs typeface="Calibri" panose="020F0502020204030204" pitchFamily="34" charset="0"/>
              </a:rPr>
              <a:t>Obtaining appropriate treatment.</a:t>
            </a:r>
          </a:p>
        </p:txBody>
      </p:sp>
    </p:spTree>
    <p:extLst>
      <p:ext uri="{BB962C8B-B14F-4D97-AF65-F5344CB8AC3E}">
        <p14:creationId xmlns:p14="http://schemas.microsoft.com/office/powerpoint/2010/main" val="42936055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9560DDD-A910-4D39-B941-3A05AE4BFF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40" y="-72687"/>
            <a:ext cx="9298903" cy="6948631"/>
          </a:xfrm>
          <a:prstGeom prst="rect">
            <a:avLst/>
          </a:prstGeom>
        </p:spPr>
      </p:pic>
      <p:sp>
        <p:nvSpPr>
          <p:cNvPr id="2" name="Title 1"/>
          <p:cNvSpPr>
            <a:spLocks noGrp="1"/>
          </p:cNvSpPr>
          <p:nvPr>
            <p:ph type="title"/>
          </p:nvPr>
        </p:nvSpPr>
        <p:spPr>
          <a:xfrm>
            <a:off x="609602" y="274638"/>
            <a:ext cx="8077198" cy="1143000"/>
          </a:xfrm>
        </p:spPr>
        <p:txBody>
          <a:bodyPr>
            <a:noAutofit/>
          </a:bodyPr>
          <a:lstStyle/>
          <a:p>
            <a:pPr algn="l"/>
            <a:r>
              <a:rPr lang="en-US" altLang="en-US" sz="4000" dirty="0">
                <a:latin typeface="Calibri" panose="020F0502020204030204" pitchFamily="34" charset="0"/>
                <a:cs typeface="Calibri" panose="020F0502020204030204" pitchFamily="34" charset="0"/>
              </a:rPr>
              <a:t>In an emergency…</a:t>
            </a:r>
            <a:br>
              <a:rPr lang="en-US" altLang="en-US" sz="3600" b="1" dirty="0">
                <a:cs typeface="Arial" panose="020B0604020202020204" pitchFamily="34" charset="0"/>
              </a:rPr>
            </a:br>
            <a:endParaRPr lang="en-US" sz="3600" dirty="0"/>
          </a:p>
        </p:txBody>
      </p:sp>
      <p:sp>
        <p:nvSpPr>
          <p:cNvPr id="1028" name="Rectangle 3">
            <a:extLst>
              <a:ext uri="{C183D7F6-B498-43B3-948B-1728B52AA6E4}">
                <adec:decorative xmlns:adec="http://schemas.microsoft.com/office/drawing/2017/decorative" val="1"/>
              </a:ext>
            </a:extLst>
          </p:cNvPr>
          <p:cNvSpPr txBox="1">
            <a:spLocks noChangeArrowheads="1"/>
          </p:cNvSpPr>
          <p:nvPr/>
        </p:nvSpPr>
        <p:spPr bwMode="auto">
          <a:xfrm>
            <a:off x="1041400" y="1944778"/>
            <a:ext cx="8102600" cy="3640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20000"/>
              </a:spcBef>
            </a:pPr>
            <a:r>
              <a:rPr lang="en-US" altLang="en-US" sz="3200" b="1" dirty="0">
                <a:solidFill>
                  <a:srgbClr val="FFC000"/>
                </a:solidFill>
                <a:latin typeface="Calibri" panose="020F0502020204030204" pitchFamily="34" charset="0"/>
                <a:cs typeface="Calibri" panose="020F0502020204030204" pitchFamily="34" charset="0"/>
              </a:rPr>
              <a:t>    </a:t>
            </a:r>
            <a:r>
              <a:rPr lang="en-US" altLang="en-US" sz="3200" b="1" dirty="0">
                <a:solidFill>
                  <a:schemeClr val="accent6">
                    <a:lumMod val="75000"/>
                  </a:schemeClr>
                </a:solidFill>
                <a:latin typeface="Calibri" panose="020F0502020204030204" pitchFamily="34" charset="0"/>
                <a:cs typeface="Calibri" panose="020F0502020204030204" pitchFamily="34" charset="0"/>
              </a:rPr>
              <a:t>If 500 women of reproductive age are displaced, 100 of them will be pregnant.</a:t>
            </a:r>
            <a:r>
              <a:rPr lang="en-US" altLang="en-US" sz="3200" b="1" dirty="0">
                <a:solidFill>
                  <a:srgbClr val="FFC000"/>
                </a:solidFill>
                <a:latin typeface="Calibri" panose="020F0502020204030204" pitchFamily="34" charset="0"/>
                <a:cs typeface="Calibri" panose="020F0502020204030204" pitchFamily="34" charset="0"/>
              </a:rPr>
              <a:t> </a:t>
            </a:r>
            <a:r>
              <a:rPr lang="en-US" altLang="en-US" sz="3200" b="1" dirty="0">
                <a:solidFill>
                  <a:schemeClr val="bg1"/>
                </a:solidFill>
                <a:latin typeface="Calibri" panose="020F0502020204030204" pitchFamily="34" charset="0"/>
                <a:cs typeface="Calibri" panose="020F0502020204030204" pitchFamily="34" charset="0"/>
              </a:rPr>
              <a:t>Fifteen </a:t>
            </a:r>
            <a:r>
              <a:rPr lang="en-US" altLang="en-US" sz="3200" b="1" dirty="0">
                <a:solidFill>
                  <a:schemeClr val="accent6">
                    <a:lumMod val="75000"/>
                  </a:schemeClr>
                </a:solidFill>
                <a:latin typeface="Calibri" panose="020F0502020204030204" pitchFamily="34" charset="0"/>
                <a:cs typeface="Calibri" panose="020F0502020204030204" pitchFamily="34" charset="0"/>
              </a:rPr>
              <a:t>of them will </a:t>
            </a:r>
            <a:r>
              <a:rPr lang="en-US" altLang="en-US" sz="3200" b="1" dirty="0">
                <a:solidFill>
                  <a:schemeClr val="bg1"/>
                </a:solidFill>
                <a:latin typeface="Calibri" panose="020F0502020204030204" pitchFamily="34" charset="0"/>
                <a:cs typeface="Calibri" panose="020F0502020204030204" pitchFamily="34" charset="0"/>
              </a:rPr>
              <a:t>die in childbirth </a:t>
            </a:r>
            <a:r>
              <a:rPr lang="en-US" altLang="en-US" sz="3200" b="1" dirty="0">
                <a:solidFill>
                  <a:schemeClr val="accent6">
                    <a:lumMod val="75000"/>
                  </a:schemeClr>
                </a:solidFill>
                <a:latin typeface="Calibri" panose="020F0502020204030204" pitchFamily="34" charset="0"/>
                <a:cs typeface="Calibri" panose="020F0502020204030204" pitchFamily="34" charset="0"/>
              </a:rPr>
              <a:t>if </a:t>
            </a:r>
            <a:br>
              <a:rPr lang="en-US" altLang="en-US" sz="3200" b="1" dirty="0">
                <a:solidFill>
                  <a:schemeClr val="accent6">
                    <a:lumMod val="75000"/>
                  </a:schemeClr>
                </a:solidFill>
                <a:latin typeface="Calibri" panose="020F0502020204030204" pitchFamily="34" charset="0"/>
                <a:cs typeface="Calibri" panose="020F0502020204030204" pitchFamily="34" charset="0"/>
              </a:rPr>
            </a:br>
            <a:r>
              <a:rPr lang="en-US" altLang="en-US" sz="3200" b="1" dirty="0">
                <a:solidFill>
                  <a:schemeClr val="accent6">
                    <a:lumMod val="75000"/>
                  </a:schemeClr>
                </a:solidFill>
                <a:latin typeface="Calibri" panose="020F0502020204030204" pitchFamily="34" charset="0"/>
                <a:cs typeface="Calibri" panose="020F0502020204030204" pitchFamily="34" charset="0"/>
              </a:rPr>
              <a:t>there is no emergency obstetric care. </a:t>
            </a:r>
            <a:endParaRPr lang="de-DE" altLang="en-US" sz="3200" b="1" dirty="0">
              <a:solidFill>
                <a:schemeClr val="accent6">
                  <a:lumMod val="75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28684117"/>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PhAnim="0">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78CAEBF-7E07-441F-8BE9-884831A37E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40" y="-72687"/>
            <a:ext cx="9298903" cy="6948631"/>
          </a:xfrm>
          <a:prstGeom prst="rect">
            <a:avLst/>
          </a:prstGeom>
        </p:spPr>
      </p:pic>
      <p:sp>
        <p:nvSpPr>
          <p:cNvPr id="12290" name="Rectangle 2"/>
          <p:cNvSpPr>
            <a:spLocks noGrp="1" noChangeArrowheads="1"/>
          </p:cNvSpPr>
          <p:nvPr>
            <p:ph type="title"/>
          </p:nvPr>
        </p:nvSpPr>
        <p:spPr>
          <a:xfrm>
            <a:off x="295274" y="512762"/>
            <a:ext cx="8391525" cy="603250"/>
          </a:xfrm>
        </p:spPr>
        <p:txBody>
          <a:bodyPr>
            <a:noAutofit/>
          </a:bodyPr>
          <a:lstStyle/>
          <a:p>
            <a:pPr marL="53975"/>
            <a:r>
              <a:rPr lang="en-GB" altLang="en-US" sz="3600" dirty="0">
                <a:latin typeface="Calibri" panose="020F0502020204030204" pitchFamily="34" charset="0"/>
                <a:cs typeface="Calibri" panose="020F0502020204030204" pitchFamily="34" charset="0"/>
              </a:rPr>
              <a:t>MISP Objective 4: Prevent excess maternal and </a:t>
            </a:r>
            <a:r>
              <a:rPr lang="en-GB" altLang="en-US" sz="3600" dirty="0" err="1">
                <a:latin typeface="Calibri" panose="020F0502020204030204" pitchFamily="34" charset="0"/>
                <a:cs typeface="Calibri" panose="020F0502020204030204" pitchFamily="34" charset="0"/>
              </a:rPr>
              <a:t>newborn</a:t>
            </a:r>
            <a:r>
              <a:rPr lang="en-GB" altLang="en-US" sz="3600" dirty="0">
                <a:latin typeface="Calibri" panose="020F0502020204030204" pitchFamily="34" charset="0"/>
                <a:cs typeface="Calibri" panose="020F0502020204030204" pitchFamily="34" charset="0"/>
              </a:rPr>
              <a:t> morbidity and mortality</a:t>
            </a:r>
          </a:p>
        </p:txBody>
      </p:sp>
      <p:sp>
        <p:nvSpPr>
          <p:cNvPr id="12291" name="Rectangle 3"/>
          <p:cNvSpPr>
            <a:spLocks noGrp="1" noChangeArrowheads="1"/>
          </p:cNvSpPr>
          <p:nvPr>
            <p:ph idx="1"/>
          </p:nvPr>
        </p:nvSpPr>
        <p:spPr>
          <a:xfrm>
            <a:off x="234949" y="1606550"/>
            <a:ext cx="8451849" cy="4851400"/>
          </a:xfrm>
        </p:spPr>
        <p:txBody>
          <a:bodyPr lIns="0">
            <a:normAutofit/>
          </a:bodyPr>
          <a:lstStyle/>
          <a:p>
            <a:pPr marL="1049338" lvl="1" indent="-515938">
              <a:buClr>
                <a:srgbClr val="33CC33"/>
              </a:buClr>
              <a:buFont typeface="Wingdings" panose="05000000000000000000" pitchFamily="2" charset="2"/>
              <a:buChar char="ü"/>
            </a:pPr>
            <a:r>
              <a:rPr lang="en-US" altLang="en-US" dirty="0">
                <a:latin typeface="Calibri" panose="020F0502020204030204" pitchFamily="34" charset="0"/>
                <a:cs typeface="Calibri" panose="020F0502020204030204" pitchFamily="34" charset="0"/>
              </a:rPr>
              <a:t>Ensure </a:t>
            </a:r>
            <a:r>
              <a:rPr lang="en-US" altLang="en-US" b="1" dirty="0">
                <a:latin typeface="Calibri" panose="020F0502020204030204" pitchFamily="34" charset="0"/>
                <a:cs typeface="Calibri" panose="020F0502020204030204" pitchFamily="34" charset="0"/>
              </a:rPr>
              <a:t>clean and safe delivery, essential newborn care, and emergency obstetric and newborn care (</a:t>
            </a:r>
            <a:r>
              <a:rPr lang="en-US" altLang="en-US" b="1" dirty="0" err="1">
                <a:latin typeface="Calibri" panose="020F0502020204030204" pitchFamily="34" charset="0"/>
                <a:cs typeface="Calibri" panose="020F0502020204030204" pitchFamily="34" charset="0"/>
              </a:rPr>
              <a:t>EmONC</a:t>
            </a:r>
            <a:r>
              <a:rPr lang="en-US" altLang="en-US" b="1" dirty="0">
                <a:latin typeface="Calibri" panose="020F0502020204030204" pitchFamily="34" charset="0"/>
                <a:cs typeface="Calibri" panose="020F0502020204030204" pitchFamily="34" charset="0"/>
              </a:rPr>
              <a:t>) </a:t>
            </a:r>
            <a:r>
              <a:rPr lang="en-US" altLang="en-US" dirty="0">
                <a:latin typeface="Calibri" panose="020F0502020204030204" pitchFamily="34" charset="0"/>
                <a:cs typeface="Calibri" panose="020F0502020204030204" pitchFamily="34" charset="0"/>
              </a:rPr>
              <a:t>services at all levels.</a:t>
            </a:r>
          </a:p>
          <a:p>
            <a:pPr marL="1049338" lvl="1" indent="-515938">
              <a:buClr>
                <a:srgbClr val="33CC33"/>
              </a:buClr>
              <a:buFont typeface="Wingdings" panose="05000000000000000000" pitchFamily="2" charset="2"/>
              <a:buChar char="ü"/>
            </a:pPr>
            <a:r>
              <a:rPr lang="en-US" altLang="en-US" dirty="0">
                <a:latin typeface="Calibri" panose="020F0502020204030204" pitchFamily="34" charset="0"/>
                <a:cs typeface="Calibri" panose="020F0502020204030204" pitchFamily="34" charset="0"/>
              </a:rPr>
              <a:t>Establish a </a:t>
            </a:r>
            <a:r>
              <a:rPr lang="en-US" altLang="en-US" b="1" dirty="0">
                <a:latin typeface="Calibri" panose="020F0502020204030204" pitchFamily="34" charset="0"/>
                <a:cs typeface="Calibri" panose="020F0502020204030204" pitchFamily="34" charset="0"/>
              </a:rPr>
              <a:t>referral system</a:t>
            </a:r>
            <a:r>
              <a:rPr lang="en-US" altLang="en-US" dirty="0">
                <a:latin typeface="Calibri" panose="020F0502020204030204" pitchFamily="34" charset="0"/>
                <a:cs typeface="Calibri" panose="020F0502020204030204" pitchFamily="34" charset="0"/>
              </a:rPr>
              <a:t>.</a:t>
            </a:r>
          </a:p>
          <a:p>
            <a:pPr marL="1049338" lvl="1" indent="-515938">
              <a:buClr>
                <a:srgbClr val="33CC33"/>
              </a:buClr>
              <a:buFont typeface="Wingdings" panose="05000000000000000000" pitchFamily="2" charset="2"/>
              <a:buChar char="ü"/>
            </a:pPr>
            <a:r>
              <a:rPr lang="en-US" altLang="en-US" dirty="0">
                <a:latin typeface="Calibri" panose="020F0502020204030204" pitchFamily="34" charset="0"/>
                <a:cs typeface="Calibri" panose="020F0502020204030204" pitchFamily="34" charset="0"/>
              </a:rPr>
              <a:t>Ensure </a:t>
            </a:r>
            <a:r>
              <a:rPr lang="en-US" altLang="en-US" b="1" dirty="0">
                <a:latin typeface="Calibri" panose="020F0502020204030204" pitchFamily="34" charset="0"/>
                <a:cs typeface="Calibri" panose="020F0502020204030204" pitchFamily="34" charset="0"/>
              </a:rPr>
              <a:t>availability of post-abortion care</a:t>
            </a:r>
            <a:r>
              <a:rPr lang="en-US" altLang="en-US" dirty="0">
                <a:latin typeface="Calibri" panose="020F0502020204030204" pitchFamily="34" charset="0"/>
                <a:cs typeface="Calibri" panose="020F0502020204030204" pitchFamily="34" charset="0"/>
              </a:rPr>
              <a:t>.</a:t>
            </a:r>
          </a:p>
          <a:p>
            <a:pPr marL="1049338" lvl="1" indent="-515938">
              <a:buClr>
                <a:srgbClr val="33CC33"/>
              </a:buClr>
              <a:buFont typeface="Wingdings" panose="05000000000000000000" pitchFamily="2" charset="2"/>
              <a:buChar char="ü"/>
            </a:pPr>
            <a:r>
              <a:rPr lang="en-US" altLang="en-US" dirty="0">
                <a:latin typeface="Calibri" panose="020F0502020204030204" pitchFamily="34" charset="0"/>
                <a:cs typeface="Calibri" panose="020F0502020204030204" pitchFamily="34" charset="0"/>
              </a:rPr>
              <a:t>Ensure </a:t>
            </a:r>
            <a:r>
              <a:rPr lang="en-US" altLang="en-US" b="1" dirty="0">
                <a:latin typeface="Calibri" panose="020F0502020204030204" pitchFamily="34" charset="0"/>
                <a:cs typeface="Calibri" panose="020F0502020204030204" pitchFamily="34" charset="0"/>
              </a:rPr>
              <a:t>clean delivery and immediate newborn care </a:t>
            </a:r>
            <a:r>
              <a:rPr lang="en-US" altLang="en-US" dirty="0">
                <a:latin typeface="Calibri" panose="020F0502020204030204" pitchFamily="34" charset="0"/>
                <a:cs typeface="Calibri" panose="020F0502020204030204" pitchFamily="34" charset="0"/>
              </a:rPr>
              <a:t>where health access is limited.</a:t>
            </a:r>
          </a:p>
        </p:txBody>
      </p:sp>
    </p:spTree>
    <p:extLst>
      <p:ext uri="{BB962C8B-B14F-4D97-AF65-F5344CB8AC3E}">
        <p14:creationId xmlns:p14="http://schemas.microsoft.com/office/powerpoint/2010/main" val="1986907335"/>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D45E937-AFE6-41C5-8236-944136D98D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40" y="-72687"/>
            <a:ext cx="9298903" cy="6948631"/>
          </a:xfrm>
          <a:prstGeom prst="rect">
            <a:avLst/>
          </a:prstGeom>
        </p:spPr>
      </p:pic>
      <p:sp>
        <p:nvSpPr>
          <p:cNvPr id="3" name="Content Placeholder 2">
            <a:extLst>
              <a:ext uri="{FF2B5EF4-FFF2-40B4-BE49-F238E27FC236}">
                <a16:creationId xmlns:a16="http://schemas.microsoft.com/office/drawing/2014/main" id="{D7300755-AC39-44E2-B78D-C32FBB50CBBA}"/>
              </a:ext>
            </a:extLst>
          </p:cNvPr>
          <p:cNvSpPr>
            <a:spLocks noGrp="1"/>
          </p:cNvSpPr>
          <p:nvPr>
            <p:ph idx="1"/>
          </p:nvPr>
        </p:nvSpPr>
        <p:spPr>
          <a:xfrm>
            <a:off x="457200" y="1653466"/>
            <a:ext cx="8229600" cy="4525963"/>
          </a:xfrm>
        </p:spPr>
        <p:txBody>
          <a:bodyPr/>
          <a:lstStyle/>
          <a:p>
            <a:r>
              <a:rPr lang="en-US" dirty="0">
                <a:latin typeface="Calibri" panose="020F0502020204030204" pitchFamily="34" charset="0"/>
                <a:cs typeface="Calibri" panose="020F0502020204030204" pitchFamily="34" charset="0"/>
              </a:rPr>
              <a:t>Chlorhexidine for clean cord care at home.</a:t>
            </a:r>
          </a:p>
          <a:p>
            <a:r>
              <a:rPr lang="en-US" dirty="0">
                <a:latin typeface="Calibri" panose="020F0502020204030204" pitchFamily="34" charset="0"/>
                <a:cs typeface="Calibri" panose="020F0502020204030204" pitchFamily="34" charset="0"/>
              </a:rPr>
              <a:t>Kangaroo mother care for preterm and low birth weight babies. </a:t>
            </a:r>
          </a:p>
        </p:txBody>
      </p:sp>
      <p:sp>
        <p:nvSpPr>
          <p:cNvPr id="5" name="Rectangle 2">
            <a:extLst>
              <a:ext uri="{FF2B5EF4-FFF2-40B4-BE49-F238E27FC236}">
                <a16:creationId xmlns:a16="http://schemas.microsoft.com/office/drawing/2014/main" id="{EED4CC6D-B723-4EE6-B27F-89206BAB1726}"/>
              </a:ext>
            </a:extLst>
          </p:cNvPr>
          <p:cNvSpPr txBox="1">
            <a:spLocks noChangeArrowheads="1"/>
          </p:cNvSpPr>
          <p:nvPr/>
        </p:nvSpPr>
        <p:spPr>
          <a:xfrm>
            <a:off x="295274" y="512762"/>
            <a:ext cx="8391525" cy="603250"/>
          </a:xfrm>
          <a:prstGeom prst="rect">
            <a:avLst/>
          </a:prstGeom>
        </p:spPr>
        <p:txBody>
          <a:bodyPr vert="horz" lIns="91440" tIns="45720" rIns="91440" bIns="45720" rtlCol="0" anchor="ctr">
            <a:noAutofit/>
          </a:bodyPr>
          <a:lstStyle>
            <a:lvl1pPr algn="l" defTabSz="914400" rtl="0" eaLnBrk="1" latinLnBrk="0" hangingPunct="1">
              <a:spcBef>
                <a:spcPct val="0"/>
              </a:spcBef>
              <a:buNone/>
              <a:defRPr sz="4400" b="0" kern="1200">
                <a:solidFill>
                  <a:schemeClr val="bg1"/>
                </a:solidFill>
                <a:latin typeface="Tahoma" pitchFamily="34" charset="0"/>
                <a:ea typeface="Tahoma" pitchFamily="34" charset="0"/>
                <a:cs typeface="Tahoma" pitchFamily="34" charset="0"/>
              </a:defRPr>
            </a:lvl1pPr>
          </a:lstStyle>
          <a:p>
            <a:pPr marL="53975"/>
            <a:r>
              <a:rPr lang="en-GB" altLang="en-US" sz="3600" dirty="0">
                <a:latin typeface="Calibri" panose="020F0502020204030204" pitchFamily="34" charset="0"/>
                <a:cs typeface="Calibri" panose="020F0502020204030204" pitchFamily="34" charset="0"/>
              </a:rPr>
              <a:t>MISP Objective 4: What is new?</a:t>
            </a:r>
          </a:p>
        </p:txBody>
      </p:sp>
    </p:spTree>
    <p:extLst>
      <p:ext uri="{BB962C8B-B14F-4D97-AF65-F5344CB8AC3E}">
        <p14:creationId xmlns:p14="http://schemas.microsoft.com/office/powerpoint/2010/main" val="823129344"/>
      </p:ext>
    </p:extLst>
  </p:cSld>
  <p:clrMapOvr>
    <a:masterClrMapping/>
  </p:clrMapOvr>
</p:sld>
</file>

<file path=ppt/theme/theme1.xml><?xml version="1.0" encoding="utf-8"?>
<a:theme xmlns:a="http://schemas.openxmlformats.org/drawingml/2006/main" name="DRR Curriculum_Powerpoint Theme_Day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325</TotalTime>
  <Words>2931</Words>
  <Application>Microsoft Office PowerPoint</Application>
  <PresentationFormat>On-screen Show (4:3)</PresentationFormat>
  <Paragraphs>177</Paragraphs>
  <Slides>11</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Tahoma</vt:lpstr>
      <vt:lpstr>Wingdings</vt:lpstr>
      <vt:lpstr>DRR Curriculum_Powerpoint Theme_Day2</vt:lpstr>
      <vt:lpstr>PowerPoint Presentation</vt:lpstr>
      <vt:lpstr>PowerPoint Presentation</vt:lpstr>
      <vt:lpstr>PowerPoint Presentation</vt:lpstr>
      <vt:lpstr>Primary causes of maternal death</vt:lpstr>
      <vt:lpstr>Danger signs   Go to hospital immediately!</vt:lpstr>
      <vt:lpstr>Three delays that lead to death</vt:lpstr>
      <vt:lpstr>In an emergency… </vt:lpstr>
      <vt:lpstr>MISP Objective 4: Prevent excess maternal and newborn morbidity and mortality</vt:lpstr>
      <vt:lpstr>PowerPoint Presentation</vt:lpstr>
      <vt:lpstr>Relevant Inter-Agency RH Kits</vt:lpstr>
      <vt:lpstr> What can community members do?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Maternal and Newborn Health</dc:title>
  <dc:creator>Tanabe Mihoko</dc:creator>
  <cp:lastModifiedBy>Diana Quick</cp:lastModifiedBy>
  <cp:revision>44</cp:revision>
  <dcterms:created xsi:type="dcterms:W3CDTF">2019-12-08T14:54:04Z</dcterms:created>
  <dcterms:modified xsi:type="dcterms:W3CDTF">2021-03-25T18:02:54Z</dcterms:modified>
</cp:coreProperties>
</file>