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6" r:id="rId2"/>
    <p:sldId id="257" r:id="rId3"/>
    <p:sldId id="347" r:id="rId4"/>
    <p:sldId id="258" r:id="rId5"/>
    <p:sldId id="271" r:id="rId6"/>
    <p:sldId id="270" r:id="rId7"/>
    <p:sldId id="261" r:id="rId8"/>
    <p:sldId id="262" r:id="rId9"/>
    <p:sldId id="263" r:id="rId10"/>
    <p:sldId id="333" r:id="rId11"/>
    <p:sldId id="334" r:id="rId12"/>
    <p:sldId id="266" r:id="rId13"/>
    <p:sldId id="264" r:id="rId14"/>
    <p:sldId id="348" r:id="rId15"/>
    <p:sldId id="332" r:id="rId16"/>
    <p:sldId id="327" r:id="rId17"/>
    <p:sldId id="339" r:id="rId18"/>
    <p:sldId id="340" r:id="rId19"/>
    <p:sldId id="341" r:id="rId20"/>
    <p:sldId id="342" r:id="rId21"/>
    <p:sldId id="268" r:id="rId22"/>
    <p:sldId id="269"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15" autoAdjust="0"/>
    <p:restoredTop sz="45524" autoAdjust="0"/>
  </p:normalViewPr>
  <p:slideViewPr>
    <p:cSldViewPr snapToGrid="0">
      <p:cViewPr varScale="1">
        <p:scale>
          <a:sx n="75" d="100"/>
          <a:sy n="75" d="100"/>
        </p:scale>
        <p:origin x="4156" y="68"/>
      </p:cViewPr>
      <p:guideLst/>
    </p:cSldViewPr>
  </p:slideViewPr>
  <p:notesTextViewPr>
    <p:cViewPr>
      <p:scale>
        <a:sx n="150" d="100"/>
        <a:sy n="15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33CEEAC-6E5F-4239-BE92-C57C1CD98DD2}" type="datetimeFigureOut">
              <a:rPr lang="en-US" smtClean="0"/>
              <a:t>3/11/2021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27A3F0-9868-4A53-ACB5-5E4E014F0E1A}" type="slidenum">
              <a:rPr lang="en-US" smtClean="0"/>
              <a:t>‹#›</a:t>
            </a:fld>
            <a:endParaRPr lang="en-US"/>
          </a:p>
        </p:txBody>
      </p:sp>
    </p:spTree>
    <p:extLst>
      <p:ext uri="{BB962C8B-B14F-4D97-AF65-F5344CB8AC3E}">
        <p14:creationId xmlns:p14="http://schemas.microsoft.com/office/powerpoint/2010/main" val="24915135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interactive.unocha.org/publication/datatrends2018/"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sz="1200" dirty="0">
                <a:latin typeface="+mn-lt"/>
              </a:rPr>
              <a:t>Before the break, we had the opportunity</a:t>
            </a:r>
            <a:r>
              <a:rPr lang="en-US" sz="1200" baseline="0" dirty="0">
                <a:latin typeface="+mn-lt"/>
              </a:rPr>
              <a:t> to learn about risks that are faced in your community. </a:t>
            </a:r>
          </a:p>
          <a:p>
            <a:pPr eaLnBrk="1" hangingPunct="1">
              <a:spcBef>
                <a:spcPct val="0"/>
              </a:spcBef>
            </a:pPr>
            <a:endParaRPr lang="en-US" sz="1200" baseline="0" dirty="0">
              <a:latin typeface="+mn-lt"/>
            </a:endParaRPr>
          </a:p>
          <a:p>
            <a:pPr eaLnBrk="1" hangingPunct="1">
              <a:spcBef>
                <a:spcPct val="0"/>
              </a:spcBef>
            </a:pPr>
            <a:r>
              <a:rPr lang="en-US" sz="1200" baseline="0" dirty="0">
                <a:latin typeface="+mn-lt"/>
              </a:rPr>
              <a:t>The risks that your community faces, might be different from those of communities that are in a slightly different location—even within the same region.</a:t>
            </a:r>
          </a:p>
          <a:p>
            <a:pPr eaLnBrk="1" hangingPunct="1">
              <a:spcBef>
                <a:spcPct val="0"/>
              </a:spcBef>
            </a:pPr>
            <a:endParaRPr lang="en-US" sz="1200" baseline="0" dirty="0">
              <a:latin typeface="+mn-lt"/>
            </a:endParaRPr>
          </a:p>
          <a:p>
            <a:pPr eaLnBrk="1" hangingPunct="1">
              <a:spcBef>
                <a:spcPct val="0"/>
              </a:spcBef>
            </a:pPr>
            <a:r>
              <a:rPr lang="en-US" sz="1200" b="1" baseline="0" dirty="0">
                <a:latin typeface="+mn-lt"/>
              </a:rPr>
              <a:t>Disaster risk is highly localized. This is one of the reasons that communities are so important with risk reduction and preparedness activities. They should be involved in identifying risks. </a:t>
            </a:r>
          </a:p>
          <a:p>
            <a:pPr eaLnBrk="1" hangingPunct="1">
              <a:spcBef>
                <a:spcPct val="0"/>
              </a:spcBef>
            </a:pPr>
            <a:endParaRPr lang="en-US" sz="1200" baseline="0" dirty="0">
              <a:latin typeface="+mn-lt"/>
            </a:endParaRPr>
          </a:p>
          <a:p>
            <a:pPr eaLnBrk="1" hangingPunct="1">
              <a:spcBef>
                <a:spcPct val="0"/>
              </a:spcBef>
            </a:pPr>
            <a:r>
              <a:rPr lang="en-US" sz="1200" baseline="0" dirty="0">
                <a:latin typeface="+mn-lt"/>
              </a:rPr>
              <a:t>Therefore, the role of communities themselves within disaster risk reduction and emergency preparedness activities is critical.</a:t>
            </a:r>
          </a:p>
          <a:p>
            <a:pPr eaLnBrk="1" hangingPunct="1">
              <a:spcBef>
                <a:spcPct val="0"/>
              </a:spcBef>
            </a:pPr>
            <a:endParaRPr lang="en-US" sz="1200" baseline="0" dirty="0">
              <a:latin typeface="+mn-lt"/>
            </a:endParaRPr>
          </a:p>
          <a:p>
            <a:pPr eaLnBrk="1" hangingPunct="1">
              <a:spcBef>
                <a:spcPct val="0"/>
              </a:spcBef>
            </a:pPr>
            <a:r>
              <a:rPr lang="en-US" sz="1200" baseline="0" dirty="0">
                <a:latin typeface="+mn-lt"/>
              </a:rPr>
              <a:t>We are going to spend a little time now understanding local risks and how they might have changed in recent decades. We will also discuss what is known about protecting communities from identified risks.</a:t>
            </a:r>
            <a:endParaRPr lang="en-US" sz="1200" dirty="0">
              <a:latin typeface="+mn-lt"/>
            </a:endParaRPr>
          </a:p>
          <a:p>
            <a:endParaRPr lang="en-US" dirty="0"/>
          </a:p>
        </p:txBody>
      </p:sp>
      <p:sp>
        <p:nvSpPr>
          <p:cNvPr id="4" name="Slide Number Placeholder 3"/>
          <p:cNvSpPr>
            <a:spLocks noGrp="1"/>
          </p:cNvSpPr>
          <p:nvPr>
            <p:ph type="sldNum" sz="quarter" idx="10"/>
          </p:nvPr>
        </p:nvSpPr>
        <p:spPr/>
        <p:txBody>
          <a:bodyPr/>
          <a:lstStyle/>
          <a:p>
            <a:fld id="{C927A3F0-9868-4A53-ACB5-5E4E014F0E1A}" type="slidenum">
              <a:rPr lang="en-US" smtClean="0"/>
              <a:t>1</a:t>
            </a:fld>
            <a:endParaRPr lang="en-US"/>
          </a:p>
        </p:txBody>
      </p:sp>
    </p:spTree>
    <p:extLst>
      <p:ext uri="{BB962C8B-B14F-4D97-AF65-F5344CB8AC3E}">
        <p14:creationId xmlns:p14="http://schemas.microsoft.com/office/powerpoint/2010/main" val="3644116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1" kern="1200" dirty="0">
                <a:solidFill>
                  <a:schemeClr val="tx1"/>
                </a:solidFill>
                <a:effectLst/>
                <a:latin typeface="+mn-lt"/>
                <a:ea typeface="+mn-ea"/>
                <a:cs typeface="+mn-cs"/>
              </a:rPr>
              <a:t>Disaster risk</a:t>
            </a:r>
            <a:r>
              <a:rPr lang="en-US" sz="1200" b="1" i="1" kern="1200" baseline="0" dirty="0">
                <a:solidFill>
                  <a:schemeClr val="tx1"/>
                </a:solidFill>
                <a:effectLst/>
                <a:latin typeface="+mn-lt"/>
                <a:ea typeface="+mn-ea"/>
                <a:cs typeface="+mn-cs"/>
              </a:rPr>
              <a:t> </a:t>
            </a:r>
            <a:r>
              <a:rPr lang="en-US" sz="1200" b="0" i="1" kern="1200" baseline="0" dirty="0">
                <a:solidFill>
                  <a:schemeClr val="tx1"/>
                </a:solidFill>
                <a:effectLst/>
                <a:latin typeface="+mn-lt"/>
                <a:ea typeface="+mn-ea"/>
                <a:cs typeface="+mn-cs"/>
              </a:rPr>
              <a:t>is</a:t>
            </a:r>
            <a:r>
              <a:rPr lang="en-US" sz="1200" b="1" i="1" kern="1200" baseline="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the potential loss of life, injury, or destroyed or damaged assets which could occur to a system, society, or a community in a specific period of time.</a:t>
            </a:r>
            <a:endParaRPr lang="en-US" sz="1200" b="1" i="1" kern="1200" dirty="0">
              <a:solidFill>
                <a:schemeClr val="tx1"/>
              </a:solidFill>
              <a:effectLst/>
              <a:latin typeface="+mn-lt"/>
              <a:ea typeface="+mn-ea"/>
              <a:cs typeface="+mn-cs"/>
            </a:endParaRPr>
          </a:p>
          <a:p>
            <a:endParaRPr lang="en-US" sz="1200" b="1" i="1"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i="1" kern="1200" dirty="0">
                <a:solidFill>
                  <a:schemeClr val="tx1"/>
                </a:solidFill>
                <a:effectLst/>
                <a:latin typeface="+mn-lt"/>
                <a:ea typeface="+mn-ea"/>
                <a:cs typeface="+mn-cs"/>
              </a:rPr>
              <a:t>Residual risk</a:t>
            </a:r>
            <a:r>
              <a:rPr lang="en-US" sz="1200" b="0" i="1" kern="1200" dirty="0">
                <a:solidFill>
                  <a:schemeClr val="tx1"/>
                </a:solidFill>
                <a:effectLst/>
                <a:latin typeface="+mn-lt"/>
                <a:ea typeface="+mn-ea"/>
                <a:cs typeface="+mn-cs"/>
              </a:rPr>
              <a:t> is the disaster risk that remains even when effective disaster risk reduction measures are in place, and for which emergency response and recovery capacities must be maintained. The presence of residual risk implies a continuing need to develop and support effective capacities for emergency services, preparedness, response, and recovery, together with socioeconomic policies such as safety nets and risk transfer mechanisms, as part of a holistic approach</a:t>
            </a:r>
            <a:r>
              <a:rPr lang="en-US" sz="1200" b="0" i="0" kern="1200" dirty="0">
                <a:solidFill>
                  <a:schemeClr val="tx1"/>
                </a:solidFill>
                <a:effectLst/>
                <a:latin typeface="+mn-lt"/>
                <a:ea typeface="+mn-ea"/>
                <a:cs typeface="+mn-cs"/>
              </a:rPr>
              <a:t>.</a:t>
            </a:r>
          </a:p>
          <a:p>
            <a:endParaRPr lang="en-US" sz="1200" b="1" i="1"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Disaster risk management </a:t>
            </a:r>
            <a:r>
              <a:rPr lang="en-US" sz="1200" b="0" i="1" kern="1200" dirty="0">
                <a:solidFill>
                  <a:schemeClr val="tx1"/>
                </a:solidFill>
                <a:effectLst/>
                <a:latin typeface="+mn-lt"/>
                <a:ea typeface="+mn-ea"/>
                <a:cs typeface="+mn-cs"/>
              </a:rPr>
              <a:t>is the application of disaster risk reduction policies and strategies to prevent new disaster risk, reduce existing disaster risk, and manage residual risk, contributing to the strengthening of resilience and reduction of disaster losses.</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UNISDR</a:t>
            </a:r>
            <a:r>
              <a:rPr lang="en-US" baseline="0" dirty="0"/>
              <a:t> terminology. </a:t>
            </a:r>
            <a:r>
              <a:rPr lang="en-US" dirty="0"/>
              <a:t>https://www.unisdr.org/we/inform/terminology.</a:t>
            </a:r>
          </a:p>
          <a:p>
            <a:endParaRPr lang="en-US" dirty="0"/>
          </a:p>
        </p:txBody>
      </p:sp>
      <p:sp>
        <p:nvSpPr>
          <p:cNvPr id="4" name="Slide Number Placeholder 3"/>
          <p:cNvSpPr>
            <a:spLocks noGrp="1"/>
          </p:cNvSpPr>
          <p:nvPr>
            <p:ph type="sldNum" sz="quarter" idx="10"/>
          </p:nvPr>
        </p:nvSpPr>
        <p:spPr/>
        <p:txBody>
          <a:bodyPr/>
          <a:lstStyle/>
          <a:p>
            <a:pPr>
              <a:defRPr/>
            </a:pPr>
            <a:fld id="{179C8E36-1276-43D5-90DA-F2A914D9ED7E}" type="slidenum">
              <a:rPr lang="en-US" smtClean="0"/>
              <a:pPr>
                <a:defRPr/>
              </a:pPr>
              <a:t>10</a:t>
            </a:fld>
            <a:endParaRPr lang="en-US" dirty="0"/>
          </a:p>
        </p:txBody>
      </p:sp>
    </p:spTree>
    <p:extLst>
      <p:ext uri="{BB962C8B-B14F-4D97-AF65-F5344CB8AC3E}">
        <p14:creationId xmlns:p14="http://schemas.microsoft.com/office/powerpoint/2010/main" val="15040068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Facilitator should present the different types of natural hazards through a discussion of what types of hazards most affect this area. Help the group to understand their “disaster profile.”</a:t>
            </a:r>
            <a:endParaRPr lang="en-US" dirty="0"/>
          </a:p>
          <a:p>
            <a:endParaRPr lang="en-US" dirty="0"/>
          </a:p>
          <a:p>
            <a:r>
              <a:rPr lang="en-US" dirty="0"/>
              <a:t>UNISDR terminology. https://www.unisdr.org/we/inform/terminology.</a:t>
            </a:r>
          </a:p>
          <a:p>
            <a:endParaRPr lang="en-US" dirty="0"/>
          </a:p>
        </p:txBody>
      </p:sp>
      <p:sp>
        <p:nvSpPr>
          <p:cNvPr id="4" name="Slide Number Placeholder 3"/>
          <p:cNvSpPr>
            <a:spLocks noGrp="1"/>
          </p:cNvSpPr>
          <p:nvPr>
            <p:ph type="sldNum" sz="quarter" idx="10"/>
          </p:nvPr>
        </p:nvSpPr>
        <p:spPr/>
        <p:txBody>
          <a:bodyPr/>
          <a:lstStyle/>
          <a:p>
            <a:pPr>
              <a:defRPr/>
            </a:pPr>
            <a:fld id="{179C8E36-1276-43D5-90DA-F2A914D9ED7E}" type="slidenum">
              <a:rPr lang="en-US" smtClean="0"/>
              <a:pPr>
                <a:defRPr/>
              </a:pPr>
              <a:t>11</a:t>
            </a:fld>
            <a:endParaRPr lang="en-US"/>
          </a:p>
        </p:txBody>
      </p:sp>
    </p:spTree>
    <p:extLst>
      <p:ext uri="{BB962C8B-B14F-4D97-AF65-F5344CB8AC3E}">
        <p14:creationId xmlns:p14="http://schemas.microsoft.com/office/powerpoint/2010/main" val="33927916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bwMode="auto">
          <a:noFill/>
          <a:ln>
            <a:solidFill>
              <a:srgbClr val="000000"/>
            </a:solidFill>
            <a:miter lim="800000"/>
            <a:headEnd/>
            <a:tailEnd/>
          </a:ln>
        </p:spPr>
      </p:sp>
      <p:sp>
        <p:nvSpPr>
          <p:cNvPr id="19459"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Natural hazards are not the same as natural disasters.</a:t>
            </a:r>
          </a:p>
          <a:p>
            <a:endParaRPr lang="en-US" dirty="0"/>
          </a:p>
          <a:p>
            <a:r>
              <a:rPr lang="en-US" dirty="0"/>
              <a:t>A hazard becomes a disaster when a) people and/or their assets and property are present, and b) coping mechanisms are overwhelmed.</a:t>
            </a:r>
          </a:p>
          <a:p>
            <a:endParaRPr lang="en-US" dirty="0"/>
          </a:p>
          <a:p>
            <a:r>
              <a:rPr lang="en-US" dirty="0"/>
              <a:t>***</a:t>
            </a:r>
          </a:p>
          <a:p>
            <a:r>
              <a:rPr lang="en-US" sz="1200" b="1" i="1" kern="1200" dirty="0">
                <a:solidFill>
                  <a:schemeClr val="tx1"/>
                </a:solidFill>
                <a:effectLst/>
                <a:latin typeface="+mn-lt"/>
                <a:ea typeface="+mn-ea"/>
                <a:cs typeface="+mn-cs"/>
              </a:rPr>
              <a:t>Disaster risk</a:t>
            </a:r>
            <a:r>
              <a:rPr lang="en-US" sz="1200" b="1" i="1" kern="1200" baseline="0" dirty="0">
                <a:solidFill>
                  <a:schemeClr val="tx1"/>
                </a:solidFill>
                <a:effectLst/>
                <a:latin typeface="+mn-lt"/>
                <a:ea typeface="+mn-ea"/>
                <a:cs typeface="+mn-cs"/>
              </a:rPr>
              <a:t> </a:t>
            </a:r>
            <a:r>
              <a:rPr lang="en-US" sz="1200" b="0" i="1" kern="1200" baseline="0" dirty="0">
                <a:solidFill>
                  <a:schemeClr val="tx1"/>
                </a:solidFill>
                <a:effectLst/>
                <a:latin typeface="+mn-lt"/>
                <a:ea typeface="+mn-ea"/>
                <a:cs typeface="+mn-cs"/>
              </a:rPr>
              <a:t>is </a:t>
            </a:r>
            <a:r>
              <a:rPr lang="en-US" sz="1200" b="0" i="1" kern="1200" dirty="0">
                <a:solidFill>
                  <a:schemeClr val="tx1"/>
                </a:solidFill>
                <a:effectLst/>
                <a:latin typeface="+mn-lt"/>
                <a:ea typeface="+mn-ea"/>
                <a:cs typeface="+mn-cs"/>
              </a:rPr>
              <a:t>the potential loss of life, injury, or destroyed or damaged assets which could occur to a system, society, or a community in a specific period of time</a:t>
            </a:r>
            <a:r>
              <a:rPr lang="en-US" sz="1200" b="0" i="1" u="none" kern="1200" dirty="0">
                <a:solidFill>
                  <a:schemeClr val="tx1"/>
                </a:solidFill>
                <a:effectLst/>
                <a:latin typeface="+mn-lt"/>
                <a:ea typeface="+mn-ea"/>
                <a:cs typeface="+mn-cs"/>
              </a:rPr>
              <a:t>, </a:t>
            </a:r>
            <a:r>
              <a:rPr lang="en-US" sz="1200" b="0" i="1" u="sng" kern="1200" dirty="0">
                <a:solidFill>
                  <a:schemeClr val="tx1"/>
                </a:solidFill>
                <a:effectLst/>
                <a:latin typeface="+mn-lt"/>
                <a:ea typeface="+mn-ea"/>
                <a:cs typeface="+mn-cs"/>
              </a:rPr>
              <a:t>determined probabilistically as a function of hazard, exposure, vulnerability, and capacity</a:t>
            </a:r>
            <a:r>
              <a:rPr lang="en-US" sz="1200" b="0" i="0" kern="1200" dirty="0">
                <a:solidFill>
                  <a:schemeClr val="tx1"/>
                </a:solidFill>
                <a:effectLst/>
                <a:latin typeface="+mn-lt"/>
                <a:ea typeface="+mn-ea"/>
                <a:cs typeface="+mn-cs"/>
              </a:rPr>
              <a:t>.</a:t>
            </a:r>
          </a:p>
          <a:p>
            <a:endParaRPr lang="en-US" sz="1200" b="0" i="0" kern="1200" dirty="0">
              <a:solidFill>
                <a:schemeClr val="tx1"/>
              </a:solidFill>
              <a:effectLst/>
              <a:latin typeface="+mn-lt"/>
              <a:ea typeface="+mn-ea"/>
              <a:cs typeface="+mn-cs"/>
            </a:endParaRPr>
          </a:p>
          <a:p>
            <a:r>
              <a:rPr lang="en-US" sz="1200" b="0" i="1" kern="1200" dirty="0">
                <a:solidFill>
                  <a:schemeClr val="tx1"/>
                </a:solidFill>
                <a:effectLst/>
                <a:latin typeface="+mn-lt"/>
                <a:ea typeface="+mn-ea"/>
                <a:cs typeface="+mn-cs"/>
              </a:rPr>
              <a:t>The definition of disaster risk reflects the concept of hazardous events and disasters as the outcome of continuously present conditions of risk. Disaster risk comprises different types of potential losses which are often difficult to quantify. Nevertheless, with knowledge of the prevailing hazards and the patterns of population and socioeconomic development, disaster risks can be assessed and mapped, in broad terms.</a:t>
            </a:r>
            <a:r>
              <a:rPr lang="en-US" sz="1200" b="0" i="1" kern="1200" baseline="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It is important to consider the social and economic contexts in which disaster risks occur and that people do not necessarily share the same perceptions of risk and their underlying risk factors</a:t>
            </a:r>
            <a:r>
              <a:rPr lang="en-US" sz="1200" b="0" i="0" kern="1200" dirty="0">
                <a:solidFill>
                  <a:schemeClr val="tx1"/>
                </a:solidFill>
                <a:effectLst/>
                <a:latin typeface="+mn-lt"/>
                <a:ea typeface="+mn-ea"/>
                <a:cs typeface="+mn-cs"/>
              </a:rPr>
              <a:t>.</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UNISDR</a:t>
            </a:r>
            <a:r>
              <a:rPr lang="en-US" baseline="0" dirty="0"/>
              <a:t> terminology. </a:t>
            </a:r>
            <a:r>
              <a:rPr lang="en-US" dirty="0"/>
              <a:t>https://www.unisdr.org/we/inform/terminology.</a:t>
            </a:r>
          </a:p>
          <a:p>
            <a:endParaRPr lang="en-US" dirty="0"/>
          </a:p>
        </p:txBody>
      </p:sp>
      <p:sp>
        <p:nvSpPr>
          <p:cNvPr id="19460" name="Slide Number Placeholder 3"/>
          <p:cNvSpPr>
            <a:spLocks noGrp="1"/>
          </p:cNvSpPr>
          <p:nvPr>
            <p:ph type="sldNum" sz="quarter" idx="5"/>
          </p:nvPr>
        </p:nvSpPr>
        <p:spPr bwMode="auto">
          <a:noFill/>
          <a:ln>
            <a:miter lim="800000"/>
            <a:headEnd/>
            <a:tailEnd/>
          </a:ln>
        </p:spPr>
        <p:txBody>
          <a:bodyPr/>
          <a:lstStyle/>
          <a:p>
            <a:fld id="{CBC3837B-2EE9-476B-B526-2F699475C3AE}" type="slidenum">
              <a:rPr lang="en-US" smtClean="0"/>
              <a:pPr/>
              <a:t>12</a:t>
            </a:fld>
            <a:endParaRPr lang="en-US"/>
          </a:p>
        </p:txBody>
      </p:sp>
    </p:spTree>
    <p:extLst>
      <p:ext uri="{BB962C8B-B14F-4D97-AF65-F5344CB8AC3E}">
        <p14:creationId xmlns:p14="http://schemas.microsoft.com/office/powerpoint/2010/main" val="17428538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Emergency preparedness aims t</a:t>
            </a:r>
            <a:r>
              <a:rPr lang="en-US" dirty="0"/>
              <a:t>o effectively </a:t>
            </a:r>
            <a:r>
              <a:rPr lang="en-US" b="1" dirty="0"/>
              <a:t>anticipate</a:t>
            </a:r>
            <a:r>
              <a:rPr lang="en-US" dirty="0"/>
              <a:t>, </a:t>
            </a:r>
            <a:r>
              <a:rPr lang="en-US" b="1" dirty="0"/>
              <a:t>respond to</a:t>
            </a:r>
            <a:r>
              <a:rPr lang="en-US" b="0" dirty="0"/>
              <a:t>,</a:t>
            </a:r>
            <a:r>
              <a:rPr lang="en-US" b="1" dirty="0"/>
              <a:t> </a:t>
            </a:r>
            <a:r>
              <a:rPr lang="en-US" dirty="0"/>
              <a:t>and </a:t>
            </a:r>
            <a:r>
              <a:rPr lang="en-US" b="1" dirty="0"/>
              <a:t>recover </a:t>
            </a:r>
            <a:r>
              <a:rPr lang="en-US" dirty="0"/>
              <a:t>from the impacts of likely, possible, or current disasters.</a:t>
            </a:r>
            <a:endParaRPr lang="en-US" sz="1200" b="0" i="0"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Preparedness is based on a sound analysis of disaster risks and good linkages with early warning systems, and includes activities such as contingency planning; stockpiling of equipment and supplies; arrangements for coordination, evacuation, and public information; and training and field exercises. These must be supported by formal institutional, legal, and budgetary resources. The related term “readiness” describes the ability to quickly and appropriately respond when required.</a:t>
            </a:r>
            <a:br>
              <a:rPr lang="en-US" dirty="0"/>
            </a:br>
            <a:endParaRPr lang="en-US" dirty="0"/>
          </a:p>
          <a:p>
            <a:r>
              <a:rPr lang="en-US" sz="1200" b="0" i="0" kern="1200" dirty="0">
                <a:solidFill>
                  <a:schemeClr val="tx1"/>
                </a:solidFill>
                <a:effectLst/>
                <a:latin typeface="+mn-lt"/>
                <a:ea typeface="+mn-ea"/>
                <a:cs typeface="+mn-cs"/>
              </a:rPr>
              <a:t>A </a:t>
            </a:r>
            <a:r>
              <a:rPr lang="en-US" sz="1200" b="1" i="0" kern="1200" dirty="0">
                <a:solidFill>
                  <a:schemeClr val="tx1"/>
                </a:solidFill>
                <a:effectLst/>
                <a:latin typeface="+mn-lt"/>
                <a:ea typeface="+mn-ea"/>
                <a:cs typeface="+mn-cs"/>
              </a:rPr>
              <a:t>preparedness plan</a:t>
            </a:r>
            <a:r>
              <a:rPr lang="en-US" sz="1200" b="0" i="0" kern="1200" dirty="0">
                <a:solidFill>
                  <a:schemeClr val="tx1"/>
                </a:solidFill>
                <a:effectLst/>
                <a:latin typeface="+mn-lt"/>
                <a:ea typeface="+mn-ea"/>
                <a:cs typeface="+mn-cs"/>
              </a:rPr>
              <a:t> develops arrangements in advance of an emergency to enable timely, effective, and appropriate responses to specific possible hazardous events or emerging disaster situations that might threaten society or the environment.</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It is important to prepare for emergencies to reduce death, disability, and illness, and because we know that disasters impact our communities differently based on pre-existing societal vulnerabilities. </a:t>
            </a:r>
            <a:r>
              <a:rPr lang="en-US" sz="1200" kern="1200" dirty="0">
                <a:solidFill>
                  <a:schemeClr val="tx1"/>
                </a:solidFill>
                <a:latin typeface="+mn-lt"/>
                <a:ea typeface="+mn-ea"/>
                <a:cs typeface="+mn-cs"/>
              </a:rPr>
              <a:t>Preparing for an emergency can also help communities become more resilient to withstand the impact of a disaster or conflict.</a:t>
            </a:r>
            <a:endParaRPr lang="en-US" dirty="0"/>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Adapted from UNISDR</a:t>
            </a:r>
            <a:r>
              <a:rPr lang="en-US" baseline="0" dirty="0"/>
              <a:t> terminology. </a:t>
            </a:r>
            <a:r>
              <a:rPr lang="en-US" dirty="0"/>
              <a:t>https://www.unisdr.org/we/inform/terminology.</a:t>
            </a:r>
          </a:p>
          <a:p>
            <a:endParaRPr lang="en-US" dirty="0"/>
          </a:p>
        </p:txBody>
      </p:sp>
      <p:sp>
        <p:nvSpPr>
          <p:cNvPr id="4" name="Slide Number Placeholder 3"/>
          <p:cNvSpPr>
            <a:spLocks noGrp="1"/>
          </p:cNvSpPr>
          <p:nvPr>
            <p:ph type="sldNum" sz="quarter" idx="10"/>
          </p:nvPr>
        </p:nvSpPr>
        <p:spPr/>
        <p:txBody>
          <a:bodyPr/>
          <a:lstStyle/>
          <a:p>
            <a:pPr>
              <a:defRPr/>
            </a:pPr>
            <a:fld id="{179C8E36-1276-43D5-90DA-F2A914D9ED7E}" type="slidenum">
              <a:rPr lang="en-US" smtClean="0"/>
              <a:pPr>
                <a:defRPr/>
              </a:pPr>
              <a:t>13</a:t>
            </a:fld>
            <a:endParaRPr lang="en-US" dirty="0"/>
          </a:p>
        </p:txBody>
      </p:sp>
    </p:spTree>
    <p:extLst>
      <p:ext uri="{BB962C8B-B14F-4D97-AF65-F5344CB8AC3E}">
        <p14:creationId xmlns:p14="http://schemas.microsoft.com/office/powerpoint/2010/main" val="25195422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a community is prepared to respond to health needs before an emergency occurs, </a:t>
            </a:r>
            <a:r>
              <a:rPr lang="en-US" sz="1200" b="0" dirty="0">
                <a:latin typeface="Arial" panose="020B0604020202020204" pitchFamily="34" charset="0"/>
                <a:cs typeface="Arial" panose="020B0604020202020204" pitchFamily="34" charset="0"/>
              </a:rPr>
              <a:t>through assessing disaster risks, vulnerability, capacity, exposure, hazard characteristics </a:t>
            </a:r>
            <a:r>
              <a:rPr lang="en-US" sz="1200" dirty="0">
                <a:latin typeface="Arial" panose="020B0604020202020204" pitchFamily="34" charset="0"/>
                <a:cs typeface="Arial" panose="020B0604020202020204" pitchFamily="34" charset="0"/>
              </a:rPr>
              <a:t>and their possible effects, and planning and acting accordingly, we anticipate greater resilience and fewer negative health consequences. </a:t>
            </a:r>
          </a:p>
          <a:p>
            <a:endParaRPr lang="en-US" sz="1200" dirty="0">
              <a:latin typeface="Arial" panose="020B0604020202020204" pitchFamily="34" charset="0"/>
              <a:cs typeface="Arial" panose="020B0604020202020204" pitchFamily="34" charset="0"/>
            </a:endParaRPr>
          </a:p>
          <a:p>
            <a:r>
              <a:rPr lang="en-US" sz="1200" dirty="0">
                <a:latin typeface="Arial" panose="020B0604020202020204" pitchFamily="34" charset="0"/>
                <a:cs typeface="Arial" panose="020B0604020202020204" pitchFamily="34" charset="0"/>
              </a:rPr>
              <a:t>Prepared communities will be able to withstand and absorb disasters/shocks, minimizing disruption to services and maintaining health access.</a:t>
            </a:r>
          </a:p>
          <a:p>
            <a:endParaRPr lang="en-US" sz="1200" dirty="0">
              <a:latin typeface="Arial" panose="020B0604020202020204" pitchFamily="34" charset="0"/>
              <a:cs typeface="Arial" panose="020B0604020202020204" pitchFamily="34" charset="0"/>
            </a:endParaRPr>
          </a:p>
          <a:p>
            <a:r>
              <a:rPr lang="en-US" sz="1200" dirty="0">
                <a:latin typeface="Arial" panose="020B0604020202020204" pitchFamily="34" charset="0"/>
                <a:cs typeface="Arial" panose="020B0604020202020204" pitchFamily="34" charset="0"/>
              </a:rPr>
              <a:t>Communities without preparedness will be overwhelmed by disasters/shocks, and will be unable to meet immediate health needs, possibly leading to excess death, disability, illness, and other health consequences. </a:t>
            </a:r>
            <a:endParaRPr lang="en-US" dirty="0"/>
          </a:p>
          <a:p>
            <a:endParaRPr lang="en-US" dirty="0"/>
          </a:p>
          <a:p>
            <a:r>
              <a:rPr lang="en-US" dirty="0"/>
              <a:t>Photos: Haiti after 2010 earthquake, Women’s Refugee Commission</a:t>
            </a:r>
          </a:p>
        </p:txBody>
      </p:sp>
      <p:sp>
        <p:nvSpPr>
          <p:cNvPr id="4" name="Slide Number Placeholder 3"/>
          <p:cNvSpPr>
            <a:spLocks noGrp="1"/>
          </p:cNvSpPr>
          <p:nvPr>
            <p:ph type="sldNum" sz="quarter" idx="5"/>
          </p:nvPr>
        </p:nvSpPr>
        <p:spPr/>
        <p:txBody>
          <a:bodyPr/>
          <a:lstStyle/>
          <a:p>
            <a:fld id="{C5861AC1-7890-406B-82F3-AB9536AB9780}" type="slidenum">
              <a:rPr lang="en-US" smtClean="0"/>
              <a:t>14</a:t>
            </a:fld>
            <a:endParaRPr lang="en-US"/>
          </a:p>
        </p:txBody>
      </p:sp>
    </p:spTree>
    <p:extLst>
      <p:ext uri="{BB962C8B-B14F-4D97-AF65-F5344CB8AC3E}">
        <p14:creationId xmlns:p14="http://schemas.microsoft.com/office/powerpoint/2010/main" val="35785344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highlight>
                  <a:srgbClr val="FFFF00"/>
                </a:highlight>
                <a:latin typeface="+mn-lt"/>
                <a:ea typeface="+mn-ea"/>
                <a:cs typeface="+mn-cs"/>
              </a:rPr>
              <a:t>From 2005 to 2015</a:t>
            </a:r>
            <a:r>
              <a:rPr lang="en-US" sz="1200" kern="1200" dirty="0">
                <a:solidFill>
                  <a:schemeClr val="tx1"/>
                </a:solidFill>
                <a:effectLst/>
                <a:latin typeface="+mn-lt"/>
                <a:ea typeface="+mn-ea"/>
                <a:cs typeface="+mn-cs"/>
              </a:rPr>
              <a:t>, the United Nations International Strategy for Disaster Reduction’s (</a:t>
            </a:r>
            <a:r>
              <a:rPr lang="en-US" sz="1200" kern="1200" dirty="0" err="1">
                <a:solidFill>
                  <a:schemeClr val="tx1"/>
                </a:solidFill>
                <a:effectLst/>
                <a:latin typeface="+mn-lt"/>
                <a:ea typeface="+mn-ea"/>
                <a:cs typeface="+mn-cs"/>
              </a:rPr>
              <a:t>UNISDR</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Hyogo Framework for Action 2005-2015: Building the Resilience of Nations and Communities to Disasters</a:t>
            </a:r>
            <a:r>
              <a:rPr lang="en-US" sz="1200" kern="1200" dirty="0">
                <a:solidFill>
                  <a:schemeClr val="tx1"/>
                </a:solidFill>
                <a:effectLst/>
                <a:latin typeface="+mn-lt"/>
                <a:ea typeface="+mn-ea"/>
                <a:cs typeface="+mn-cs"/>
              </a:rPr>
              <a:t> guided global dialogue and encouraged international and national stakeholders to invest in approaches that build community and country capacities to prevent, mitigate the impact of, and prepare for emergencies. In March 2015, </a:t>
            </a:r>
            <a:r>
              <a:rPr lang="en-US" sz="1200" i="1" kern="1200" dirty="0">
                <a:solidFill>
                  <a:schemeClr val="tx1"/>
                </a:solidFill>
                <a:effectLst/>
                <a:latin typeface="+mn-lt"/>
                <a:ea typeface="+mn-ea"/>
                <a:cs typeface="+mn-cs"/>
              </a:rPr>
              <a:t>the Sendai Framework for Disaster Risk Reduction 2015-2030</a:t>
            </a:r>
            <a:r>
              <a:rPr lang="en-US" sz="1200" kern="1200" dirty="0">
                <a:solidFill>
                  <a:schemeClr val="tx1"/>
                </a:solidFill>
                <a:effectLst/>
                <a:latin typeface="+mn-lt"/>
                <a:ea typeface="+mn-ea"/>
                <a:cs typeface="+mn-cs"/>
              </a:rPr>
              <a:t> was adopted by member states at the UN World Conference on Disaster Risk Reduction in Sendai, Japan. The framework calls for increased attention to resilience and identifies health as a critical aspect of strengthening individual and community resilience.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Between 2015 and 2030, </a:t>
            </a:r>
            <a:r>
              <a:rPr lang="en-US" sz="1200" kern="1200" baseline="0" dirty="0">
                <a:solidFill>
                  <a:schemeClr val="tx1"/>
                </a:solidFill>
                <a:effectLst/>
                <a:latin typeface="+mn-lt"/>
                <a:ea typeface="+mn-ea"/>
                <a:cs typeface="+mn-cs"/>
              </a:rPr>
              <a:t>the Sendai Framework aims</a:t>
            </a:r>
            <a:r>
              <a:rPr lang="en-US" sz="1200" kern="1200" dirty="0">
                <a:solidFill>
                  <a:schemeClr val="tx1"/>
                </a:solidFill>
                <a:effectLst/>
                <a:latin typeface="+mn-lt"/>
                <a:ea typeface="+mn-ea"/>
                <a:cs typeface="+mn-cs"/>
              </a:rPr>
              <a:t> to achieve the following outcome: </a:t>
            </a:r>
            <a:r>
              <a:rPr lang="en-US" sz="1200" kern="1200" baseline="0" dirty="0">
                <a:solidFill>
                  <a:schemeClr val="tx1"/>
                </a:solidFill>
                <a:effectLst/>
                <a:latin typeface="+mn-lt"/>
                <a:ea typeface="+mn-ea"/>
                <a:cs typeface="+mn-cs"/>
              </a:rPr>
              <a:t>“The </a:t>
            </a:r>
            <a:r>
              <a:rPr lang="en-US" sz="1200" b="0" i="0" kern="1200" dirty="0">
                <a:solidFill>
                  <a:schemeClr val="tx1"/>
                </a:solidFill>
                <a:effectLst/>
                <a:latin typeface="+mn-lt"/>
                <a:ea typeface="+mn-ea"/>
                <a:cs typeface="+mn-cs"/>
              </a:rPr>
              <a:t>substantial reduction of disaster risk and losses in lives, livelihoods, and health and in the economic, physical, social, cultural, and environmental assets of persons, businesses, communities, and countries.”</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Note that </a:t>
            </a:r>
            <a:r>
              <a:rPr lang="en-US" sz="1200" kern="1200" dirty="0" err="1">
                <a:solidFill>
                  <a:schemeClr val="tx1"/>
                </a:solidFill>
                <a:effectLst/>
                <a:latin typeface="+mn-lt"/>
                <a:ea typeface="+mn-ea"/>
                <a:cs typeface="+mn-cs"/>
              </a:rPr>
              <a:t>UNISDR</a:t>
            </a:r>
            <a:r>
              <a:rPr lang="en-US" sz="1200" kern="1200" dirty="0">
                <a:solidFill>
                  <a:schemeClr val="tx1"/>
                </a:solidFill>
                <a:effectLst/>
                <a:latin typeface="+mn-lt"/>
                <a:ea typeface="+mn-ea"/>
                <a:cs typeface="+mn-cs"/>
              </a:rPr>
              <a:t> is now </a:t>
            </a:r>
            <a:r>
              <a:rPr lang="en-US" sz="1200" kern="1200" dirty="0" err="1">
                <a:solidFill>
                  <a:schemeClr val="tx1"/>
                </a:solidFill>
                <a:effectLst/>
                <a:latin typeface="+mn-lt"/>
                <a:ea typeface="+mn-ea"/>
                <a:cs typeface="+mn-cs"/>
              </a:rPr>
              <a:t>UNDRR</a:t>
            </a:r>
            <a:r>
              <a:rPr lang="en-US" sz="1200" kern="1200" dirty="0">
                <a:solidFill>
                  <a:schemeClr val="tx1"/>
                </a:solidFill>
                <a:effectLst/>
                <a:latin typeface="+mn-lt"/>
                <a:ea typeface="+mn-ea"/>
                <a:cs typeface="+mn-cs"/>
              </a:rPr>
              <a:t> – UN Office for Disaster Risk Reduction.</a:t>
            </a:r>
          </a:p>
          <a:p>
            <a:endParaRPr lang="en-US" sz="1200" kern="1200" dirty="0">
              <a:solidFill>
                <a:schemeClr val="tx1"/>
              </a:solidFill>
              <a:effectLst/>
              <a:latin typeface="+mn-lt"/>
              <a:ea typeface="+mn-ea"/>
              <a:cs typeface="+mn-cs"/>
            </a:endParaRPr>
          </a:p>
          <a:p>
            <a:r>
              <a:rPr lang="en-US" sz="1200" u="sng" kern="1200" dirty="0">
                <a:solidFill>
                  <a:schemeClr val="tx1"/>
                </a:solidFill>
                <a:effectLst/>
                <a:latin typeface="+mn-lt"/>
                <a:ea typeface="+mn-ea"/>
                <a:cs typeface="+mn-cs"/>
              </a:rPr>
              <a:t>Resources</a:t>
            </a:r>
            <a:r>
              <a:rPr lang="en-US" sz="1200" u="none" kern="1200" dirty="0">
                <a:solidFill>
                  <a:schemeClr val="tx1"/>
                </a:solidFill>
                <a:effectLst/>
                <a:latin typeface="+mn-lt"/>
                <a:ea typeface="+mn-ea"/>
                <a:cs typeface="+mn-cs"/>
              </a:rPr>
              <a:t>:</a:t>
            </a:r>
          </a:p>
          <a:p>
            <a:pPr marL="171450" indent="-171450">
              <a:buFont typeface="Arial" panose="020B0604020202020204" pitchFamily="34" charset="0"/>
              <a:buChar char="•"/>
            </a:pPr>
            <a:r>
              <a:rPr lang="en-US" sz="1000" kern="1200" dirty="0">
                <a:solidFill>
                  <a:schemeClr val="tx1"/>
                </a:solidFill>
                <a:effectLst/>
                <a:latin typeface="+mn-lt"/>
                <a:ea typeface="+mn-ea"/>
                <a:cs typeface="+mn-cs"/>
              </a:rPr>
              <a:t>United Nations Office for Disaster Risk Reduction (2007). </a:t>
            </a:r>
            <a:r>
              <a:rPr lang="en-US" sz="1000" i="1" kern="1200" dirty="0">
                <a:solidFill>
                  <a:schemeClr val="tx1"/>
                </a:solidFill>
                <a:effectLst/>
                <a:latin typeface="+mn-lt"/>
                <a:ea typeface="+mn-ea"/>
                <a:cs typeface="+mn-cs"/>
              </a:rPr>
              <a:t>Hyogo Framework for Action: Building the resilience of nations and communities to disaster</a:t>
            </a:r>
            <a:r>
              <a:rPr lang="en-US" sz="1000" i="0" kern="1200" dirty="0">
                <a:solidFill>
                  <a:schemeClr val="tx1"/>
                </a:solidFill>
                <a:effectLst/>
                <a:latin typeface="+mn-lt"/>
                <a:ea typeface="+mn-ea"/>
                <a:cs typeface="+mn-cs"/>
              </a:rPr>
              <a:t>.</a:t>
            </a:r>
            <a:r>
              <a:rPr lang="en-US" sz="1000" kern="1200" baseline="0" dirty="0">
                <a:solidFill>
                  <a:schemeClr val="tx1"/>
                </a:solidFill>
                <a:effectLst/>
                <a:latin typeface="+mn-lt"/>
                <a:ea typeface="+mn-ea"/>
                <a:cs typeface="+mn-cs"/>
              </a:rPr>
              <a:t> Geneva. </a:t>
            </a:r>
            <a:r>
              <a:rPr lang="en-US" sz="1000" kern="1200" dirty="0">
                <a:solidFill>
                  <a:schemeClr val="tx1"/>
                </a:solidFill>
                <a:effectLst/>
                <a:latin typeface="+mn-lt"/>
                <a:ea typeface="+mn-ea"/>
                <a:cs typeface="+mn-cs"/>
              </a:rPr>
              <a:t>https://www.unisdr.org/we/inform/publications/1037.</a:t>
            </a:r>
          </a:p>
          <a:p>
            <a:pPr marL="171450" indent="-171450">
              <a:buFont typeface="Arial" panose="020B0604020202020204" pitchFamily="34" charset="0"/>
              <a:buChar char="•"/>
            </a:pPr>
            <a:r>
              <a:rPr lang="en-US" sz="1000" kern="1200" dirty="0">
                <a:solidFill>
                  <a:schemeClr val="tx1"/>
                </a:solidFill>
                <a:effectLst/>
                <a:latin typeface="+mn-lt"/>
                <a:ea typeface="+mn-ea"/>
                <a:cs typeface="+mn-cs"/>
              </a:rPr>
              <a:t>United Nations Office for Disaster Risk Reduction (2015). </a:t>
            </a:r>
            <a:r>
              <a:rPr lang="en-US" sz="1000" i="1" kern="1200" dirty="0">
                <a:solidFill>
                  <a:schemeClr val="tx1"/>
                </a:solidFill>
                <a:effectLst/>
                <a:latin typeface="+mn-lt"/>
                <a:ea typeface="+mn-ea"/>
                <a:cs typeface="+mn-cs"/>
              </a:rPr>
              <a:t>Sendai Framework for Disaster Risk Reduction 2015- 2030</a:t>
            </a:r>
            <a:r>
              <a:rPr lang="en-US" sz="1000" kern="1200" dirty="0">
                <a:solidFill>
                  <a:schemeClr val="tx1"/>
                </a:solidFill>
                <a:effectLst/>
                <a:latin typeface="+mn-lt"/>
                <a:ea typeface="+mn-ea"/>
                <a:cs typeface="+mn-cs"/>
              </a:rPr>
              <a:t>.</a:t>
            </a:r>
            <a:r>
              <a:rPr lang="en-US" sz="1000" kern="1200" baseline="0" dirty="0">
                <a:solidFill>
                  <a:schemeClr val="tx1"/>
                </a:solidFill>
                <a:effectLst/>
                <a:latin typeface="+mn-lt"/>
                <a:ea typeface="+mn-ea"/>
                <a:cs typeface="+mn-cs"/>
              </a:rPr>
              <a:t> </a:t>
            </a:r>
            <a:r>
              <a:rPr lang="en-US" sz="1000" kern="1200" dirty="0">
                <a:solidFill>
                  <a:schemeClr val="tx1"/>
                </a:solidFill>
                <a:effectLst/>
                <a:latin typeface="+mn-lt"/>
                <a:ea typeface="+mn-ea"/>
                <a:cs typeface="+mn-cs"/>
              </a:rPr>
              <a:t>Geneva. http://www.unisdr.org/we/coordinate/sendai-framework.</a:t>
            </a:r>
          </a:p>
          <a:p>
            <a:endParaRPr lang="en-US" dirty="0"/>
          </a:p>
        </p:txBody>
      </p:sp>
      <p:sp>
        <p:nvSpPr>
          <p:cNvPr id="4" name="Slide Number Placeholder 3"/>
          <p:cNvSpPr>
            <a:spLocks noGrp="1"/>
          </p:cNvSpPr>
          <p:nvPr>
            <p:ph type="sldNum" sz="quarter" idx="5"/>
          </p:nvPr>
        </p:nvSpPr>
        <p:spPr/>
        <p:txBody>
          <a:bodyPr/>
          <a:lstStyle/>
          <a:p>
            <a:fld id="{C5861AC1-7890-406B-82F3-AB9536AB9780}" type="slidenum">
              <a:rPr lang="en-US" smtClean="0"/>
              <a:t>15</a:t>
            </a:fld>
            <a:endParaRPr lang="en-US"/>
          </a:p>
        </p:txBody>
      </p:sp>
    </p:spTree>
    <p:extLst>
      <p:ext uri="{BB962C8B-B14F-4D97-AF65-F5344CB8AC3E}">
        <p14:creationId xmlns:p14="http://schemas.microsoft.com/office/powerpoint/2010/main" val="24159912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The next few slides will go through each of the priorities and how they apply to the local level.</a:t>
            </a:r>
          </a:p>
          <a:p>
            <a:endParaRPr lang="en-US" sz="1200" b="0" i="0" kern="1200" dirty="0">
              <a:solidFill>
                <a:schemeClr val="tx1"/>
              </a:solidFill>
              <a:effectLst/>
              <a:latin typeface="+mn-lt"/>
              <a:ea typeface="+mn-ea"/>
              <a:cs typeface="+mn-cs"/>
            </a:endParaRPr>
          </a:p>
          <a:p>
            <a:r>
              <a:rPr lang="en-US" sz="1200" b="0" i="0" u="sng" kern="1200" dirty="0">
                <a:solidFill>
                  <a:schemeClr val="tx1"/>
                </a:solidFill>
                <a:effectLst/>
                <a:latin typeface="+mn-lt"/>
                <a:ea typeface="+mn-ea"/>
                <a:cs typeface="+mn-cs"/>
              </a:rPr>
              <a:t>Reference</a:t>
            </a:r>
            <a:r>
              <a:rPr lang="en-US" sz="1200" b="0" i="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United Nations Office for Disaster Risk Reduction (2015). </a:t>
            </a:r>
            <a:r>
              <a:rPr lang="en-US" sz="1200" i="1" kern="1200" dirty="0">
                <a:solidFill>
                  <a:schemeClr val="tx1"/>
                </a:solidFill>
                <a:effectLst/>
                <a:latin typeface="+mn-lt"/>
                <a:ea typeface="+mn-ea"/>
                <a:cs typeface="+mn-cs"/>
              </a:rPr>
              <a:t>Sendai Framework for Disaster Risk Reduction 2015- 2030</a:t>
            </a:r>
            <a:r>
              <a:rPr lang="en-US" sz="1200" kern="1200" dirty="0">
                <a:solidFill>
                  <a:schemeClr val="tx1"/>
                </a:solidFill>
                <a:effectLst/>
                <a:latin typeface="+mn-lt"/>
                <a:ea typeface="+mn-ea"/>
                <a:cs typeface="+mn-cs"/>
              </a:rPr>
              <a:t>.</a:t>
            </a:r>
            <a:r>
              <a:rPr lang="en-US" sz="1200" kern="1200" baseline="0" dirty="0">
                <a:solidFill>
                  <a:schemeClr val="tx1"/>
                </a:solidFill>
                <a:effectLst/>
                <a:latin typeface="+mn-lt"/>
                <a:ea typeface="+mn-ea"/>
                <a:cs typeface="+mn-cs"/>
              </a:rPr>
              <a:t> </a:t>
            </a:r>
            <a:r>
              <a:rPr lang="en-US" dirty="0"/>
              <a:t>https://www.unisdr.org/we/coordinate/sendai-framework.</a:t>
            </a:r>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D617C2E-AFA7-4C88-B854-5FC3F40F4FB4}" type="slidenum">
              <a:rPr lang="en-US" smtClean="0"/>
              <a:t>16</a:t>
            </a:fld>
            <a:endParaRPr lang="en-US"/>
          </a:p>
        </p:txBody>
      </p:sp>
    </p:spTree>
    <p:extLst>
      <p:ext uri="{BB962C8B-B14F-4D97-AF65-F5344CB8AC3E}">
        <p14:creationId xmlns:p14="http://schemas.microsoft.com/office/powerpoint/2010/main" val="36168522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Priority 1. Understanding disaster risk</a:t>
            </a:r>
          </a:p>
          <a:p>
            <a:r>
              <a:rPr lang="en-US" sz="1200" b="0" i="1" kern="1200" dirty="0">
                <a:solidFill>
                  <a:schemeClr val="tx1"/>
                </a:solidFill>
                <a:effectLst/>
                <a:latin typeface="+mn-lt"/>
                <a:ea typeface="+mn-ea"/>
                <a:cs typeface="+mn-cs"/>
              </a:rPr>
              <a:t>Disaster risk management should be based on an understanding of disaster risk in all its dimensions of </a:t>
            </a:r>
            <a:r>
              <a:rPr lang="en-US" sz="1200" b="0" i="1" u="sng" kern="1200" dirty="0">
                <a:solidFill>
                  <a:schemeClr val="tx1"/>
                </a:solidFill>
                <a:effectLst/>
                <a:latin typeface="+mn-lt"/>
                <a:ea typeface="+mn-ea"/>
                <a:cs typeface="+mn-cs"/>
              </a:rPr>
              <a:t>vulnerability, capacity, exposure of persons and assets, hazard characteristics, and the environment</a:t>
            </a:r>
            <a:r>
              <a:rPr lang="en-US" sz="1200" b="0" i="1" kern="1200" dirty="0">
                <a:solidFill>
                  <a:schemeClr val="tx1"/>
                </a:solidFill>
                <a:effectLst/>
                <a:latin typeface="+mn-lt"/>
                <a:ea typeface="+mn-ea"/>
                <a:cs typeface="+mn-cs"/>
              </a:rPr>
              <a:t>. Such knowledge can be used for risk assessment, prevention, mitigation, preparedness, and response</a:t>
            </a:r>
            <a:r>
              <a:rPr lang="en-US" sz="1200" b="0" i="0" kern="1200" dirty="0">
                <a:solidFill>
                  <a:schemeClr val="tx1"/>
                </a:solidFill>
                <a:effectLst/>
                <a:latin typeface="+mn-lt"/>
                <a:ea typeface="+mn-ea"/>
                <a:cs typeface="+mn-cs"/>
              </a:rPr>
              <a:t>.</a:t>
            </a:r>
            <a:endParaRPr lang="en-US" b="0" dirty="0"/>
          </a:p>
          <a:p>
            <a:endParaRPr lang="en-US" b="0" dirty="0"/>
          </a:p>
          <a:p>
            <a:r>
              <a:rPr lang="en-US" b="0" dirty="0"/>
              <a:t>In terms of Priority 1, at</a:t>
            </a:r>
            <a:r>
              <a:rPr lang="en-US" b="1" dirty="0"/>
              <a:t> national and local levels</a:t>
            </a:r>
            <a:r>
              <a:rPr lang="en-US" b="0" dirty="0"/>
              <a:t>,</a:t>
            </a:r>
            <a:r>
              <a:rPr lang="en-US" b="1" dirty="0"/>
              <a:t> </a:t>
            </a:r>
            <a:r>
              <a:rPr lang="en-US" b="0" dirty="0"/>
              <a:t>the </a:t>
            </a:r>
            <a:r>
              <a:rPr lang="en-US" sz="1200" kern="1200" dirty="0">
                <a:solidFill>
                  <a:schemeClr val="tx1"/>
                </a:solidFill>
                <a:effectLst/>
                <a:latin typeface="+mn-lt"/>
                <a:ea typeface="+mn-ea"/>
                <a:cs typeface="+mn-cs"/>
              </a:rPr>
              <a:t>Sendai Framework recommends:</a:t>
            </a:r>
            <a:endParaRPr lang="en-US" b="1" dirty="0"/>
          </a:p>
          <a:p>
            <a:pPr marL="171450" indent="-171450">
              <a:buFont typeface="Arial" panose="020B0604020202020204" pitchFamily="34" charset="0"/>
              <a:buChar char="•"/>
            </a:pPr>
            <a:r>
              <a:rPr lang="en-US" sz="1200" dirty="0">
                <a:latin typeface="Arial" panose="020B0604020202020204" pitchFamily="34" charset="0"/>
                <a:cs typeface="Arial" panose="020B0604020202020204" pitchFamily="34" charset="0"/>
              </a:rPr>
              <a:t>To encourage the use of and strengthening of baselines and periodically assess </a:t>
            </a:r>
            <a:r>
              <a:rPr lang="en-US" sz="1200" b="1" dirty="0">
                <a:latin typeface="Arial" panose="020B0604020202020204" pitchFamily="34" charset="0"/>
                <a:cs typeface="Arial" panose="020B0604020202020204" pitchFamily="34" charset="0"/>
              </a:rPr>
              <a:t>disaster risks, vulnerability, capacity, exposure, hazard characteristics, </a:t>
            </a:r>
            <a:r>
              <a:rPr lang="en-US" sz="1200" dirty="0">
                <a:latin typeface="Arial" panose="020B0604020202020204" pitchFamily="34" charset="0"/>
                <a:cs typeface="Arial" panose="020B0604020202020204" pitchFamily="34" charset="0"/>
              </a:rPr>
              <a:t>and their possible sequential effects.</a:t>
            </a:r>
          </a:p>
          <a:p>
            <a:pPr marL="171450" indent="-171450">
              <a:buFont typeface="Arial" panose="020B0604020202020204" pitchFamily="34" charset="0"/>
              <a:buChar char="•"/>
            </a:pPr>
            <a:r>
              <a:rPr lang="en-US" sz="1200" dirty="0">
                <a:latin typeface="Arial" panose="020B0604020202020204" pitchFamily="34" charset="0"/>
                <a:cs typeface="Arial" panose="020B0604020202020204" pitchFamily="34" charset="0"/>
              </a:rPr>
              <a:t>To </a:t>
            </a:r>
            <a:r>
              <a:rPr lang="en-US" sz="1200" b="1" dirty="0">
                <a:latin typeface="Arial" panose="020B0604020202020204" pitchFamily="34" charset="0"/>
                <a:cs typeface="Arial" panose="020B0604020202020204" pitchFamily="34" charset="0"/>
              </a:rPr>
              <a:t>build the knowledge </a:t>
            </a:r>
            <a:r>
              <a:rPr lang="en-US" sz="1200" dirty="0">
                <a:latin typeface="Arial" panose="020B0604020202020204" pitchFamily="34" charset="0"/>
                <a:cs typeface="Arial" panose="020B0604020202020204" pitchFamily="34" charset="0"/>
              </a:rPr>
              <a:t>of government officials, civil society, communities, and the private sector on disaster risk reduction.</a:t>
            </a:r>
          </a:p>
          <a:p>
            <a:pPr marL="171450" indent="-171450">
              <a:buFont typeface="Arial" panose="020B0604020202020204" pitchFamily="34" charset="0"/>
              <a:buChar char="•"/>
            </a:pPr>
            <a:r>
              <a:rPr lang="en-US" sz="1200" dirty="0">
                <a:latin typeface="Arial" panose="020B0604020202020204" pitchFamily="34" charset="0"/>
                <a:cs typeface="Arial" panose="020B0604020202020204" pitchFamily="34" charset="0"/>
              </a:rPr>
              <a:t>To </a:t>
            </a:r>
            <a:r>
              <a:rPr lang="en-US" sz="1200" b="1" dirty="0">
                <a:latin typeface="Arial" panose="020B0604020202020204" pitchFamily="34" charset="0"/>
                <a:cs typeface="Arial" panose="020B0604020202020204" pitchFamily="34" charset="0"/>
              </a:rPr>
              <a:t>enhance collaboration </a:t>
            </a:r>
            <a:r>
              <a:rPr lang="en-US" sz="1200" dirty="0">
                <a:latin typeface="Arial" panose="020B0604020202020204" pitchFamily="34" charset="0"/>
                <a:cs typeface="Arial" panose="020B0604020202020204" pitchFamily="34" charset="0"/>
              </a:rPr>
              <a:t>among persons at the local level to disseminate disaster risk information.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u="sng" kern="1200" dirty="0">
                <a:solidFill>
                  <a:schemeClr val="tx1"/>
                </a:solidFill>
                <a:effectLst/>
                <a:latin typeface="+mn-lt"/>
                <a:ea typeface="+mn-ea"/>
                <a:cs typeface="+mn-cs"/>
              </a:rPr>
              <a:t>Reference</a:t>
            </a:r>
            <a:r>
              <a:rPr lang="en-US" sz="1200" kern="1200" dirty="0">
                <a:solidFill>
                  <a:schemeClr val="tx1"/>
                </a:solidFill>
                <a:effectLst/>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United Nations Office for Disaster Risk Reduction (2015). </a:t>
            </a:r>
            <a:r>
              <a:rPr lang="en-US" sz="1200" i="1" kern="1200" dirty="0">
                <a:solidFill>
                  <a:schemeClr val="tx1"/>
                </a:solidFill>
                <a:effectLst/>
                <a:latin typeface="+mn-lt"/>
                <a:ea typeface="+mn-ea"/>
                <a:cs typeface="+mn-cs"/>
              </a:rPr>
              <a:t>Sendai Framework for Disaster Risk Reduction 2015- 2030</a:t>
            </a:r>
            <a:r>
              <a:rPr lang="en-US" sz="1200" kern="1200" dirty="0">
                <a:solidFill>
                  <a:schemeClr val="tx1"/>
                </a:solidFill>
                <a:effectLst/>
                <a:latin typeface="+mn-lt"/>
                <a:ea typeface="+mn-ea"/>
                <a:cs typeface="+mn-cs"/>
              </a:rPr>
              <a:t>.</a:t>
            </a:r>
            <a:r>
              <a:rPr lang="en-US" sz="1200" kern="1200" baseline="0" dirty="0">
                <a:solidFill>
                  <a:schemeClr val="tx1"/>
                </a:solidFill>
                <a:effectLst/>
                <a:latin typeface="+mn-lt"/>
                <a:ea typeface="+mn-ea"/>
                <a:cs typeface="+mn-cs"/>
              </a:rPr>
              <a:t> </a:t>
            </a:r>
            <a:r>
              <a:rPr lang="en-US" dirty="0"/>
              <a:t>https://www.unisdr.org/we/coordinate/sendai-framework.</a:t>
            </a:r>
            <a:endParaRPr lang="en-US" sz="1200" b="0" i="0" kern="1200" dirty="0">
              <a:solidFill>
                <a:schemeClr val="tx1"/>
              </a:solidFill>
              <a:effectLst/>
              <a:latin typeface="+mn-lt"/>
              <a:ea typeface="+mn-ea"/>
              <a:cs typeface="+mn-cs"/>
            </a:endParaRPr>
          </a:p>
          <a:p>
            <a:pPr marL="228600" indent="-228600">
              <a:buAutoNum type="alphaLcParenBoth"/>
            </a:pPr>
            <a:endParaRPr lang="en-US" dirty="0"/>
          </a:p>
        </p:txBody>
      </p:sp>
      <p:sp>
        <p:nvSpPr>
          <p:cNvPr id="4" name="Slide Number Placeholder 3"/>
          <p:cNvSpPr>
            <a:spLocks noGrp="1"/>
          </p:cNvSpPr>
          <p:nvPr>
            <p:ph type="sldNum" sz="quarter" idx="5"/>
          </p:nvPr>
        </p:nvSpPr>
        <p:spPr/>
        <p:txBody>
          <a:bodyPr/>
          <a:lstStyle/>
          <a:p>
            <a:fld id="{C5861AC1-7890-406B-82F3-AB9536AB9780}" type="slidenum">
              <a:rPr lang="en-US" smtClean="0"/>
              <a:t>17</a:t>
            </a:fld>
            <a:endParaRPr lang="en-US"/>
          </a:p>
        </p:txBody>
      </p:sp>
    </p:spTree>
    <p:extLst>
      <p:ext uri="{BB962C8B-B14F-4D97-AF65-F5344CB8AC3E}">
        <p14:creationId xmlns:p14="http://schemas.microsoft.com/office/powerpoint/2010/main" val="15415759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Priority 2. Strengthening disaster risk governance to manage disaster risk</a:t>
            </a:r>
          </a:p>
          <a:p>
            <a:r>
              <a:rPr lang="en-US" sz="1200" b="0" i="1" kern="1200" dirty="0">
                <a:solidFill>
                  <a:schemeClr val="tx1"/>
                </a:solidFill>
                <a:effectLst/>
                <a:latin typeface="+mn-lt"/>
                <a:ea typeface="+mn-ea"/>
                <a:cs typeface="+mn-cs"/>
              </a:rPr>
              <a:t>Disaster risk governance at the national, regional, and global levels is very important for prevention, mitigation, preparedness, response, recovery, and rehabilitation. It fosters collaboration and partnership</a:t>
            </a:r>
            <a:r>
              <a:rPr lang="en-US" sz="1200" b="0" i="0" kern="1200" dirty="0">
                <a:solidFill>
                  <a:schemeClr val="tx1"/>
                </a:solidFill>
                <a:effectLst/>
                <a:latin typeface="+mn-lt"/>
                <a:ea typeface="+mn-ea"/>
                <a:cs typeface="+mn-cs"/>
              </a:rPr>
              <a:t>.</a:t>
            </a:r>
            <a:endParaRPr lang="en-US" b="0" dirty="0"/>
          </a:p>
          <a:p>
            <a:endParaRPr lang="en-US" b="0" dirty="0"/>
          </a:p>
          <a:p>
            <a:r>
              <a:rPr lang="en-US" b="0" dirty="0"/>
              <a:t>In terms of Priority 2, at</a:t>
            </a:r>
            <a:r>
              <a:rPr lang="en-US" b="1" dirty="0"/>
              <a:t> national and local levels</a:t>
            </a:r>
            <a:r>
              <a:rPr lang="en-US" b="0" dirty="0"/>
              <a:t>,</a:t>
            </a:r>
            <a:r>
              <a:rPr lang="en-US" b="1" dirty="0"/>
              <a:t> </a:t>
            </a:r>
            <a:r>
              <a:rPr lang="en-US" b="0" dirty="0"/>
              <a:t>the </a:t>
            </a:r>
            <a:r>
              <a:rPr lang="en-US" sz="1200" kern="1200" dirty="0">
                <a:solidFill>
                  <a:schemeClr val="tx1"/>
                </a:solidFill>
                <a:effectLst/>
                <a:latin typeface="+mn-lt"/>
                <a:ea typeface="+mn-ea"/>
                <a:cs typeface="+mn-cs"/>
              </a:rPr>
              <a:t>Sendai Framework recommends:</a:t>
            </a:r>
            <a:endParaRPr lang="en-US" b="1" dirty="0"/>
          </a:p>
          <a:p>
            <a:pPr marL="171450" indent="-171450">
              <a:buFont typeface="Arial" panose="020B0604020202020204" pitchFamily="34" charset="0"/>
              <a:buChar char="•"/>
            </a:pPr>
            <a:r>
              <a:rPr lang="en-US" sz="1200" dirty="0">
                <a:latin typeface="Arial" panose="020B0604020202020204" pitchFamily="34" charset="0"/>
                <a:cs typeface="Arial" panose="020B0604020202020204" pitchFamily="34" charset="0"/>
              </a:rPr>
              <a:t>To </a:t>
            </a:r>
            <a:r>
              <a:rPr lang="en-US" sz="1200" b="1" dirty="0">
                <a:latin typeface="Arial" panose="020B0604020202020204" pitchFamily="34" charset="0"/>
                <a:cs typeface="Arial" panose="020B0604020202020204" pitchFamily="34" charset="0"/>
              </a:rPr>
              <a:t>mainstream and integrate disaster risk reduction </a:t>
            </a:r>
            <a:r>
              <a:rPr lang="en-US" sz="1200" dirty="0">
                <a:latin typeface="Arial" panose="020B0604020202020204" pitchFamily="34" charset="0"/>
                <a:cs typeface="Arial" panose="020B0604020202020204" pitchFamily="34" charset="0"/>
              </a:rPr>
              <a:t>within and across all sectors.</a:t>
            </a:r>
          </a:p>
          <a:p>
            <a:pPr marL="171450" indent="-171450">
              <a:buFont typeface="Arial" panose="020B0604020202020204" pitchFamily="34" charset="0"/>
              <a:buChar char="•"/>
            </a:pPr>
            <a:r>
              <a:rPr lang="en-US" sz="1200" dirty="0">
                <a:latin typeface="Arial" panose="020B0604020202020204" pitchFamily="34" charset="0"/>
                <a:cs typeface="Arial" panose="020B0604020202020204" pitchFamily="34" charset="0"/>
              </a:rPr>
              <a:t>To encourage the </a:t>
            </a:r>
            <a:r>
              <a:rPr lang="en-US" sz="1200" b="1" dirty="0">
                <a:latin typeface="Arial" panose="020B0604020202020204" pitchFamily="34" charset="0"/>
                <a:cs typeface="Arial" panose="020B0604020202020204" pitchFamily="34" charset="0"/>
              </a:rPr>
              <a:t>establishment of mechanisms and incentives to ensure compliance </a:t>
            </a:r>
            <a:r>
              <a:rPr lang="en-US" sz="1200" dirty="0">
                <a:latin typeface="Arial" panose="020B0604020202020204" pitchFamily="34" charset="0"/>
                <a:cs typeface="Arial" panose="020B0604020202020204" pitchFamily="34" charset="0"/>
              </a:rPr>
              <a:t>with existing safety-enhancing provisions, including health and safety standards.</a:t>
            </a:r>
          </a:p>
          <a:p>
            <a:pPr marL="171450" indent="-171450">
              <a:buFont typeface="Arial" panose="020B0604020202020204" pitchFamily="34" charset="0"/>
              <a:buChar char="•"/>
            </a:pPr>
            <a:r>
              <a:rPr lang="en-US" sz="1200" dirty="0">
                <a:latin typeface="Arial" panose="020B0604020202020204" pitchFamily="34" charset="0"/>
                <a:cs typeface="Arial" panose="020B0604020202020204" pitchFamily="34" charset="0"/>
              </a:rPr>
              <a:t>To </a:t>
            </a:r>
            <a:r>
              <a:rPr lang="en-US" sz="1200" b="1" dirty="0">
                <a:latin typeface="Arial" panose="020B0604020202020204" pitchFamily="34" charset="0"/>
                <a:cs typeface="Arial" panose="020B0604020202020204" pitchFamily="34" charset="0"/>
              </a:rPr>
              <a:t>empower local authorities to work and coordinate with civil society and communities </a:t>
            </a:r>
            <a:r>
              <a:rPr lang="en-US" sz="1200" dirty="0">
                <a:latin typeface="Arial" panose="020B0604020202020204" pitchFamily="34" charset="0"/>
                <a:cs typeface="Arial" panose="020B0604020202020204" pitchFamily="34" charset="0"/>
              </a:rPr>
              <a:t>in disaster risk management at the local level.</a:t>
            </a:r>
            <a:endParaRPr lang="en-US" dirty="0"/>
          </a:p>
          <a:p>
            <a:pPr marL="0" indent="0">
              <a:buNone/>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sng" kern="1200" dirty="0">
                <a:solidFill>
                  <a:schemeClr val="tx1"/>
                </a:solidFill>
                <a:effectLst/>
                <a:latin typeface="+mn-lt"/>
                <a:ea typeface="+mn-ea"/>
                <a:cs typeface="+mn-cs"/>
              </a:rPr>
              <a:t>Reference</a:t>
            </a:r>
            <a:r>
              <a:rPr lang="en-US" sz="1200" kern="1200" dirty="0">
                <a:solidFill>
                  <a:schemeClr val="tx1"/>
                </a:solidFill>
                <a:effectLst/>
                <a:latin typeface="+mn-lt"/>
                <a:ea typeface="+mn-ea"/>
                <a:cs typeface="+mn-cs"/>
              </a:rPr>
              <a:t>:</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United Nations Office for Disaster Risk Reduction (2015). </a:t>
            </a:r>
            <a:r>
              <a:rPr lang="en-US" sz="1200" i="1" kern="1200" dirty="0">
                <a:solidFill>
                  <a:schemeClr val="tx1"/>
                </a:solidFill>
                <a:effectLst/>
                <a:latin typeface="+mn-lt"/>
                <a:ea typeface="+mn-ea"/>
                <a:cs typeface="+mn-cs"/>
              </a:rPr>
              <a:t>Sendai Framework for Disaster Risk Reduction 2015-2030</a:t>
            </a:r>
            <a:r>
              <a:rPr lang="en-US" sz="1200" kern="1200" dirty="0">
                <a:solidFill>
                  <a:schemeClr val="tx1"/>
                </a:solidFill>
                <a:effectLst/>
                <a:latin typeface="+mn-lt"/>
                <a:ea typeface="+mn-ea"/>
                <a:cs typeface="+mn-cs"/>
              </a:rPr>
              <a:t>.</a:t>
            </a:r>
            <a:r>
              <a:rPr lang="en-US" sz="1200" kern="1200" baseline="0" dirty="0">
                <a:solidFill>
                  <a:schemeClr val="tx1"/>
                </a:solidFill>
                <a:effectLst/>
                <a:latin typeface="+mn-lt"/>
                <a:ea typeface="+mn-ea"/>
                <a:cs typeface="+mn-cs"/>
              </a:rPr>
              <a:t> </a:t>
            </a:r>
            <a:r>
              <a:rPr lang="en-US" dirty="0"/>
              <a:t>https://www.unisdr.org/we/coordinate/sendai-framework.</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Photos: WRC; October 2014 EECA regional forum, Kristina </a:t>
            </a:r>
            <a:r>
              <a:rPr lang="en-US" sz="1200" b="0" i="0" kern="1200" dirty="0" err="1">
                <a:solidFill>
                  <a:schemeClr val="tx1"/>
                </a:solidFill>
                <a:effectLst/>
                <a:latin typeface="+mn-lt"/>
                <a:ea typeface="+mn-ea"/>
                <a:cs typeface="+mn-cs"/>
              </a:rPr>
              <a:t>Puzarina</a:t>
            </a:r>
            <a:r>
              <a:rPr lang="en-US" sz="1200" b="0" i="0" kern="1200" dirty="0">
                <a:solidFill>
                  <a:schemeClr val="tx1"/>
                </a:solidFill>
                <a:effectLst/>
                <a:latin typeface="+mn-lt"/>
                <a:ea typeface="+mn-ea"/>
                <a:cs typeface="+mn-cs"/>
              </a:rPr>
              <a:t> IPPF.</a:t>
            </a:r>
          </a:p>
        </p:txBody>
      </p:sp>
      <p:sp>
        <p:nvSpPr>
          <p:cNvPr id="4" name="Slide Number Placeholder 3"/>
          <p:cNvSpPr>
            <a:spLocks noGrp="1"/>
          </p:cNvSpPr>
          <p:nvPr>
            <p:ph type="sldNum" sz="quarter" idx="5"/>
          </p:nvPr>
        </p:nvSpPr>
        <p:spPr/>
        <p:txBody>
          <a:bodyPr/>
          <a:lstStyle/>
          <a:p>
            <a:fld id="{C5861AC1-7890-406B-82F3-AB9536AB9780}" type="slidenum">
              <a:rPr lang="en-US" smtClean="0"/>
              <a:t>18</a:t>
            </a:fld>
            <a:endParaRPr lang="en-US"/>
          </a:p>
        </p:txBody>
      </p:sp>
    </p:spTree>
    <p:extLst>
      <p:ext uri="{BB962C8B-B14F-4D97-AF65-F5344CB8AC3E}">
        <p14:creationId xmlns:p14="http://schemas.microsoft.com/office/powerpoint/2010/main" val="32421357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Priority 3. Investing in disaster risk reduction for resilience</a:t>
            </a:r>
          </a:p>
          <a:p>
            <a:r>
              <a:rPr lang="en-US" sz="1200" b="0" i="1" kern="1200" dirty="0">
                <a:solidFill>
                  <a:schemeClr val="tx1"/>
                </a:solidFill>
                <a:effectLst/>
                <a:latin typeface="+mn-lt"/>
                <a:ea typeface="+mn-ea"/>
                <a:cs typeface="+mn-cs"/>
              </a:rPr>
              <a:t>Public and private investment in disaster risk prevention and reduction through structural and non-structural measures are essential to enhance the economic, social, health, and cultural resilience of persons, communities, countries, and their assets, as well as the environment</a:t>
            </a:r>
            <a:r>
              <a:rPr lang="en-US" sz="1200" b="0" i="0" kern="1200" dirty="0">
                <a:solidFill>
                  <a:schemeClr val="tx1"/>
                </a:solidFill>
                <a:effectLst/>
                <a:latin typeface="+mn-lt"/>
                <a:ea typeface="+mn-ea"/>
                <a:cs typeface="+mn-cs"/>
              </a:rPr>
              <a:t>.</a:t>
            </a:r>
            <a:endParaRPr lang="en-US" b="0" dirty="0"/>
          </a:p>
          <a:p>
            <a:endParaRPr lang="en-US" b="0" dirty="0"/>
          </a:p>
          <a:p>
            <a:r>
              <a:rPr lang="en-US" b="0" dirty="0"/>
              <a:t>In terms of Priority 3, at</a:t>
            </a:r>
            <a:r>
              <a:rPr lang="en-US" b="1" dirty="0"/>
              <a:t> national and local levels</a:t>
            </a:r>
            <a:r>
              <a:rPr lang="en-US" b="0" dirty="0"/>
              <a:t>,</a:t>
            </a:r>
            <a:r>
              <a:rPr lang="en-US" b="1" dirty="0"/>
              <a:t> </a:t>
            </a:r>
            <a:r>
              <a:rPr lang="en-US" b="0" dirty="0"/>
              <a:t>the </a:t>
            </a:r>
            <a:r>
              <a:rPr lang="en-US" sz="1200" kern="1200" dirty="0">
                <a:solidFill>
                  <a:schemeClr val="tx1"/>
                </a:solidFill>
                <a:effectLst/>
                <a:latin typeface="+mn-lt"/>
                <a:ea typeface="+mn-ea"/>
                <a:cs typeface="+mn-cs"/>
              </a:rPr>
              <a:t>Sendai Framework recommends:</a:t>
            </a:r>
            <a:endParaRPr lang="en-US" b="1" dirty="0"/>
          </a:p>
          <a:p>
            <a:pPr marL="171450" indent="-171450">
              <a:buFont typeface="Arial" panose="020B0604020202020204" pitchFamily="34" charset="0"/>
              <a:buChar char="•"/>
            </a:pPr>
            <a:r>
              <a:rPr lang="en-US" sz="1200" dirty="0"/>
              <a:t>To </a:t>
            </a:r>
            <a:r>
              <a:rPr lang="en-US" sz="1200" b="1" dirty="0"/>
              <a:t>allocate the necessary resources, including finances and logistics</a:t>
            </a:r>
            <a:r>
              <a:rPr lang="en-US" sz="1200" dirty="0"/>
              <a:t>,</a:t>
            </a:r>
            <a:r>
              <a:rPr lang="en-US" sz="1200" b="1" dirty="0"/>
              <a:t> </a:t>
            </a:r>
            <a:r>
              <a:rPr lang="en-US" sz="1200" dirty="0"/>
              <a:t>for disaster risk reduction.</a:t>
            </a:r>
          </a:p>
          <a:p>
            <a:pPr marL="171450" indent="-171450">
              <a:buFont typeface="Arial" panose="020B0604020202020204" pitchFamily="34" charset="0"/>
              <a:buChar char="•"/>
            </a:pPr>
            <a:r>
              <a:rPr lang="en-US" sz="1200" dirty="0"/>
              <a:t>To </a:t>
            </a:r>
            <a:r>
              <a:rPr lang="en-US" sz="1200" b="1" dirty="0"/>
              <a:t>revise building codes </a:t>
            </a:r>
            <a:r>
              <a:rPr lang="en-US" sz="1200" dirty="0"/>
              <a:t>and strengthen disaster-resilient schools and hospitals; </a:t>
            </a:r>
            <a:r>
              <a:rPr lang="en-US" sz="1200" b="1" dirty="0"/>
              <a:t>building better from the start </a:t>
            </a:r>
            <a:r>
              <a:rPr lang="en-US" sz="1200" dirty="0"/>
              <a:t>to withstand hazards.</a:t>
            </a:r>
          </a:p>
          <a:p>
            <a:pPr marL="171450" indent="-171450">
              <a:buFont typeface="Arial" panose="020B0604020202020204" pitchFamily="34" charset="0"/>
              <a:buChar char="•"/>
            </a:pPr>
            <a:r>
              <a:rPr lang="en-US" sz="1200" dirty="0"/>
              <a:t>To </a:t>
            </a:r>
            <a:r>
              <a:rPr lang="en-US" sz="1200" b="1" dirty="0"/>
              <a:t>integrate disaster risk management into primary, secondary, and tertiary health care</a:t>
            </a:r>
            <a:r>
              <a:rPr lang="en-US" sz="1200" dirty="0"/>
              <a:t>, especially at the local level, for a resilient health system.</a:t>
            </a:r>
          </a:p>
          <a:p>
            <a:pPr marL="171450" indent="-171450">
              <a:buFont typeface="Arial" panose="020B0604020202020204" pitchFamily="34" charset="0"/>
              <a:buChar char="•"/>
            </a:pPr>
            <a:r>
              <a:rPr lang="en-US" sz="1200" dirty="0"/>
              <a:t>To </a:t>
            </a:r>
            <a:r>
              <a:rPr lang="en-US" sz="1200" b="1" dirty="0"/>
              <a:t>strengthen inclusive policies and enhance access to basic health care</a:t>
            </a:r>
            <a:r>
              <a:rPr lang="en-US" sz="1200" dirty="0"/>
              <a:t>, including SRH.</a:t>
            </a:r>
          </a:p>
          <a:p>
            <a:pPr marL="228600" indent="-228600">
              <a:buAutoNum type="alphaLcParenBoth"/>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sng" kern="1200" dirty="0">
                <a:solidFill>
                  <a:schemeClr val="tx1"/>
                </a:solidFill>
                <a:effectLst/>
                <a:latin typeface="+mn-lt"/>
                <a:ea typeface="+mn-ea"/>
                <a:cs typeface="+mn-cs"/>
              </a:rPr>
              <a:t>Reference</a:t>
            </a:r>
            <a:r>
              <a:rPr lang="en-US" sz="1200" kern="1200" dirty="0">
                <a:solidFill>
                  <a:schemeClr val="tx1"/>
                </a:solidFill>
                <a:effectLst/>
                <a:latin typeface="+mn-lt"/>
                <a:ea typeface="+mn-ea"/>
                <a:cs typeface="+mn-cs"/>
              </a:rPr>
              <a:t>:</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United Nations Office for Disaster Risk Reduction (2015). </a:t>
            </a:r>
            <a:r>
              <a:rPr lang="en-US" sz="1200" i="1" kern="1200" dirty="0">
                <a:solidFill>
                  <a:schemeClr val="tx1"/>
                </a:solidFill>
                <a:effectLst/>
                <a:latin typeface="+mn-lt"/>
                <a:ea typeface="+mn-ea"/>
                <a:cs typeface="+mn-cs"/>
              </a:rPr>
              <a:t>Sendai Framework for Disaster Risk Reduction 2015- 2030</a:t>
            </a:r>
            <a:r>
              <a:rPr lang="en-US" sz="1200" kern="1200" dirty="0">
                <a:solidFill>
                  <a:schemeClr val="tx1"/>
                </a:solidFill>
                <a:effectLst/>
                <a:latin typeface="+mn-lt"/>
                <a:ea typeface="+mn-ea"/>
                <a:cs typeface="+mn-cs"/>
              </a:rPr>
              <a:t>.</a:t>
            </a:r>
            <a:r>
              <a:rPr lang="en-US" sz="1200" kern="1200" baseline="0" dirty="0">
                <a:solidFill>
                  <a:schemeClr val="tx1"/>
                </a:solidFill>
                <a:effectLst/>
                <a:latin typeface="+mn-lt"/>
                <a:ea typeface="+mn-ea"/>
                <a:cs typeface="+mn-cs"/>
              </a:rPr>
              <a:t> </a:t>
            </a:r>
            <a:r>
              <a:rPr lang="en-US" dirty="0"/>
              <a:t>https://www.unisdr.org/we/coordinate/sendai-framework.</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5861AC1-7890-406B-82F3-AB9536AB9780}" type="slidenum">
              <a:rPr lang="en-US" smtClean="0"/>
              <a:t>19</a:t>
            </a:fld>
            <a:endParaRPr lang="en-US"/>
          </a:p>
        </p:txBody>
      </p:sp>
    </p:spTree>
    <p:extLst>
      <p:ext uri="{BB962C8B-B14F-4D97-AF65-F5344CB8AC3E}">
        <p14:creationId xmlns:p14="http://schemas.microsoft.com/office/powerpoint/2010/main" val="31964052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a:latin typeface="+mn-lt"/>
              </a:rPr>
              <a:t>Review learning objectives</a:t>
            </a:r>
          </a:p>
          <a:p>
            <a:endParaRPr lang="en-US" dirty="0"/>
          </a:p>
        </p:txBody>
      </p:sp>
      <p:sp>
        <p:nvSpPr>
          <p:cNvPr id="4" name="Slide Number Placeholder 3"/>
          <p:cNvSpPr>
            <a:spLocks noGrp="1"/>
          </p:cNvSpPr>
          <p:nvPr>
            <p:ph type="sldNum" sz="quarter" idx="10"/>
          </p:nvPr>
        </p:nvSpPr>
        <p:spPr/>
        <p:txBody>
          <a:bodyPr/>
          <a:lstStyle/>
          <a:p>
            <a:fld id="{C927A3F0-9868-4A53-ACB5-5E4E014F0E1A}" type="slidenum">
              <a:rPr lang="en-US" smtClean="0"/>
              <a:t>2</a:t>
            </a:fld>
            <a:endParaRPr lang="en-US"/>
          </a:p>
        </p:txBody>
      </p:sp>
    </p:spTree>
    <p:extLst>
      <p:ext uri="{BB962C8B-B14F-4D97-AF65-F5344CB8AC3E}">
        <p14:creationId xmlns:p14="http://schemas.microsoft.com/office/powerpoint/2010/main" val="41766965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Priority 4. Enhancing disaster preparedness for effective response and to “Build Back Better” in recovery, rehabilitation, and reconstruction</a:t>
            </a:r>
          </a:p>
          <a:p>
            <a:r>
              <a:rPr lang="en-US" sz="1200" b="0" i="1" kern="1200" dirty="0">
                <a:solidFill>
                  <a:schemeClr val="tx1"/>
                </a:solidFill>
                <a:effectLst/>
                <a:latin typeface="+mn-lt"/>
                <a:ea typeface="+mn-ea"/>
                <a:cs typeface="+mn-cs"/>
              </a:rPr>
              <a:t>The growth of disaster risk means there is a need to strengthen disaster preparedness for response, take action in anticipation of events, and ensure capacities are in place for effective response and recovery at all levels. The recovery, rehabilitation, and reconstruction phase is a critical opportunity to build back better, including through integrating disaster risk reduction into development measures</a:t>
            </a:r>
            <a:r>
              <a:rPr lang="en-US" sz="1200" b="0" i="0" kern="1200" dirty="0">
                <a:solidFill>
                  <a:schemeClr val="tx1"/>
                </a:solidFill>
                <a:effectLst/>
                <a:latin typeface="+mn-lt"/>
                <a:ea typeface="+mn-ea"/>
                <a:cs typeface="+mn-cs"/>
              </a:rPr>
              <a:t>.</a:t>
            </a:r>
            <a:endParaRPr lang="en-US" b="0" dirty="0"/>
          </a:p>
          <a:p>
            <a:endParaRPr lang="en-US" b="0" dirty="0"/>
          </a:p>
          <a:p>
            <a:r>
              <a:rPr lang="en-US" b="0" dirty="0"/>
              <a:t>In terms of Priority 4, at</a:t>
            </a:r>
            <a:r>
              <a:rPr lang="en-US" b="1" dirty="0"/>
              <a:t> national and local levels</a:t>
            </a:r>
            <a:r>
              <a:rPr lang="en-US" b="0" dirty="0"/>
              <a:t>,</a:t>
            </a:r>
            <a:r>
              <a:rPr lang="en-US" b="1" dirty="0"/>
              <a:t> </a:t>
            </a:r>
            <a:r>
              <a:rPr lang="en-US" b="0" dirty="0"/>
              <a:t>the </a:t>
            </a:r>
            <a:r>
              <a:rPr lang="en-US" sz="1200" kern="1200" dirty="0">
                <a:solidFill>
                  <a:schemeClr val="tx1"/>
                </a:solidFill>
                <a:effectLst/>
                <a:latin typeface="+mn-lt"/>
                <a:ea typeface="+mn-ea"/>
                <a:cs typeface="+mn-cs"/>
              </a:rPr>
              <a:t>Sendai Framework recommends:</a:t>
            </a:r>
            <a:endParaRPr lang="en-US" b="1" dirty="0"/>
          </a:p>
          <a:p>
            <a:pPr marL="171450" indent="-171450">
              <a:buFont typeface="Arial" panose="020B0604020202020204" pitchFamily="34" charset="0"/>
              <a:buChar char="•"/>
            </a:pPr>
            <a:r>
              <a:rPr lang="en-US" sz="1200" dirty="0">
                <a:latin typeface="Arial" panose="020B0604020202020204" pitchFamily="34" charset="0"/>
                <a:cs typeface="Arial" panose="020B0604020202020204" pitchFamily="34" charset="0"/>
              </a:rPr>
              <a:t>To </a:t>
            </a:r>
            <a:r>
              <a:rPr lang="en-US" sz="1200" b="1" dirty="0">
                <a:latin typeface="Arial" panose="020B0604020202020204" pitchFamily="34" charset="0"/>
                <a:cs typeface="Arial" panose="020B0604020202020204" pitchFamily="34" charset="0"/>
              </a:rPr>
              <a:t>periodically update disaster preparedness and contingency policies and plans</a:t>
            </a:r>
            <a:r>
              <a:rPr lang="en-US" sz="1200" dirty="0">
                <a:latin typeface="Arial" panose="020B0604020202020204" pitchFamily="34" charset="0"/>
                <a:cs typeface="Arial" panose="020B0604020202020204" pitchFamily="34" charset="0"/>
              </a:rPr>
              <a:t>.</a:t>
            </a:r>
          </a:p>
          <a:p>
            <a:pPr marL="171450" indent="-171450">
              <a:buFont typeface="Arial" panose="020B0604020202020204" pitchFamily="34" charset="0"/>
              <a:buChar char="•"/>
            </a:pPr>
            <a:r>
              <a:rPr lang="en-US" sz="1200" dirty="0">
                <a:latin typeface="Arial" panose="020B0604020202020204" pitchFamily="34" charset="0"/>
                <a:cs typeface="Arial" panose="020B0604020202020204" pitchFamily="34" charset="0"/>
              </a:rPr>
              <a:t>To develop and maintain people-centered, multi-hazard, multisectoral </a:t>
            </a:r>
            <a:r>
              <a:rPr lang="en-US" sz="1200" b="1" dirty="0">
                <a:latin typeface="Arial" panose="020B0604020202020204" pitchFamily="34" charset="0"/>
                <a:cs typeface="Arial" panose="020B0604020202020204" pitchFamily="34" charset="0"/>
              </a:rPr>
              <a:t>forecasting and early warning systems</a:t>
            </a:r>
            <a:r>
              <a:rPr lang="en-US" sz="1200" dirty="0">
                <a:latin typeface="Arial" panose="020B0604020202020204" pitchFamily="34" charset="0"/>
                <a:cs typeface="Arial" panose="020B0604020202020204" pitchFamily="34" charset="0"/>
              </a:rPr>
              <a:t>.</a:t>
            </a:r>
          </a:p>
          <a:p>
            <a:pPr marL="171450" indent="-171450">
              <a:buFont typeface="Arial" panose="020B0604020202020204" pitchFamily="34" charset="0"/>
              <a:buChar char="•"/>
            </a:pPr>
            <a:r>
              <a:rPr lang="en-US" sz="1200" dirty="0">
                <a:latin typeface="Arial" panose="020B0604020202020204" pitchFamily="34" charset="0"/>
                <a:cs typeface="Arial" panose="020B0604020202020204" pitchFamily="34" charset="0"/>
              </a:rPr>
              <a:t>To </a:t>
            </a:r>
            <a:r>
              <a:rPr lang="en-US" sz="1200" b="1" dirty="0">
                <a:latin typeface="Arial" panose="020B0604020202020204" pitchFamily="34" charset="0"/>
                <a:cs typeface="Arial" panose="020B0604020202020204" pitchFamily="34" charset="0"/>
              </a:rPr>
              <a:t>stockpile </a:t>
            </a:r>
            <a:r>
              <a:rPr lang="en-US" sz="1200" dirty="0">
                <a:latin typeface="Arial" panose="020B0604020202020204" pitchFamily="34" charset="0"/>
                <a:cs typeface="Arial" panose="020B0604020202020204" pitchFamily="34" charset="0"/>
              </a:rPr>
              <a:t>necessary supplies.</a:t>
            </a:r>
          </a:p>
          <a:p>
            <a:pPr marL="171450" indent="-171450">
              <a:buFont typeface="Arial" panose="020B0604020202020204" pitchFamily="34" charset="0"/>
              <a:buChar char="•"/>
            </a:pPr>
            <a:r>
              <a:rPr lang="en-US" sz="1200" dirty="0">
                <a:latin typeface="Arial" panose="020B0604020202020204" pitchFamily="34" charset="0"/>
                <a:cs typeface="Arial" panose="020B0604020202020204" pitchFamily="34" charset="0"/>
              </a:rPr>
              <a:t>To </a:t>
            </a:r>
            <a:r>
              <a:rPr lang="en-US" sz="1200" b="1" dirty="0">
                <a:latin typeface="Arial" panose="020B0604020202020204" pitchFamily="34" charset="0"/>
                <a:cs typeface="Arial" panose="020B0604020202020204" pitchFamily="34" charset="0"/>
              </a:rPr>
              <a:t>train </a:t>
            </a:r>
            <a:r>
              <a:rPr lang="en-US" sz="1200" dirty="0">
                <a:latin typeface="Arial" panose="020B0604020202020204" pitchFamily="34" charset="0"/>
                <a:cs typeface="Arial" panose="020B0604020202020204" pitchFamily="34" charset="0"/>
              </a:rPr>
              <a:t>the existing workforce in disaster response.</a:t>
            </a:r>
          </a:p>
          <a:p>
            <a:pPr marL="171450" indent="-171450">
              <a:buFont typeface="Arial" panose="020B0604020202020204" pitchFamily="34" charset="0"/>
              <a:buChar char="•"/>
            </a:pPr>
            <a:r>
              <a:rPr lang="en-US" sz="1200" dirty="0">
                <a:latin typeface="Arial" panose="020B0604020202020204" pitchFamily="34" charset="0"/>
                <a:cs typeface="Arial" panose="020B0604020202020204" pitchFamily="34" charset="0"/>
              </a:rPr>
              <a:t>To facilitate the link between relief, rehabilitation, and development; </a:t>
            </a:r>
            <a:r>
              <a:rPr lang="en-US" sz="1200" b="1" dirty="0">
                <a:latin typeface="Arial" panose="020B0604020202020204" pitchFamily="34" charset="0"/>
                <a:cs typeface="Arial" panose="020B0604020202020204" pitchFamily="34" charset="0"/>
              </a:rPr>
              <a:t>use opportunities during recovery to develop capacities that reduce disaster risk </a:t>
            </a:r>
            <a:r>
              <a:rPr lang="en-US" sz="1200" dirty="0">
                <a:latin typeface="Arial" panose="020B0604020202020204" pitchFamily="34" charset="0"/>
                <a:cs typeface="Arial" panose="020B0604020202020204" pitchFamily="34" charset="0"/>
              </a:rPr>
              <a:t>in the short, medium and long term.</a:t>
            </a:r>
          </a:p>
          <a:p>
            <a:pPr marL="0" indent="0">
              <a:buNone/>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sng" kern="1200" dirty="0">
                <a:solidFill>
                  <a:schemeClr val="tx1"/>
                </a:solidFill>
                <a:effectLst/>
                <a:latin typeface="+mn-lt"/>
                <a:ea typeface="+mn-ea"/>
                <a:cs typeface="+mn-cs"/>
              </a:rPr>
              <a:t>Reference</a:t>
            </a:r>
            <a:r>
              <a:rPr lang="en-US" sz="1200" kern="1200" dirty="0">
                <a:solidFill>
                  <a:schemeClr val="tx1"/>
                </a:solidFill>
                <a:effectLst/>
                <a:latin typeface="+mn-lt"/>
                <a:ea typeface="+mn-ea"/>
                <a:cs typeface="+mn-cs"/>
              </a:rPr>
              <a:t>:</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United Nations Office for Disaster Risk Reduction (2015). </a:t>
            </a:r>
            <a:r>
              <a:rPr lang="en-US" sz="1200" i="1" kern="1200" dirty="0">
                <a:solidFill>
                  <a:schemeClr val="tx1"/>
                </a:solidFill>
                <a:effectLst/>
                <a:latin typeface="+mn-lt"/>
                <a:ea typeface="+mn-ea"/>
                <a:cs typeface="+mn-cs"/>
              </a:rPr>
              <a:t>Sendai Framework for Disaster Risk Reduction 2015- 2030</a:t>
            </a:r>
            <a:r>
              <a:rPr lang="en-US" sz="1200" kern="1200" dirty="0">
                <a:solidFill>
                  <a:schemeClr val="tx1"/>
                </a:solidFill>
                <a:effectLst/>
                <a:latin typeface="+mn-lt"/>
                <a:ea typeface="+mn-ea"/>
                <a:cs typeface="+mn-cs"/>
              </a:rPr>
              <a:t>.</a:t>
            </a:r>
            <a:r>
              <a:rPr lang="en-US" sz="1200" kern="1200" baseline="0" dirty="0">
                <a:solidFill>
                  <a:schemeClr val="tx1"/>
                </a:solidFill>
                <a:effectLst/>
                <a:latin typeface="+mn-lt"/>
                <a:ea typeface="+mn-ea"/>
                <a:cs typeface="+mn-cs"/>
              </a:rPr>
              <a:t> </a:t>
            </a:r>
            <a:r>
              <a:rPr lang="en-US" dirty="0"/>
              <a:t>https://www.unisdr.org/we/coordinate/sendai-framework.</a:t>
            </a:r>
            <a:endParaRPr lang="en-US" sz="1200" b="0" i="0" kern="1200" dirty="0">
              <a:solidFill>
                <a:schemeClr val="tx1"/>
              </a:solidFill>
              <a:effectLst/>
              <a:latin typeface="+mn-lt"/>
              <a:ea typeface="+mn-ea"/>
              <a:cs typeface="+mn-cs"/>
            </a:endParaRPr>
          </a:p>
          <a:p>
            <a:pPr marL="0" indent="0">
              <a:buNone/>
            </a:pPr>
            <a:endParaRPr lang="en-US" dirty="0"/>
          </a:p>
        </p:txBody>
      </p:sp>
      <p:sp>
        <p:nvSpPr>
          <p:cNvPr id="4" name="Slide Number Placeholder 3"/>
          <p:cNvSpPr>
            <a:spLocks noGrp="1"/>
          </p:cNvSpPr>
          <p:nvPr>
            <p:ph type="sldNum" sz="quarter" idx="5"/>
          </p:nvPr>
        </p:nvSpPr>
        <p:spPr/>
        <p:txBody>
          <a:bodyPr/>
          <a:lstStyle/>
          <a:p>
            <a:fld id="{C5861AC1-7890-406B-82F3-AB9536AB9780}" type="slidenum">
              <a:rPr lang="en-US" smtClean="0"/>
              <a:t>20</a:t>
            </a:fld>
            <a:endParaRPr lang="en-US"/>
          </a:p>
        </p:txBody>
      </p:sp>
    </p:spTree>
    <p:extLst>
      <p:ext uri="{BB962C8B-B14F-4D97-AF65-F5344CB8AC3E}">
        <p14:creationId xmlns:p14="http://schemas.microsoft.com/office/powerpoint/2010/main" val="14061878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Health systems-strengthening, based on primary health care at the community level, can: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Reduce the vulnerability of at-risk populations before an emergency.</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Build the capacity of communities to prevent, prepare, respond to, and recover from emergencies, thus protecting public health, health services, and infrastructure.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Provide the basis for scaling up measures to meet wide-ranging health needs in emergencies.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Prevent avoidable morbidity and mortality, particularly among women, children, and adolescents.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Use opportunities during recovery to strengthen services and reduce the risks of future events.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927A3F0-9868-4A53-ACB5-5E4E014F0E1A}" type="slidenum">
              <a:rPr lang="en-US" smtClean="0"/>
              <a:t>21</a:t>
            </a:fld>
            <a:endParaRPr lang="en-US"/>
          </a:p>
        </p:txBody>
      </p:sp>
    </p:spTree>
    <p:extLst>
      <p:ext uri="{BB962C8B-B14F-4D97-AF65-F5344CB8AC3E}">
        <p14:creationId xmlns:p14="http://schemas.microsoft.com/office/powerpoint/2010/main" val="21962374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79C8E36-1276-43D5-90DA-F2A914D9ED7E}" type="slidenum">
              <a:rPr lang="en-US" smtClean="0"/>
              <a:pPr>
                <a:defRPr/>
              </a:pPr>
              <a:t>22</a:t>
            </a:fld>
            <a:endParaRPr lang="en-US"/>
          </a:p>
        </p:txBody>
      </p:sp>
    </p:spTree>
    <p:extLst>
      <p:ext uri="{BB962C8B-B14F-4D97-AF65-F5344CB8AC3E}">
        <p14:creationId xmlns:p14="http://schemas.microsoft.com/office/powerpoint/2010/main" val="18048120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latin typeface="+mn-lt"/>
                <a:ea typeface="+mn-ea"/>
                <a:cs typeface="+mn-cs"/>
              </a:rPr>
              <a:t>Ask participants to consider the disaster timeline they created and to reflect on how health and health services were affected during the emergencies.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Then, ask participants to consider who was most impacted in their communities. Did everyone face similar problems or challenges, or were certain people more at risk? Why were these people most at risk, or most impacted?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Photos: Women’s Refugee Commission; Aceh, Indonesia after the tsunami, and Kenya after the 2008 post-election violence.</a:t>
            </a:r>
            <a:endParaRPr lang="en-US" dirty="0"/>
          </a:p>
        </p:txBody>
      </p:sp>
      <p:sp>
        <p:nvSpPr>
          <p:cNvPr id="4" name="Slide Number Placeholder 3"/>
          <p:cNvSpPr>
            <a:spLocks noGrp="1"/>
          </p:cNvSpPr>
          <p:nvPr>
            <p:ph type="sldNum" sz="quarter" idx="5"/>
          </p:nvPr>
        </p:nvSpPr>
        <p:spPr/>
        <p:txBody>
          <a:bodyPr/>
          <a:lstStyle/>
          <a:p>
            <a:fld id="{C5861AC1-7890-406B-82F3-AB9536AB9780}" type="slidenum">
              <a:rPr lang="en-US" smtClean="0"/>
              <a:t>3</a:t>
            </a:fld>
            <a:endParaRPr lang="en-US"/>
          </a:p>
        </p:txBody>
      </p:sp>
    </p:spTree>
    <p:extLst>
      <p:ext uri="{BB962C8B-B14F-4D97-AF65-F5344CB8AC3E}">
        <p14:creationId xmlns:p14="http://schemas.microsoft.com/office/powerpoint/2010/main" val="37599267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Over the past decade, humanitarian crises have been increasing in number and duration</a:t>
            </a:r>
            <a:r>
              <a:rPr lang="en-US" sz="1200" b="0" i="0" u="none" strike="noStrike" kern="1200" baseline="0" dirty="0">
                <a:solidFill>
                  <a:schemeClr val="tx1"/>
                </a:solidFill>
                <a:latin typeface="+mn-lt"/>
                <a:ea typeface="+mn-ea"/>
                <a:cs typeface="+mn-cs"/>
              </a:rPr>
              <a:t>. </a:t>
            </a:r>
          </a:p>
          <a:p>
            <a:pPr marL="171450" indent="-171450">
              <a:buFont typeface="Arial" panose="020B0604020202020204" pitchFamily="34" charset="0"/>
              <a:buChar char="•"/>
            </a:pPr>
            <a:r>
              <a:rPr lang="en-US" b="0" dirty="0">
                <a:effectLst/>
              </a:rPr>
              <a:t>Between 2005 and 2017, the average length of crises with an active inter-agency appeal for humanitarian aid rose from four to seven years, while the number of active crises receiving an internationally led response almost doubled, from 16 to 30. The majority of people targeted receive assistance for five years or more (nearly 60 percent).</a:t>
            </a:r>
            <a:r>
              <a:rPr lang="en-US" sz="1200" b="0" baseline="30000" dirty="0"/>
              <a:t>1</a:t>
            </a:r>
            <a:r>
              <a:rPr lang="en-US" b="0" dirty="0">
                <a:effectLst/>
              </a:rPr>
              <a:t> </a:t>
            </a:r>
          </a:p>
          <a:p>
            <a:pPr marL="171450" indent="-171450">
              <a:buFont typeface="Arial" panose="020B0604020202020204" pitchFamily="34" charset="0"/>
              <a:buChar char="•"/>
            </a:pPr>
            <a:r>
              <a:rPr lang="en-US" b="0" dirty="0">
                <a:effectLst/>
              </a:rPr>
              <a:t>Since 2015, appeals for crises lasting five years or longer have spiked and now command most funding received and requested (80 percent).</a:t>
            </a:r>
            <a:r>
              <a:rPr lang="en-US" sz="1200" b="0" baseline="30000" dirty="0"/>
              <a:t>1</a:t>
            </a:r>
            <a:r>
              <a:rPr lang="en-US" b="0" dirty="0">
                <a:effectLst/>
              </a:rPr>
              <a:t> </a:t>
            </a:r>
          </a:p>
          <a:p>
            <a:pPr marL="171450" indent="-171450">
              <a:buFont typeface="Arial" panose="020B0604020202020204" pitchFamily="34" charset="0"/>
              <a:buChar char="•"/>
            </a:pPr>
            <a:r>
              <a:rPr lang="en-US" b="0" dirty="0">
                <a:effectLst/>
              </a:rPr>
              <a:t>These trends emphasize the need for closer collaboration between humanitarian and development actors to decrease vulnerability in the long term.</a:t>
            </a:r>
            <a:r>
              <a:rPr lang="en-US" sz="1200" b="0" baseline="30000" dirty="0"/>
              <a:t>1</a:t>
            </a:r>
          </a:p>
          <a:p>
            <a:endParaRPr lang="en-US" b="1" i="0" baseline="0" dirty="0"/>
          </a:p>
          <a:p>
            <a:pPr>
              <a:defRPr/>
            </a:pPr>
            <a:r>
              <a:rPr lang="en-US" b="1" i="0" baseline="0" dirty="0"/>
              <a:t>Displacement</a:t>
            </a:r>
          </a:p>
          <a:p>
            <a:pPr marL="171450" indent="-171450">
              <a:buFont typeface="Arial" panose="020B0604020202020204" pitchFamily="34" charset="0"/>
              <a:buChar char="•"/>
              <a:defRPr/>
            </a:pPr>
            <a:r>
              <a:rPr lang="en-US" sz="1200" b="0" i="0" u="none" strike="noStrike" kern="1200" dirty="0">
                <a:solidFill>
                  <a:schemeClr val="tx1"/>
                </a:solidFill>
                <a:effectLst/>
                <a:latin typeface="+mn-lt"/>
                <a:ea typeface="+mn-ea"/>
                <a:cs typeface="+mn-cs"/>
              </a:rPr>
              <a:t>The total population of persons forcibly displaced by conflict, persecution, and violence stood at 70.8 million in 2018. Among them, 25.9 million were refugees, 41.3 million were internally displaced persons, and 3.5 million were asylum seekers.</a:t>
            </a:r>
            <a:r>
              <a:rPr lang="en-US" sz="1200" b="0" baseline="30000" dirty="0"/>
              <a:t>2</a:t>
            </a:r>
            <a:r>
              <a:rPr lang="en-US" sz="1200" b="0" i="0" u="none" strike="noStrike" kern="1200" dirty="0">
                <a:solidFill>
                  <a:schemeClr val="tx1"/>
                </a:solidFill>
                <a:effectLst/>
                <a:latin typeface="+mn-lt"/>
                <a:ea typeface="+mn-ea"/>
                <a:cs typeface="+mn-cs"/>
              </a:rPr>
              <a:t> Refugees are persons who have crossed a border and have been recognized by the United Nations High Commissioner as someone fulfilling refugee criteria based on a well-founded fear. Internally displaced persons are those that are displaced within their own borders (still in their own country). Asylum seekers are persons seeking safe haven in another country, but have not been granted legal status yet.</a:t>
            </a:r>
          </a:p>
          <a:p>
            <a:pPr marL="171450" indent="-171450">
              <a:buFont typeface="Arial" panose="020B0604020202020204" pitchFamily="34" charset="0"/>
              <a:buChar char="•"/>
              <a:defRPr/>
            </a:pPr>
            <a:r>
              <a:rPr lang="en-US" sz="1200" b="0" i="0" u="none" strike="noStrike" kern="1200" dirty="0">
                <a:solidFill>
                  <a:schemeClr val="tx1"/>
                </a:solidFill>
                <a:effectLst/>
                <a:latin typeface="+mn-lt"/>
                <a:ea typeface="+mn-ea"/>
                <a:cs typeface="+mn-cs"/>
              </a:rPr>
              <a:t>The world is seeing a record number of displaced persons, in part due to deterioration of conflict in countries such as Yemen, Iraq, Democratic Republic of Congo, South Sudan, Ethiopia, Myanmar, and Central America.</a:t>
            </a:r>
            <a:r>
              <a:rPr lang="en-US" sz="1200" b="0" baseline="30000" dirty="0"/>
              <a:t>2</a:t>
            </a:r>
            <a:r>
              <a:rPr lang="en-US" sz="1200" b="0" i="0" u="none" strike="noStrike" kern="1200" dirty="0">
                <a:solidFill>
                  <a:schemeClr val="tx1"/>
                </a:solidFill>
                <a:effectLst/>
                <a:latin typeface="+mn-lt"/>
                <a:ea typeface="+mn-ea"/>
                <a:cs typeface="+mn-cs"/>
              </a:rPr>
              <a:t> </a:t>
            </a:r>
            <a:endParaRPr lang="en-US" sz="1200" b="0" i="0" u="none" strike="noStrike" kern="1200" baseline="30000" dirty="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kern="1200" dirty="0">
                <a:solidFill>
                  <a:schemeClr val="tx1"/>
                </a:solidFill>
                <a:effectLst/>
                <a:latin typeface="+mn-lt"/>
                <a:ea typeface="+mn-ea"/>
                <a:cs typeface="+mn-cs"/>
              </a:rPr>
              <a:t>Natural disasters have also resulted in large-scale displacement: 17.2 million persons were newly displaced in 2018 alone.</a:t>
            </a:r>
            <a:r>
              <a:rPr lang="en-US" sz="1200" b="0" baseline="30000" dirty="0"/>
              <a:t>3</a:t>
            </a:r>
            <a:r>
              <a:rPr lang="en-US" sz="1200" b="0" i="0" u="none" strike="noStrike" kern="1200" dirty="0">
                <a:solidFill>
                  <a:schemeClr val="tx1"/>
                </a:solidFill>
                <a:effectLst/>
                <a:latin typeface="+mn-lt"/>
                <a:ea typeface="+mn-ea"/>
                <a:cs typeface="+mn-cs"/>
              </a:rPr>
              <a:t> </a:t>
            </a:r>
            <a:r>
              <a:rPr lang="en-US" dirty="0"/>
              <a:t>Natural disasters and climate change have a high human cost. Disasters affect 350 million people on average each year and cause billions of dollars in damage.</a:t>
            </a:r>
            <a:r>
              <a:rPr lang="en-US" sz="1200" b="0" baseline="30000" dirty="0"/>
              <a:t>4</a:t>
            </a:r>
            <a:endParaRPr lang="en-US" sz="1200" b="0" i="0" u="none" strike="noStrike" kern="1200" dirty="0">
              <a:solidFill>
                <a:schemeClr val="tx1"/>
              </a:solidFill>
              <a:effectLst/>
              <a:latin typeface="+mn-lt"/>
              <a:ea typeface="+mn-ea"/>
              <a:cs typeface="+mn-cs"/>
            </a:endParaRPr>
          </a:p>
          <a:p>
            <a:pPr marL="171450" indent="-171450">
              <a:buFont typeface="Arial" panose="020B0604020202020204" pitchFamily="34" charset="0"/>
              <a:buChar char="•"/>
              <a:defRPr/>
            </a:pPr>
            <a:r>
              <a:rPr lang="en-US" sz="1200" b="0" i="0" u="none" strike="noStrike" kern="1200" dirty="0">
                <a:solidFill>
                  <a:schemeClr val="tx1"/>
                </a:solidFill>
                <a:effectLst/>
                <a:latin typeface="+mn-lt"/>
                <a:ea typeface="+mn-ea"/>
                <a:cs typeface="+mn-cs"/>
              </a:rPr>
              <a:t>The average humanitarian crisis now lasts more than nine years; nearly three quarters of persons receiving assistance in 2018 were in countries affected by humanitarian crisis for more than seven years.</a:t>
            </a:r>
            <a:r>
              <a:rPr lang="en-US" sz="1200" b="0" baseline="30000" dirty="0"/>
              <a:t>4</a:t>
            </a:r>
            <a:endParaRPr lang="en-US" b="1" i="0" baseline="0" dirty="0"/>
          </a:p>
          <a:p>
            <a:pPr>
              <a:defRPr/>
            </a:pPr>
            <a:endParaRPr lang="en-US" b="1" i="0" baseline="0" dirty="0"/>
          </a:p>
          <a:p>
            <a:pPr>
              <a:defRPr/>
            </a:pPr>
            <a:r>
              <a:rPr lang="en-US" b="1" i="0" baseline="0" dirty="0"/>
              <a:t>The impacts of such disasters vary greatly</a:t>
            </a:r>
            <a:r>
              <a:rPr lang="en-US" b="0" i="0" baseline="0" dirty="0"/>
              <a:t>.</a:t>
            </a:r>
          </a:p>
          <a:p>
            <a:pPr marL="171450" indent="-171450">
              <a:buFont typeface="Arial" panose="020B0604020202020204" pitchFamily="34" charset="0"/>
              <a:buChar char="•"/>
              <a:defRPr/>
            </a:pPr>
            <a:r>
              <a:rPr lang="en-US" sz="1200" kern="1200" baseline="0" dirty="0">
                <a:solidFill>
                  <a:schemeClr val="tx1"/>
                </a:solidFill>
                <a:ea typeface="+mn-ea"/>
                <a:cs typeface="+mn-cs"/>
              </a:rPr>
              <a:t>The general trend appears to be that mortality is declining, but economic impacts continue to show an annual increase.</a:t>
            </a:r>
            <a:r>
              <a:rPr lang="en-US" sz="1200" b="0" kern="1200" baseline="30000" dirty="0">
                <a:solidFill>
                  <a:schemeClr val="tx1"/>
                </a:solidFill>
                <a:ea typeface="+mn-ea"/>
                <a:cs typeface="+mn-cs"/>
              </a:rPr>
              <a:t>5</a:t>
            </a:r>
            <a:r>
              <a:rPr lang="en-US" sz="1200" kern="1200" baseline="0" dirty="0">
                <a:solidFill>
                  <a:schemeClr val="tx1"/>
                </a:solidFill>
                <a:ea typeface="+mn-ea"/>
                <a:cs typeface="+mn-cs"/>
              </a:rPr>
              <a:t> </a:t>
            </a:r>
          </a:p>
          <a:p>
            <a:pPr marL="171450" indent="-171450">
              <a:buFont typeface="Arial" panose="020B0604020202020204" pitchFamily="34" charset="0"/>
              <a:buChar char="•"/>
              <a:defRPr/>
            </a:pPr>
            <a:r>
              <a:rPr lang="en-US" sz="1200" kern="1200" baseline="0" dirty="0">
                <a:solidFill>
                  <a:schemeClr val="tx1"/>
                </a:solidFill>
                <a:ea typeface="+mn-ea"/>
                <a:cs typeface="+mn-cs"/>
              </a:rPr>
              <a:t>There is also a difference in resulting impact between frequent small-scale disasters and large-scale catastrophic events. Small-scale disasters tend to have a far greater impact on poor and vulnerable communities.</a:t>
            </a:r>
            <a:r>
              <a:rPr lang="en-US" sz="1200" b="0" baseline="30000" dirty="0"/>
              <a:t>5 </a:t>
            </a:r>
            <a:r>
              <a:rPr lang="en-US" sz="1200" b="0" baseline="0" dirty="0"/>
              <a:t>They are less likely to receive political and international attention, and the burden of cyclic destruction is often borne by persons with fewest resources. </a:t>
            </a:r>
            <a:endParaRPr lang="en-US" sz="1200" kern="1200" baseline="0" dirty="0">
              <a:solidFill>
                <a:schemeClr val="tx1"/>
              </a:solidFill>
              <a:ea typeface="+mn-ea"/>
              <a:cs typeface="+mn-cs"/>
            </a:endParaRPr>
          </a:p>
          <a:p>
            <a:pPr marL="171450" indent="-171450">
              <a:buFontTx/>
              <a:buChar char="-"/>
              <a:defRPr/>
            </a:pPr>
            <a:endParaRPr lang="en-US" baseline="0" dirty="0"/>
          </a:p>
          <a:p>
            <a:pPr>
              <a:buFont typeface="Arial" pitchFamily="34" charset="0"/>
              <a:buNone/>
              <a:defRPr/>
            </a:pPr>
            <a:r>
              <a:rPr lang="en-US" b="1" dirty="0"/>
              <a:t>Vulnerabilities are increasing at the population level</a:t>
            </a:r>
            <a:r>
              <a:rPr lang="en-US" b="0" dirty="0"/>
              <a:t>.</a:t>
            </a:r>
          </a:p>
          <a:p>
            <a:pPr marL="171450" indent="-171450">
              <a:buFont typeface="Arial" panose="020B0604020202020204" pitchFamily="34" charset="0"/>
              <a:buChar char="•"/>
              <a:defRPr/>
            </a:pPr>
            <a:r>
              <a:rPr lang="en-US" dirty="0"/>
              <a:t>Increased urbanization</a:t>
            </a:r>
          </a:p>
          <a:p>
            <a:pPr marL="171450" indent="-171450">
              <a:buFont typeface="Arial" panose="020B0604020202020204" pitchFamily="34" charset="0"/>
              <a:buChar char="•"/>
              <a:defRPr/>
            </a:pPr>
            <a:r>
              <a:rPr lang="en-US" dirty="0"/>
              <a:t>Unplanned/unsafe settlements</a:t>
            </a:r>
          </a:p>
          <a:p>
            <a:pPr marL="171450" indent="-171450">
              <a:buFont typeface="Arial" panose="020B0604020202020204" pitchFamily="34" charset="0"/>
              <a:buChar char="•"/>
              <a:defRPr/>
            </a:pPr>
            <a:r>
              <a:rPr lang="en-US" dirty="0"/>
              <a:t>Exposed coastal areas</a:t>
            </a:r>
          </a:p>
          <a:p>
            <a:pPr marL="171450" indent="-171450">
              <a:buFont typeface="Arial" panose="020B0604020202020204" pitchFamily="34" charset="0"/>
              <a:buChar char="•"/>
              <a:defRPr/>
            </a:pPr>
            <a:r>
              <a:rPr lang="en-US" dirty="0"/>
              <a:t>Poverty</a:t>
            </a:r>
          </a:p>
          <a:p>
            <a:pPr marL="171450" indent="-171450">
              <a:buFont typeface="Arial" panose="020B0604020202020204" pitchFamily="34" charset="0"/>
              <a:buChar char="•"/>
              <a:defRPr/>
            </a:pPr>
            <a:r>
              <a:rPr lang="en-US" dirty="0"/>
              <a:t>Illness/disease/HIV prevalence</a:t>
            </a:r>
          </a:p>
          <a:p>
            <a:pPr marL="171450" indent="-171450">
              <a:buFont typeface="Arial" panose="020B0604020202020204" pitchFamily="34" charset="0"/>
              <a:buChar char="•"/>
              <a:defRPr/>
            </a:pPr>
            <a:r>
              <a:rPr lang="en-US" dirty="0"/>
              <a:t>Inadequate attention to risk patterns</a:t>
            </a:r>
          </a:p>
          <a:p>
            <a:pPr marL="171450" indent="-171450">
              <a:buFont typeface="Arial" panose="020B0604020202020204" pitchFamily="34" charset="0"/>
              <a:buChar char="•"/>
              <a:defRPr/>
            </a:pPr>
            <a:r>
              <a:rPr lang="en-US" dirty="0"/>
              <a:t>Global interconnectedness and rapid spread of disease/dependence on imports that could be disrupted</a:t>
            </a:r>
          </a:p>
          <a:p>
            <a:pPr marL="171450" indent="-171450">
              <a:buFontTx/>
              <a:buChar char="-"/>
              <a:defRPr/>
            </a:pPr>
            <a:endParaRPr lang="en-US" dirty="0"/>
          </a:p>
          <a:p>
            <a:pPr marL="0" marR="0" indent="0" algn="l" defTabSz="914400" rtl="0" eaLnBrk="0" fontAlgn="base" latinLnBrk="0" hangingPunct="0">
              <a:lnSpc>
                <a:spcPct val="100000"/>
              </a:lnSpc>
              <a:spcBef>
                <a:spcPct val="30000"/>
              </a:spcBef>
              <a:spcAft>
                <a:spcPct val="0"/>
              </a:spcAft>
              <a:buClrTx/>
              <a:buSzTx/>
              <a:buFont typeface="Arial" pitchFamily="34" charset="0"/>
              <a:buNone/>
              <a:tabLst/>
              <a:defRPr/>
            </a:pPr>
            <a:r>
              <a:rPr lang="en-US" sz="1200" b="1" dirty="0"/>
              <a:t>Disasters are a major stumbling block in attaining development goals</a:t>
            </a:r>
            <a:r>
              <a:rPr lang="en-US" sz="1200" b="0" baseline="30000" dirty="0"/>
              <a:t>5</a:t>
            </a:r>
            <a:endParaRPr lang="en-US" dirty="0"/>
          </a:p>
          <a:p>
            <a:pPr>
              <a:defRPr/>
            </a:pPr>
            <a:endParaRPr lang="en-US" dirty="0"/>
          </a:p>
          <a:p>
            <a:pPr marL="239367" indent="-239367">
              <a:defRPr/>
            </a:pPr>
            <a:r>
              <a:rPr lang="en-US" u="sng" dirty="0"/>
              <a:t>References: </a:t>
            </a:r>
          </a:p>
          <a:p>
            <a:pPr marL="239367" marR="0" indent="-239367" algn="l" defTabSz="914400" rtl="0" eaLnBrk="1" fontAlgn="auto" latinLnBrk="0" hangingPunct="1">
              <a:lnSpc>
                <a:spcPct val="100000"/>
              </a:lnSpc>
              <a:spcBef>
                <a:spcPts val="0"/>
              </a:spcBef>
              <a:spcAft>
                <a:spcPts val="0"/>
              </a:spcAft>
              <a:buClrTx/>
              <a:buSzTx/>
              <a:buFontTx/>
              <a:buAutoNum type="arabicPeriod"/>
              <a:tabLst/>
              <a:defRPr/>
            </a:pPr>
            <a:r>
              <a:rPr lang="en-US" u="none" dirty="0"/>
              <a:t>UN OCHA (2019). </a:t>
            </a:r>
            <a:r>
              <a:rPr lang="en-US" sz="1200" b="0" i="1" kern="1200" dirty="0">
                <a:solidFill>
                  <a:schemeClr val="tx1"/>
                </a:solidFill>
                <a:effectLst/>
                <a:latin typeface="+mn-lt"/>
                <a:ea typeface="+mn-ea"/>
                <a:cs typeface="+mn-cs"/>
              </a:rPr>
              <a:t>World Humanitarian Data and Trends (WHDT) 2018</a:t>
            </a:r>
            <a:r>
              <a:rPr lang="en-US" sz="1200" b="0" i="0" kern="1200" dirty="0">
                <a:solidFill>
                  <a:schemeClr val="tx1"/>
                </a:solidFill>
                <a:effectLst/>
                <a:latin typeface="+mn-lt"/>
                <a:ea typeface="+mn-ea"/>
                <a:cs typeface="+mn-cs"/>
              </a:rPr>
              <a:t>.</a:t>
            </a:r>
            <a:r>
              <a:rPr lang="en-US" u="none" dirty="0"/>
              <a:t> http://interactive.unocha.org/publication/datatrends2018/.</a:t>
            </a:r>
          </a:p>
          <a:p>
            <a:pPr marL="239367" marR="0" indent="-239367" algn="l" defTabSz="914400" rtl="0" eaLnBrk="1" fontAlgn="auto" latinLnBrk="0" hangingPunct="1">
              <a:lnSpc>
                <a:spcPct val="100000"/>
              </a:lnSpc>
              <a:spcBef>
                <a:spcPts val="0"/>
              </a:spcBef>
              <a:spcAft>
                <a:spcPts val="0"/>
              </a:spcAft>
              <a:buClrTx/>
              <a:buSzTx/>
              <a:buFontTx/>
              <a:buAutoNum type="arabicPeriod"/>
              <a:tabLst/>
              <a:defRPr/>
            </a:pPr>
            <a:r>
              <a:rPr lang="en-US" sz="1200" b="0" i="0" u="none" strike="noStrike" kern="1200" dirty="0">
                <a:solidFill>
                  <a:schemeClr val="tx1"/>
                </a:solidFill>
                <a:effectLst/>
                <a:latin typeface="+mn-lt"/>
                <a:ea typeface="+mn-ea"/>
                <a:cs typeface="+mn-cs"/>
              </a:rPr>
              <a:t>UNHCR (2019). </a:t>
            </a:r>
            <a:r>
              <a:rPr lang="en-US" sz="1200" b="0" i="1" u="none" strike="noStrike" kern="1200" dirty="0">
                <a:solidFill>
                  <a:schemeClr val="tx1"/>
                </a:solidFill>
                <a:effectLst/>
                <a:latin typeface="+mn-lt"/>
                <a:ea typeface="+mn-ea"/>
                <a:cs typeface="+mn-cs"/>
              </a:rPr>
              <a:t>Global Trends: Forced Displacement in 2018</a:t>
            </a:r>
            <a:r>
              <a:rPr lang="en-US" sz="1200" b="0" i="0" u="none" strike="noStrike" kern="1200" dirty="0">
                <a:solidFill>
                  <a:schemeClr val="tx1"/>
                </a:solidFill>
                <a:effectLst/>
                <a:latin typeface="+mn-lt"/>
                <a:ea typeface="+mn-ea"/>
                <a:cs typeface="+mn-cs"/>
              </a:rPr>
              <a:t>. https://www.unhcr.org/globaltrends2018/.</a:t>
            </a:r>
          </a:p>
          <a:p>
            <a:pPr marL="239367" marR="0" indent="-239367" algn="l" defTabSz="914400" rtl="0" eaLnBrk="1" fontAlgn="auto" latinLnBrk="0" hangingPunct="1">
              <a:lnSpc>
                <a:spcPct val="100000"/>
              </a:lnSpc>
              <a:spcBef>
                <a:spcPts val="0"/>
              </a:spcBef>
              <a:spcAft>
                <a:spcPts val="0"/>
              </a:spcAft>
              <a:buClrTx/>
              <a:buSzTx/>
              <a:buFontTx/>
              <a:buAutoNum type="arabicPeriod"/>
              <a:tabLst/>
              <a:defRPr/>
            </a:pPr>
            <a:r>
              <a:rPr lang="en-US" sz="1200" b="0" i="0" u="none" strike="noStrike" kern="1200" dirty="0">
                <a:solidFill>
                  <a:schemeClr val="tx1"/>
                </a:solidFill>
                <a:effectLst/>
                <a:latin typeface="+mn-lt"/>
                <a:ea typeface="+mn-ea"/>
                <a:cs typeface="+mn-cs"/>
              </a:rPr>
              <a:t>IDMC (2019). </a:t>
            </a:r>
            <a:r>
              <a:rPr lang="en-US" sz="1200" b="0" i="1" u="none" strike="noStrike" kern="1200" dirty="0">
                <a:solidFill>
                  <a:schemeClr val="tx1"/>
                </a:solidFill>
                <a:effectLst/>
                <a:latin typeface="+mn-lt"/>
                <a:ea typeface="+mn-ea"/>
                <a:cs typeface="+mn-cs"/>
              </a:rPr>
              <a:t>Global Report on Internal Displacement 2018</a:t>
            </a:r>
            <a:r>
              <a:rPr lang="en-US" sz="1200" b="0" i="0" u="none" strike="noStrike" kern="1200" dirty="0">
                <a:solidFill>
                  <a:schemeClr val="tx1"/>
                </a:solidFill>
                <a:effectLst/>
                <a:latin typeface="+mn-lt"/>
                <a:ea typeface="+mn-ea"/>
                <a:cs typeface="+mn-cs"/>
              </a:rPr>
              <a:t>. http://www.internal-displacement.org/global-report/grid2019/.</a:t>
            </a:r>
          </a:p>
          <a:p>
            <a:pPr marL="239367" marR="0" indent="-239367" algn="l" defTabSz="914400" rtl="0" eaLnBrk="1" fontAlgn="auto" latinLnBrk="0" hangingPunct="1">
              <a:lnSpc>
                <a:spcPct val="100000"/>
              </a:lnSpc>
              <a:spcBef>
                <a:spcPts val="0"/>
              </a:spcBef>
              <a:spcAft>
                <a:spcPts val="0"/>
              </a:spcAft>
              <a:buClrTx/>
              <a:buSzTx/>
              <a:buFontTx/>
              <a:buAutoNum type="arabicPeriod"/>
              <a:tabLst/>
              <a:defRPr/>
            </a:pPr>
            <a:r>
              <a:rPr lang="en-US" sz="1200" b="0" i="0" u="none" strike="noStrike" kern="1200" dirty="0">
                <a:solidFill>
                  <a:schemeClr val="tx1"/>
                </a:solidFill>
                <a:effectLst/>
                <a:latin typeface="+mn-lt"/>
                <a:ea typeface="+mn-ea"/>
                <a:cs typeface="+mn-cs"/>
              </a:rPr>
              <a:t>UN OCHA (2018). </a:t>
            </a:r>
            <a:r>
              <a:rPr lang="en-US" sz="1200" b="0" i="1" u="none" strike="noStrike" kern="1200" dirty="0">
                <a:solidFill>
                  <a:schemeClr val="tx1"/>
                </a:solidFill>
                <a:effectLst/>
                <a:latin typeface="+mn-lt"/>
                <a:ea typeface="+mn-ea"/>
                <a:cs typeface="+mn-cs"/>
              </a:rPr>
              <a:t>Global Humanitarian Overview 2019</a:t>
            </a:r>
            <a:r>
              <a:rPr lang="en-US" sz="1200" b="0" i="0" u="none" strike="noStrike" kern="1200" dirty="0">
                <a:solidFill>
                  <a:schemeClr val="tx1"/>
                </a:solidFill>
                <a:effectLst/>
                <a:latin typeface="+mn-lt"/>
                <a:ea typeface="+mn-ea"/>
                <a:cs typeface="+mn-cs"/>
              </a:rPr>
              <a:t>. https://www.unocha.org/sites/unocha/files/GHO2019.pdf.</a:t>
            </a:r>
          </a:p>
          <a:p>
            <a:pPr marL="239367" marR="0" indent="-239367" algn="l" defTabSz="914400" rtl="0" eaLnBrk="1" fontAlgn="auto" latinLnBrk="0" hangingPunct="1">
              <a:lnSpc>
                <a:spcPct val="100000"/>
              </a:lnSpc>
              <a:spcBef>
                <a:spcPts val="0"/>
              </a:spcBef>
              <a:spcAft>
                <a:spcPts val="0"/>
              </a:spcAft>
              <a:buClrTx/>
              <a:buSzTx/>
              <a:buFontTx/>
              <a:buAutoNum type="arabicPeriod"/>
              <a:tabLst/>
              <a:defRPr/>
            </a:pPr>
            <a:r>
              <a:rPr lang="en-US" sz="1200" kern="1200" dirty="0">
                <a:solidFill>
                  <a:schemeClr val="tx1"/>
                </a:solidFill>
                <a:effectLst/>
                <a:latin typeface="+mn-lt"/>
                <a:ea typeface="+mn-ea"/>
                <a:cs typeface="+mn-cs"/>
              </a:rPr>
              <a:t>UNISDR (2015). </a:t>
            </a:r>
            <a:r>
              <a:rPr lang="en-US" sz="1200" i="1" kern="1200" dirty="0">
                <a:solidFill>
                  <a:schemeClr val="tx1"/>
                </a:solidFill>
                <a:effectLst/>
                <a:latin typeface="+mn-lt"/>
                <a:ea typeface="+mn-ea"/>
                <a:cs typeface="+mn-cs"/>
              </a:rPr>
              <a:t>Sendai Framework for Disaster Risk Reduction 2015- 2030</a:t>
            </a:r>
            <a:r>
              <a:rPr lang="en-US" sz="1200" kern="1200" dirty="0">
                <a:solidFill>
                  <a:schemeClr val="tx1"/>
                </a:solidFill>
                <a:effectLst/>
                <a:latin typeface="+mn-lt"/>
                <a:ea typeface="+mn-ea"/>
                <a:cs typeface="+mn-cs"/>
              </a:rPr>
              <a: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Geneva. http://www.unisdr.org/we/coordinate/sendai-framework</a:t>
            </a:r>
            <a:r>
              <a:rPr lang="en-US" sz="1200" i="0" kern="1200" baseline="0" dirty="0">
                <a:solidFill>
                  <a:schemeClr val="tx1"/>
                </a:solidFill>
                <a:ea typeface="+mn-ea"/>
                <a:cs typeface="+mn-cs"/>
              </a:rPr>
              <a:t>.</a:t>
            </a:r>
          </a:p>
          <a:p>
            <a:pPr>
              <a:defRPr/>
            </a:pPr>
            <a:endParaRPr lang="en-US" dirty="0"/>
          </a:p>
          <a:p>
            <a:endParaRPr lang="en-US" dirty="0"/>
          </a:p>
        </p:txBody>
      </p:sp>
      <p:sp>
        <p:nvSpPr>
          <p:cNvPr id="4" name="Slide Number Placeholder 3"/>
          <p:cNvSpPr>
            <a:spLocks noGrp="1"/>
          </p:cNvSpPr>
          <p:nvPr>
            <p:ph type="sldNum" sz="quarter" idx="10"/>
          </p:nvPr>
        </p:nvSpPr>
        <p:spPr/>
        <p:txBody>
          <a:bodyPr/>
          <a:lstStyle/>
          <a:p>
            <a:fld id="{C927A3F0-9868-4A53-ACB5-5E4E014F0E1A}" type="slidenum">
              <a:rPr lang="en-US" smtClean="0"/>
              <a:t>4</a:t>
            </a:fld>
            <a:endParaRPr lang="en-US"/>
          </a:p>
        </p:txBody>
      </p:sp>
    </p:spTree>
    <p:extLst>
      <p:ext uri="{BB962C8B-B14F-4D97-AF65-F5344CB8AC3E}">
        <p14:creationId xmlns:p14="http://schemas.microsoft.com/office/powerpoint/2010/main" val="35224979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baseline="0" dirty="0"/>
              <a:t>Cyclic conflicts may have more links to disasters than we might initially think. </a:t>
            </a:r>
            <a:endParaRPr lang="en-US" sz="1200" b="0" i="0"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This timeline from UN OCHA illustrates the flow of displacement captured through its Internal Displacement Event Tagging and Clustering Tool (IDETECT).</a:t>
            </a:r>
            <a:r>
              <a:rPr lang="en-US" sz="1200" b="0" i="0" kern="1200" baseline="0" dirty="0">
                <a:solidFill>
                  <a:schemeClr val="tx1"/>
                </a:solidFill>
                <a:effectLst/>
                <a:latin typeface="+mn-lt"/>
                <a:ea typeface="+mn-ea"/>
                <a:cs typeface="+mn-cs"/>
              </a:rPr>
              <a:t> The data are presented</a:t>
            </a:r>
            <a:r>
              <a:rPr lang="en-US" sz="1200" b="0" i="0" kern="1200" dirty="0">
                <a:solidFill>
                  <a:schemeClr val="tx1"/>
                </a:solidFill>
                <a:effectLst/>
                <a:latin typeface="+mn-lt"/>
                <a:ea typeface="+mn-ea"/>
                <a:cs typeface="+mn-cs"/>
              </a:rPr>
              <a:t> against events that took place in Nigeria in 2017. The data reflect that in many cases, incidents of insecurity took place immediately following a natural disaster, showing the potential links between natural disasters and conflict/insecurity.</a:t>
            </a:r>
            <a:r>
              <a:rPr lang="en-US" sz="1200" b="0" baseline="30000" dirty="0"/>
              <a:t>1</a:t>
            </a:r>
            <a:endParaRPr lang="en-US" sz="1200" b="0" i="0" kern="1200" dirty="0">
              <a:solidFill>
                <a:schemeClr val="tx1"/>
              </a:solidFill>
              <a:effectLst/>
              <a:latin typeface="+mn-lt"/>
              <a:ea typeface="+mn-ea"/>
              <a:cs typeface="+mn-cs"/>
            </a:endParaRPr>
          </a:p>
          <a:p>
            <a:endParaRPr lang="en-US" dirty="0">
              <a:hlinkClick r:id="rId3"/>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Conflict displaces people from their land and disrupts food markets and transport systems, increasing food prices. Climate change further exacerbates cycles of drought and floods—roughly 80% of the world’s chronically malnourished and stunted children live in countries in conflict.</a:t>
            </a:r>
            <a:r>
              <a:rPr lang="en-US" sz="1200" b="0" baseline="30000" dirty="0"/>
              <a:t>2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3000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In 2017, water played a major role in conflict in at least 45 countries.</a:t>
            </a:r>
            <a:r>
              <a:rPr lang="en-US" sz="1200" b="0" baseline="30000" dirty="0"/>
              <a:t>1 </a:t>
            </a:r>
            <a:r>
              <a:rPr lang="en-US" sz="1200" b="0" i="0" kern="1200" dirty="0">
                <a:solidFill>
                  <a:schemeClr val="tx1"/>
                </a:solidFill>
                <a:effectLst/>
                <a:latin typeface="+mn-lt"/>
                <a:ea typeface="+mn-ea"/>
                <a:cs typeface="+mn-cs"/>
              </a:rPr>
              <a:t>OCHA estimates</a:t>
            </a:r>
            <a:r>
              <a:rPr lang="en-US" sz="1200" b="0" i="0" kern="1200" baseline="0" dirty="0">
                <a:solidFill>
                  <a:schemeClr val="tx1"/>
                </a:solidFill>
                <a:effectLst/>
                <a:latin typeface="+mn-lt"/>
                <a:ea typeface="+mn-ea"/>
                <a:cs typeface="+mn-cs"/>
              </a:rPr>
              <a:t> that c</a:t>
            </a:r>
            <a:r>
              <a:rPr lang="en-US" dirty="0"/>
              <a:t>limate change may result in the internal displacement of 140 million people by 2050.</a:t>
            </a:r>
            <a:r>
              <a:rPr lang="en-US" sz="1200" b="0" baseline="30000" dirty="0"/>
              <a:t>1</a:t>
            </a:r>
            <a:r>
              <a:rPr lang="en-US" sz="1200" b="0" baseline="0" dirty="0"/>
              <a:t> Hence, conflicts may have more links to disasters than we might initially think. </a:t>
            </a:r>
            <a:endParaRPr lang="en-US" dirty="0"/>
          </a:p>
          <a:p>
            <a:endParaRPr lang="en-US" u="none"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u="sng" kern="1200" baseline="0" dirty="0">
                <a:solidFill>
                  <a:schemeClr val="tx1"/>
                </a:solidFill>
                <a:ea typeface="+mn-ea"/>
                <a:cs typeface="+mn-cs"/>
              </a:rPr>
              <a:t>References: </a:t>
            </a:r>
            <a:endParaRPr lang="en-US" u="none" dirty="0"/>
          </a:p>
          <a:p>
            <a:pPr marL="228600" indent="-228600">
              <a:buAutoNum type="arabicPeriod"/>
            </a:pPr>
            <a:r>
              <a:rPr lang="en-US" u="none" dirty="0"/>
              <a:t>UN OCHA (2019). </a:t>
            </a:r>
            <a:r>
              <a:rPr lang="en-US" sz="1200" b="0" i="1" kern="1200" dirty="0">
                <a:solidFill>
                  <a:schemeClr val="tx1"/>
                </a:solidFill>
                <a:effectLst/>
                <a:latin typeface="+mn-lt"/>
                <a:ea typeface="+mn-ea"/>
                <a:cs typeface="+mn-cs"/>
              </a:rPr>
              <a:t>World Humanitarian Data and Trends (WHDT) 2018</a:t>
            </a:r>
            <a:r>
              <a:rPr lang="en-US" sz="1200" b="0" i="0" kern="1200" dirty="0">
                <a:solidFill>
                  <a:schemeClr val="tx1"/>
                </a:solidFill>
                <a:effectLst/>
                <a:latin typeface="+mn-lt"/>
                <a:ea typeface="+mn-ea"/>
                <a:cs typeface="+mn-cs"/>
              </a:rPr>
              <a:t>.</a:t>
            </a:r>
            <a:r>
              <a:rPr lang="en-US" u="none" dirty="0"/>
              <a:t> http://interactive.unocha.org/publication/datatrends2018/.</a:t>
            </a:r>
          </a:p>
          <a:p>
            <a:pPr marL="228600" indent="-228600">
              <a:buAutoNum type="arabicPeriod"/>
            </a:pPr>
            <a:r>
              <a:rPr lang="en-US" sz="1200" b="0" i="0" u="none" strike="noStrike" kern="1200" dirty="0">
                <a:solidFill>
                  <a:schemeClr val="tx1"/>
                </a:solidFill>
                <a:effectLst/>
                <a:latin typeface="+mn-lt"/>
                <a:ea typeface="+mn-ea"/>
                <a:cs typeface="+mn-cs"/>
              </a:rPr>
              <a:t>UN OCHA (2018). </a:t>
            </a:r>
            <a:r>
              <a:rPr lang="en-US" sz="1200" b="0" i="1" u="none" strike="noStrike" kern="1200" dirty="0">
                <a:solidFill>
                  <a:schemeClr val="tx1"/>
                </a:solidFill>
                <a:effectLst/>
                <a:latin typeface="+mn-lt"/>
                <a:ea typeface="+mn-ea"/>
                <a:cs typeface="+mn-cs"/>
              </a:rPr>
              <a:t>Trends in Humanitarian Needs and Assistance</a:t>
            </a:r>
            <a:r>
              <a:rPr lang="en-US" sz="1200" b="0" i="0" u="none" strike="noStrike" kern="1200" dirty="0">
                <a:solidFill>
                  <a:schemeClr val="tx1"/>
                </a:solidFill>
                <a:effectLst/>
                <a:latin typeface="+mn-lt"/>
                <a:ea typeface="+mn-ea"/>
                <a:cs typeface="+mn-cs"/>
              </a:rPr>
              <a:t>. https://www.unocha.org/sites/unocha/files/Trends%20in%20Humanitarian%20Needs%20and%20Assistance%20Factsheet.pdf. </a:t>
            </a:r>
            <a:endParaRPr lang="en-US" u="none" dirty="0"/>
          </a:p>
        </p:txBody>
      </p:sp>
      <p:sp>
        <p:nvSpPr>
          <p:cNvPr id="4" name="Slide Number Placeholder 3"/>
          <p:cNvSpPr>
            <a:spLocks noGrp="1"/>
          </p:cNvSpPr>
          <p:nvPr>
            <p:ph type="sldNum" sz="quarter" idx="5"/>
          </p:nvPr>
        </p:nvSpPr>
        <p:spPr/>
        <p:txBody>
          <a:bodyPr/>
          <a:lstStyle/>
          <a:p>
            <a:fld id="{C927A3F0-9868-4A53-ACB5-5E4E014F0E1A}" type="slidenum">
              <a:rPr lang="en-US" smtClean="0"/>
              <a:t>5</a:t>
            </a:fld>
            <a:endParaRPr lang="en-US"/>
          </a:p>
        </p:txBody>
      </p:sp>
    </p:spTree>
    <p:extLst>
      <p:ext uri="{BB962C8B-B14F-4D97-AF65-F5344CB8AC3E}">
        <p14:creationId xmlns:p14="http://schemas.microsoft.com/office/powerpoint/2010/main" val="42250050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a:solidFill>
                  <a:schemeClr val="tx1"/>
                </a:solidFill>
                <a:ea typeface="+mn-ea"/>
                <a:cs typeface="+mn-cs"/>
              </a:rPr>
              <a:t>In addition to the increase of disaster EVENTS, there are also changing population dynamics that are considerations in understanding risk.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1" kern="1200" baseline="0" dirty="0">
              <a:solidFill>
                <a:schemeClr val="tx1"/>
              </a:solidFill>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kern="1200" baseline="0" dirty="0">
                <a:solidFill>
                  <a:schemeClr val="tx1"/>
                </a:solidFill>
                <a:ea typeface="+mn-ea"/>
                <a:cs typeface="+mn-cs"/>
              </a:rPr>
              <a:t>What are some behaviors of people or communities, that tend to place them at higher risk?</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kern="1200" baseline="0" dirty="0">
                <a:solidFill>
                  <a:schemeClr val="tx1"/>
                </a:solidFill>
                <a:ea typeface="+mn-ea"/>
                <a:cs typeface="+mn-cs"/>
              </a:rPr>
              <a:t>(Brainstorm for a bit.)</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a:solidFill>
                  <a:schemeClr val="tx1"/>
                </a:solidFill>
                <a:ea typeface="+mn-ea"/>
                <a:cs typeface="+mn-cs"/>
              </a:rPr>
              <a:t>….What happens when populations get bigger and people start moving closer to the water? </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a:solidFill>
                  <a:schemeClr val="tx1"/>
                </a:solidFill>
                <a:ea typeface="+mn-ea"/>
                <a:cs typeface="+mn-cs"/>
              </a:rPr>
              <a:t>….Or: Poverty introduces more competition for resources (fisherfolk might need to be out at risky times, live close to the water, etc.)</a:t>
            </a:r>
          </a:p>
          <a:p>
            <a:endParaRPr lang="en-US" sz="1200" kern="1200" baseline="0" dirty="0">
              <a:solidFill>
                <a:schemeClr val="tx1"/>
              </a:solidFill>
              <a:ea typeface="+mn-ea"/>
              <a:cs typeface="+mn-cs"/>
            </a:endParaRPr>
          </a:p>
          <a:p>
            <a:r>
              <a:rPr lang="en-US" sz="1200" kern="1200" baseline="0" dirty="0">
                <a:solidFill>
                  <a:schemeClr val="tx1"/>
                </a:solidFill>
                <a:ea typeface="+mn-ea"/>
                <a:cs typeface="+mn-cs"/>
              </a:rPr>
              <a:t>Population growth has multiple influences upon population risks:</a:t>
            </a:r>
          </a:p>
          <a:p>
            <a:pPr marL="171450" indent="-171450">
              <a:buFont typeface="Arial" panose="020B0604020202020204" pitchFamily="34" charset="0"/>
              <a:buChar char="•"/>
            </a:pPr>
            <a:r>
              <a:rPr lang="en-US" sz="1200" kern="1200" baseline="0" dirty="0">
                <a:solidFill>
                  <a:schemeClr val="tx1"/>
                </a:solidFill>
                <a:ea typeface="+mn-ea"/>
                <a:cs typeface="+mn-cs"/>
              </a:rPr>
              <a:t>It contributes to widespread poverty and competition for resources. </a:t>
            </a:r>
          </a:p>
          <a:p>
            <a:pPr marL="171450" indent="-171450">
              <a:buFont typeface="Arial" panose="020B0604020202020204" pitchFamily="34" charset="0"/>
              <a:buChar char="•"/>
            </a:pPr>
            <a:r>
              <a:rPr lang="en-US" sz="1200" kern="1200" baseline="0" dirty="0">
                <a:solidFill>
                  <a:schemeClr val="tx1"/>
                </a:solidFill>
                <a:ea typeface="+mn-ea"/>
                <a:cs typeface="+mn-cs"/>
              </a:rPr>
              <a:t>People in low-income countries are 4 times more likely to die from extreme natural events than those in high-income countries.</a:t>
            </a:r>
            <a:r>
              <a:rPr lang="en-US" sz="1200" b="0" baseline="30000" dirty="0"/>
              <a:t>1</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baseline="0" dirty="0"/>
              <a:t>Overcrowding increases the risks of epidemics/pandemics to spread, where physical distancing is difficult to practice.</a:t>
            </a:r>
            <a:endParaRPr lang="en-US" sz="1200" b="0" baseline="30000" dirty="0"/>
          </a:p>
          <a:p>
            <a:pPr marL="171450" indent="-171450">
              <a:buFont typeface="Arial" panose="020B0604020202020204" pitchFamily="34" charset="0"/>
              <a:buChar char="•"/>
            </a:pPr>
            <a:r>
              <a:rPr lang="en-US" sz="1200" b="0" kern="1200" baseline="0" dirty="0">
                <a:solidFill>
                  <a:schemeClr val="tx1"/>
                </a:solidFill>
                <a:ea typeface="+mn-ea"/>
                <a:cs typeface="+mn-cs"/>
              </a:rPr>
              <a:t>Poverty and population growth will increase competition for resources, which leads to related behaviors that put populations at greater risks:</a:t>
            </a:r>
          </a:p>
          <a:p>
            <a:pPr marL="628650" lvl="1" indent="-171450">
              <a:buFont typeface="Courier New" panose="02070309020205020404" pitchFamily="49" charset="0"/>
              <a:buChar char="o"/>
            </a:pPr>
            <a:r>
              <a:rPr lang="en-US" sz="1200" b="0" kern="1200" baseline="0" dirty="0">
                <a:solidFill>
                  <a:schemeClr val="tx1"/>
                </a:solidFill>
                <a:ea typeface="+mn-ea"/>
                <a:cs typeface="+mn-cs"/>
              </a:rPr>
              <a:t>Families or workers will move into high-risk areas previously uninhabited (landfills, waterfront, unstable slopes).</a:t>
            </a:r>
          </a:p>
          <a:p>
            <a:pPr marL="628650" lvl="1" indent="-171450">
              <a:buFont typeface="Courier New" panose="02070309020205020404" pitchFamily="49" charset="0"/>
              <a:buChar char="o"/>
            </a:pPr>
            <a:r>
              <a:rPr lang="en-US" sz="1200" b="0" kern="1200" baseline="0" dirty="0">
                <a:solidFill>
                  <a:schemeClr val="tx1"/>
                </a:solidFill>
                <a:ea typeface="+mn-ea"/>
                <a:cs typeface="+mn-cs"/>
              </a:rPr>
              <a:t>Many times such moves into less inhabitable areas are driven by desire to be closer to income (fisherfolk moving to the water’s edge, for example).</a:t>
            </a:r>
          </a:p>
          <a:p>
            <a:pPr marL="628650" lvl="1" indent="-171450">
              <a:buFont typeface="Courier New" panose="02070309020205020404" pitchFamily="49" charset="0"/>
              <a:buChar char="o"/>
            </a:pPr>
            <a:r>
              <a:rPr lang="en-US" sz="1200" b="0" kern="1200" baseline="0" dirty="0">
                <a:solidFill>
                  <a:schemeClr val="tx1"/>
                </a:solidFill>
                <a:ea typeface="+mn-ea"/>
                <a:cs typeface="+mn-cs"/>
              </a:rPr>
              <a:t>Communities may farm areas previously kept as forests, marshland, or other (removing natural protections from environmental hazards).</a:t>
            </a:r>
          </a:p>
          <a:p>
            <a:pPr marL="628650" lvl="1" indent="-171450">
              <a:buFont typeface="Courier New" panose="02070309020205020404" pitchFamily="49" charset="0"/>
              <a:buChar char="o"/>
            </a:pPr>
            <a:r>
              <a:rPr lang="en-US" sz="1200" b="0" kern="1200" baseline="0" dirty="0">
                <a:solidFill>
                  <a:schemeClr val="tx1"/>
                </a:solidFill>
                <a:ea typeface="+mn-ea"/>
                <a:cs typeface="+mn-cs"/>
              </a:rPr>
              <a:t>Economic strains may lead to less stable constructions (construction may be flimsy; apartment buildings going higher or with less firm foundation than they should).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a:solidFill>
                <a:schemeClr val="tx1"/>
              </a:solidFill>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a:solidFill>
                  <a:schemeClr val="tx1"/>
                </a:solidFill>
                <a:ea typeface="+mn-ea"/>
                <a:cs typeface="+mn-cs"/>
              </a:rPr>
              <a:t>Some populations are at risk because of where they live geographically. Asia, for example, is higher risk than Europe for natural hazards.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a:solidFill>
                <a:schemeClr val="tx1"/>
              </a:solidFill>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a:solidFill>
                  <a:schemeClr val="tx1"/>
                </a:solidFill>
                <a:ea typeface="+mn-ea"/>
                <a:cs typeface="+mn-cs"/>
              </a:rPr>
              <a:t>It is also important to remember that populations that are healthier before emergencies are more likely to survive the consequences/impact of disaster than populations that are less healthy. The spread of infectious diseases, malnutrition, or underlying health conditions will all impact a population’s overall </a:t>
            </a:r>
            <a:r>
              <a:rPr lang="en-US" sz="1200" b="1" kern="1200" baseline="0" dirty="0">
                <a:solidFill>
                  <a:schemeClr val="tx1"/>
                </a:solidFill>
                <a:ea typeface="+mn-ea"/>
                <a:cs typeface="+mn-cs"/>
              </a:rPr>
              <a:t>resilience </a:t>
            </a:r>
            <a:r>
              <a:rPr lang="en-US" sz="1200" kern="1200" baseline="0" dirty="0">
                <a:solidFill>
                  <a:schemeClr val="tx1"/>
                </a:solidFill>
                <a:ea typeface="+mn-ea"/>
                <a:cs typeface="+mn-cs"/>
              </a:rPr>
              <a:t>during disasters.</a:t>
            </a:r>
          </a:p>
          <a:p>
            <a:endParaRPr lang="en-US" sz="1200" kern="1200" baseline="0" dirty="0">
              <a:solidFill>
                <a:schemeClr val="tx1"/>
              </a:solidFill>
              <a:ea typeface="+mn-ea"/>
              <a:cs typeface="+mn-cs"/>
            </a:endParaRPr>
          </a:p>
          <a:p>
            <a:r>
              <a:rPr lang="en-US" sz="1200" u="sng" kern="1200" baseline="0" dirty="0">
                <a:solidFill>
                  <a:schemeClr val="tx1"/>
                </a:solidFill>
                <a:ea typeface="+mn-ea"/>
                <a:cs typeface="+mn-cs"/>
              </a:rPr>
              <a:t>References: </a:t>
            </a:r>
          </a:p>
          <a:p>
            <a:r>
              <a:rPr lang="en-US" sz="1200" kern="1200" baseline="0" dirty="0">
                <a:solidFill>
                  <a:schemeClr val="tx1"/>
                </a:solidFill>
                <a:ea typeface="+mn-ea"/>
                <a:cs typeface="+mn-cs"/>
              </a:rPr>
              <a:t>1. World Health Organization (2002). Gender and Health in Disasters. </a:t>
            </a:r>
            <a:r>
              <a:rPr lang="en-US" sz="1200" i="0" kern="1200" baseline="0" dirty="0">
                <a:solidFill>
                  <a:schemeClr val="tx1"/>
                </a:solidFill>
                <a:ea typeface="+mn-ea"/>
                <a:cs typeface="+mn-cs"/>
              </a:rPr>
              <a:t>http://www.who.int/gender/other_health/en/genderdisasters.pdf.</a:t>
            </a:r>
            <a:endParaRPr lang="en-US" i="0" dirty="0"/>
          </a:p>
          <a:p>
            <a:endParaRPr lang="en-US" dirty="0"/>
          </a:p>
        </p:txBody>
      </p:sp>
      <p:sp>
        <p:nvSpPr>
          <p:cNvPr id="4" name="Slide Number Placeholder 3"/>
          <p:cNvSpPr>
            <a:spLocks noGrp="1"/>
          </p:cNvSpPr>
          <p:nvPr>
            <p:ph type="sldNum" sz="quarter" idx="10"/>
          </p:nvPr>
        </p:nvSpPr>
        <p:spPr/>
        <p:txBody>
          <a:bodyPr/>
          <a:lstStyle/>
          <a:p>
            <a:fld id="{C927A3F0-9868-4A53-ACB5-5E4E014F0E1A}" type="slidenum">
              <a:rPr lang="en-US" smtClean="0"/>
              <a:t>6</a:t>
            </a:fld>
            <a:endParaRPr lang="en-US"/>
          </a:p>
        </p:txBody>
      </p:sp>
    </p:spTree>
    <p:extLst>
      <p:ext uri="{BB962C8B-B14F-4D97-AF65-F5344CB8AC3E}">
        <p14:creationId xmlns:p14="http://schemas.microsoft.com/office/powerpoint/2010/main" val="6757043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noFill/>
          <a:ln>
            <a:solidFill>
              <a:srgbClr val="000000"/>
            </a:solidFill>
            <a:miter lim="800000"/>
            <a:headEnd/>
            <a:tailEnd/>
          </a:ln>
        </p:spPr>
      </p:sp>
      <p:sp>
        <p:nvSpPr>
          <p:cNvPr id="18435" name="Notes Placeholder 2"/>
          <p:cNvSpPr>
            <a:spLocks noGrp="1"/>
          </p:cNvSpPr>
          <p:nvPr>
            <p:ph type="body" idx="1"/>
          </p:nvPr>
        </p:nvSpPr>
        <p:spPr bwMode="auto">
          <a:noFill/>
        </p:spPr>
        <p:txBody>
          <a:bodyPr wrap="square" numCol="1" anchor="t" anchorCtr="0" compatLnSpc="1">
            <a:prstTxWarp prst="textNoShape">
              <a:avLst/>
            </a:prstTxWarp>
          </a:bodyPr>
          <a:lstStyle/>
          <a:p>
            <a:pPr lvl="0"/>
            <a:r>
              <a:rPr lang="en-US" sz="1200" b="1" kern="1200" dirty="0">
                <a:solidFill>
                  <a:schemeClr val="tx1"/>
                </a:solidFill>
                <a:ea typeface="+mn-ea"/>
                <a:cs typeface="+mn-cs"/>
              </a:rPr>
              <a:t>Women and girls are disproportionately affected by emergencies,</a:t>
            </a:r>
            <a:r>
              <a:rPr lang="en-US" sz="1200" b="1" kern="1200" baseline="0" dirty="0">
                <a:solidFill>
                  <a:schemeClr val="tx1"/>
                </a:solidFill>
                <a:ea typeface="+mn-ea"/>
                <a:cs typeface="+mn-cs"/>
              </a:rPr>
              <a:t> </a:t>
            </a:r>
            <a:r>
              <a:rPr lang="en-US" sz="1200" b="1" kern="1200" dirty="0">
                <a:solidFill>
                  <a:schemeClr val="tx1"/>
                </a:solidFill>
                <a:ea typeface="+mn-ea"/>
                <a:cs typeface="+mn-cs"/>
              </a:rPr>
              <a:t>both natural and man-made.</a:t>
            </a:r>
          </a:p>
          <a:p>
            <a:pPr marL="171450" lvl="0" indent="-171450">
              <a:buFont typeface="Arial" panose="020B0604020202020204" pitchFamily="34" charset="0"/>
              <a:buChar char="•"/>
            </a:pPr>
            <a:r>
              <a:rPr lang="en-US" sz="1200" kern="1200" dirty="0">
                <a:solidFill>
                  <a:schemeClr val="tx1"/>
                </a:solidFill>
                <a:ea typeface="+mn-ea"/>
                <a:cs typeface="+mn-cs"/>
              </a:rPr>
              <a:t>Gender differences appear</a:t>
            </a:r>
            <a:r>
              <a:rPr lang="en-US" sz="1200" kern="1200" baseline="0" dirty="0">
                <a:solidFill>
                  <a:schemeClr val="tx1"/>
                </a:solidFill>
                <a:ea typeface="+mn-ea"/>
                <a:cs typeface="+mn-cs"/>
              </a:rPr>
              <a:t> to be</a:t>
            </a:r>
            <a:r>
              <a:rPr lang="en-US" sz="1200" kern="1200" dirty="0">
                <a:solidFill>
                  <a:schemeClr val="tx1"/>
                </a:solidFill>
                <a:ea typeface="+mn-ea"/>
                <a:cs typeface="+mn-cs"/>
              </a:rPr>
              <a:t> linked to economic and social rights pre-crisis</a:t>
            </a:r>
            <a:r>
              <a:rPr lang="en-US" sz="1200" kern="1200" baseline="0" dirty="0">
                <a:solidFill>
                  <a:schemeClr val="tx1"/>
                </a:solidFill>
                <a:ea typeface="+mn-ea"/>
                <a:cs typeface="+mn-cs"/>
              </a:rPr>
              <a:t>.</a:t>
            </a:r>
            <a:endParaRPr lang="en-US" sz="1200" kern="1200" dirty="0">
              <a:solidFill>
                <a:schemeClr val="tx1"/>
              </a:solidFill>
              <a:ea typeface="+mn-ea"/>
              <a:cs typeface="+mn-cs"/>
            </a:endParaRP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050" kern="1200" dirty="0">
                <a:solidFill>
                  <a:schemeClr val="tx1"/>
                </a:solidFill>
                <a:ea typeface="+mn-ea"/>
                <a:cs typeface="+mn-cs"/>
              </a:rPr>
              <a:t>Natural disasters, including epidemics and pandemics, push ordinary gender disparities to the extreme,</a:t>
            </a:r>
            <a:r>
              <a:rPr lang="en-US" sz="1050" kern="1200" baseline="0" dirty="0">
                <a:solidFill>
                  <a:schemeClr val="tx1"/>
                </a:solidFill>
                <a:ea typeface="+mn-ea"/>
                <a:cs typeface="+mn-cs"/>
              </a:rPr>
              <a:t> revealing </a:t>
            </a:r>
            <a:r>
              <a:rPr lang="en-US" sz="1200" kern="1200" dirty="0">
                <a:solidFill>
                  <a:schemeClr val="tx1"/>
                </a:solidFill>
                <a:ea typeface="+mn-ea"/>
                <a:cs typeface="+mn-cs"/>
              </a:rPr>
              <a:t>development failures and societal issues.</a:t>
            </a:r>
          </a:p>
        </p:txBody>
      </p:sp>
      <p:sp>
        <p:nvSpPr>
          <p:cNvPr id="4" name="Slide Number Placeholder 3"/>
          <p:cNvSpPr>
            <a:spLocks noGrp="1"/>
          </p:cNvSpPr>
          <p:nvPr>
            <p:ph type="sldNum" sz="quarter" idx="5"/>
          </p:nvPr>
        </p:nvSpPr>
        <p:spPr/>
        <p:txBody>
          <a:bodyPr/>
          <a:lstStyle/>
          <a:p>
            <a:pPr>
              <a:defRPr/>
            </a:pPr>
            <a:fld id="{5DA6D17A-5CCD-4684-B951-D8FB88493741}" type="slidenum">
              <a:rPr lang="en-US" smtClean="0"/>
              <a:pPr>
                <a:defRPr/>
              </a:pPr>
              <a:t>7</a:t>
            </a:fld>
            <a:endParaRPr lang="en-US"/>
          </a:p>
        </p:txBody>
      </p:sp>
    </p:spTree>
    <p:extLst>
      <p:ext uri="{BB962C8B-B14F-4D97-AF65-F5344CB8AC3E}">
        <p14:creationId xmlns:p14="http://schemas.microsoft.com/office/powerpoint/2010/main" val="10622343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noFill/>
          <a:ln>
            <a:solidFill>
              <a:srgbClr val="000000"/>
            </a:solidFill>
            <a:miter lim="800000"/>
            <a:headEnd/>
            <a:tailEnd/>
          </a:ln>
        </p:spPr>
      </p:sp>
      <p:sp>
        <p:nvSpPr>
          <p:cNvPr id="18435" name="Notes Placeholder 2"/>
          <p:cNvSpPr>
            <a:spLocks noGrp="1"/>
          </p:cNvSpPr>
          <p:nvPr>
            <p:ph type="body" idx="1"/>
          </p:nvPr>
        </p:nvSpPr>
        <p:spPr bwMode="auto">
          <a:noFill/>
        </p:spPr>
        <p:txBody>
          <a:bodyPr wrap="square" numCol="1" anchor="t" anchorCtr="0" compatLnSpc="1">
            <a:prstTxWarp prst="textNoShape">
              <a:avLst/>
            </a:prstTxWarp>
            <a:normAutofit fontScale="40000" lnSpcReduction="20000"/>
          </a:bodyPr>
          <a:lstStyle/>
          <a:p>
            <a:pPr lvl="0"/>
            <a:r>
              <a:rPr lang="en-US" sz="1200" b="1" kern="1200" dirty="0">
                <a:solidFill>
                  <a:schemeClr val="tx1"/>
                </a:solidFill>
                <a:ea typeface="+mn-ea"/>
                <a:cs typeface="+mn-cs"/>
              </a:rPr>
              <a:t>In the immediate aftermath of an emergency,</a:t>
            </a:r>
            <a:r>
              <a:rPr lang="en-US" sz="1200" b="1" kern="1200" baseline="0" dirty="0">
                <a:solidFill>
                  <a:schemeClr val="tx1"/>
                </a:solidFill>
                <a:ea typeface="+mn-ea"/>
                <a:cs typeface="+mn-cs"/>
              </a:rPr>
              <a:t> </a:t>
            </a:r>
            <a:r>
              <a:rPr lang="en-US" sz="1200" b="1" kern="1200" dirty="0">
                <a:solidFill>
                  <a:schemeClr val="tx1"/>
                </a:solidFill>
                <a:ea typeface="+mn-ea"/>
                <a:cs typeface="+mn-cs"/>
              </a:rPr>
              <a:t>women are more likely to die than their male counterparts.</a:t>
            </a:r>
            <a:endParaRPr lang="en-US" sz="1200" b="1" kern="1200" baseline="0" dirty="0">
              <a:solidFill>
                <a:schemeClr val="tx1"/>
              </a:solidFill>
              <a:ea typeface="+mn-ea"/>
              <a:cs typeface="+mn-cs"/>
            </a:endParaRPr>
          </a:p>
          <a:p>
            <a:pPr marL="171450" indent="-171450">
              <a:buFont typeface="Arial" panose="020B0604020202020204" pitchFamily="34" charset="0"/>
              <a:buChar char="•"/>
            </a:pPr>
            <a:r>
              <a:rPr lang="en-US" sz="1200" kern="1200" baseline="0" dirty="0">
                <a:solidFill>
                  <a:schemeClr val="tx1"/>
                </a:solidFill>
                <a:ea typeface="+mn-ea"/>
                <a:cs typeface="+mn-cs"/>
              </a:rPr>
              <a:t>Bangladesh cyclone of 1991—3 women killed for every 1 man</a:t>
            </a:r>
            <a:r>
              <a:rPr lang="en-US" sz="1200" b="0" kern="1200" baseline="30000" dirty="0">
                <a:solidFill>
                  <a:schemeClr val="tx1"/>
                </a:solidFill>
                <a:ea typeface="+mn-ea"/>
                <a:cs typeface="+mn-cs"/>
              </a:rPr>
              <a:t>6</a:t>
            </a:r>
            <a:r>
              <a:rPr lang="en-US" b="0" baseline="0" dirty="0"/>
              <a:t> (</a:t>
            </a:r>
            <a:r>
              <a:rPr lang="en-US" sz="1200" kern="1200" baseline="0" dirty="0">
                <a:solidFill>
                  <a:schemeClr val="tx1"/>
                </a:solidFill>
                <a:ea typeface="+mn-ea"/>
                <a:cs typeface="+mn-cs"/>
              </a:rPr>
              <a:t>46 (21%) of 222 females aged &gt;10 years died, versus 17 (7%) of 258 males in the same age range); some estimates are much higher, stating that women represented 90% of deaths.</a:t>
            </a:r>
            <a:r>
              <a:rPr lang="en-US" sz="1200" b="0" baseline="30000" dirty="0"/>
              <a:t>1,2,3</a:t>
            </a:r>
            <a:r>
              <a:rPr lang="en-US" sz="1200" kern="1200" baseline="0" dirty="0">
                <a:solidFill>
                  <a:schemeClr val="tx1"/>
                </a:solidFill>
                <a:ea typeface="+mn-ea"/>
                <a:cs typeface="+mn-cs"/>
              </a:rPr>
              <a:t> </a:t>
            </a:r>
          </a:p>
          <a:p>
            <a:pPr marL="171450" indent="-171450">
              <a:buFont typeface="Arial" panose="020B0604020202020204" pitchFamily="34" charset="0"/>
              <a:buChar char="•"/>
            </a:pPr>
            <a:r>
              <a:rPr lang="en-US" sz="1200" kern="1200" baseline="0" dirty="0">
                <a:solidFill>
                  <a:schemeClr val="tx1"/>
                </a:solidFill>
                <a:ea typeface="+mn-ea"/>
                <a:cs typeface="+mn-cs"/>
              </a:rPr>
              <a:t>Tsunami of 2004—death rates for women were estimated at</a:t>
            </a:r>
            <a:r>
              <a:rPr lang="en-US" sz="1200" kern="1200" dirty="0">
                <a:solidFill>
                  <a:schemeClr val="tx1"/>
                </a:solidFill>
                <a:ea typeface="+mn-ea"/>
                <a:cs typeface="+mn-cs"/>
              </a:rPr>
              <a:t> 4-5x higher than for men, and some noted</a:t>
            </a:r>
            <a:r>
              <a:rPr lang="en-US" sz="1200" kern="1200" baseline="0" dirty="0">
                <a:solidFill>
                  <a:schemeClr val="tx1"/>
                </a:solidFill>
                <a:ea typeface="+mn-ea"/>
                <a:cs typeface="+mn-cs"/>
              </a:rPr>
              <a:t> up to 80% who died were women.</a:t>
            </a:r>
            <a:r>
              <a:rPr lang="en-US" sz="1200" b="0" baseline="30000" dirty="0"/>
              <a:t>1,2,3</a:t>
            </a:r>
          </a:p>
          <a:p>
            <a:pPr marL="0" indent="0">
              <a:buFont typeface="Arial" panose="020B0604020202020204" pitchFamily="34" charset="0"/>
              <a:buNone/>
            </a:pPr>
            <a:endParaRPr lang="en-US" sz="1200" kern="1200" dirty="0">
              <a:solidFill>
                <a:schemeClr val="tx1"/>
              </a:solidFill>
              <a:ea typeface="+mn-ea"/>
              <a:cs typeface="+mn-cs"/>
            </a:endParaRPr>
          </a:p>
          <a:p>
            <a:pPr lvl="0"/>
            <a:r>
              <a:rPr lang="en-US" sz="1200" kern="1200" dirty="0">
                <a:solidFill>
                  <a:schemeClr val="tx1"/>
                </a:solidFill>
                <a:ea typeface="+mn-ea"/>
                <a:cs typeface="+mn-cs"/>
              </a:rPr>
              <a:t>Gender may impact one’s ability to access warning systems, gain skills of survival,</a:t>
            </a:r>
            <a:r>
              <a:rPr lang="en-US" sz="1200" kern="1200" baseline="0" dirty="0">
                <a:solidFill>
                  <a:schemeClr val="tx1"/>
                </a:solidFill>
                <a:ea typeface="+mn-ea"/>
                <a:cs typeface="+mn-cs"/>
              </a:rPr>
              <a:t> or access </a:t>
            </a:r>
            <a:r>
              <a:rPr lang="en-US" sz="1200" kern="1200" dirty="0">
                <a:solidFill>
                  <a:schemeClr val="tx1"/>
                </a:solidFill>
                <a:ea typeface="+mn-ea"/>
                <a:cs typeface="+mn-cs"/>
              </a:rPr>
              <a:t>rescue mechanisms.</a:t>
            </a:r>
          </a:p>
          <a:p>
            <a:pPr lvl="0"/>
            <a:endParaRPr lang="en-US" sz="1200" kern="1200" baseline="0" dirty="0">
              <a:solidFill>
                <a:schemeClr val="tx1"/>
              </a:solidFill>
              <a:ea typeface="+mn-ea"/>
              <a:cs typeface="+mn-cs"/>
            </a:endParaRPr>
          </a:p>
          <a:p>
            <a:pPr lvl="0"/>
            <a:r>
              <a:rPr lang="en-US" sz="1200" kern="1200" dirty="0">
                <a:solidFill>
                  <a:schemeClr val="tx1"/>
                </a:solidFill>
                <a:ea typeface="+mn-ea"/>
                <a:cs typeface="+mn-cs"/>
              </a:rPr>
              <a:t>Gender also influences roles and household expectations, which impacts decisions</a:t>
            </a:r>
            <a:r>
              <a:rPr lang="en-US" sz="1200" kern="1200" baseline="0" dirty="0">
                <a:solidFill>
                  <a:schemeClr val="tx1"/>
                </a:solidFill>
                <a:ea typeface="+mn-ea"/>
                <a:cs typeface="+mn-cs"/>
              </a:rPr>
              <a:t> made during a crisis and results in different survival outcomes. </a:t>
            </a:r>
          </a:p>
          <a:p>
            <a:pPr marL="171450" lvl="0" indent="-171450">
              <a:buFont typeface="Arial" panose="020B0604020202020204" pitchFamily="34" charset="0"/>
              <a:buChar char="•"/>
            </a:pPr>
            <a:r>
              <a:rPr lang="en-US" sz="1200" kern="1200" baseline="0" dirty="0">
                <a:solidFill>
                  <a:schemeClr val="tx1"/>
                </a:solidFill>
                <a:ea typeface="+mn-ea"/>
                <a:cs typeface="+mn-cs"/>
              </a:rPr>
              <a:t>In the 1991 Bangladesh Cyclone, many women perished at home, waiting with children for their husbands to return to make evacuation decisions.</a:t>
            </a:r>
            <a:r>
              <a:rPr lang="en-US" sz="1200" b="0" kern="1200" baseline="30000" dirty="0">
                <a:solidFill>
                  <a:schemeClr val="tx1"/>
                </a:solidFill>
                <a:ea typeface="+mn-ea"/>
                <a:cs typeface="+mn-cs"/>
              </a:rPr>
              <a:t>1</a:t>
            </a:r>
          </a:p>
          <a:p>
            <a:pPr marL="171450" lvl="0" indent="-171450">
              <a:buFont typeface="Arial" panose="020B0604020202020204" pitchFamily="34" charset="0"/>
              <a:buChar char="•"/>
            </a:pPr>
            <a:r>
              <a:rPr lang="en-US" sz="1200" kern="1200" dirty="0">
                <a:solidFill>
                  <a:schemeClr val="tx1"/>
                </a:solidFill>
                <a:ea typeface="+mn-ea"/>
                <a:cs typeface="+mn-cs"/>
              </a:rPr>
              <a:t>The 2010 cholera epidemic in Haiti and the 2014–16 Ebola outbreak in West Africa showed a three-fold caregiver burden on women and girls: they were responsible for household-level disease prevention and response; at greater risk of infection; and subject to emotional, physical, and socioeconomic harm.</a:t>
            </a:r>
            <a:r>
              <a:rPr lang="en-US" sz="1050" kern="1200" baseline="30000" dirty="0">
                <a:solidFill>
                  <a:schemeClr val="tx1"/>
                </a:solidFill>
                <a:ea typeface="+mn-ea"/>
                <a:cs typeface="+mn-cs"/>
              </a:rPr>
              <a:t>12</a:t>
            </a:r>
            <a:endParaRPr lang="en-US" sz="1200" kern="1200" baseline="30000" dirty="0">
              <a:solidFill>
                <a:schemeClr val="tx1"/>
              </a:solidFill>
              <a:ea typeface="+mn-ea"/>
              <a:cs typeface="+mn-cs"/>
            </a:endParaRPr>
          </a:p>
          <a:p>
            <a:pPr lvl="0"/>
            <a:endParaRPr lang="en-US" sz="1200" kern="1200" dirty="0">
              <a:solidFill>
                <a:schemeClr val="tx1"/>
              </a:solidFill>
              <a:ea typeface="+mn-ea"/>
              <a:cs typeface="+mn-cs"/>
            </a:endParaRPr>
          </a:p>
          <a:p>
            <a:pPr lvl="0"/>
            <a:r>
              <a:rPr lang="en-US" sz="1200" kern="1200" dirty="0">
                <a:solidFill>
                  <a:schemeClr val="tx1"/>
                </a:solidFill>
                <a:ea typeface="+mn-ea"/>
                <a:cs typeface="+mn-cs"/>
              </a:rPr>
              <a:t>Although</a:t>
            </a:r>
            <a:r>
              <a:rPr lang="en-US" sz="1200" kern="1200" baseline="0" dirty="0">
                <a:solidFill>
                  <a:schemeClr val="tx1"/>
                </a:solidFill>
                <a:ea typeface="+mn-ea"/>
                <a:cs typeface="+mn-cs"/>
              </a:rPr>
              <a:t> less common, gender roles will sometimes place men and boys at higher risks; gender does not equal women.</a:t>
            </a:r>
          </a:p>
          <a:p>
            <a:pPr marL="171450" lvl="0" indent="-171450">
              <a:buFont typeface="Arial" panose="020B0604020202020204" pitchFamily="34" charset="0"/>
              <a:buChar char="•"/>
            </a:pPr>
            <a:r>
              <a:rPr lang="en-US" sz="1200" kern="1200" baseline="0" dirty="0">
                <a:solidFill>
                  <a:schemeClr val="tx1"/>
                </a:solidFill>
                <a:ea typeface="+mn-ea"/>
                <a:cs typeface="+mn-cs"/>
              </a:rPr>
              <a:t>As the protector, men are often recruited to rescue teams, placing them at risk.</a:t>
            </a:r>
          </a:p>
          <a:p>
            <a:pPr marL="171450" lvl="0" indent="-171450">
              <a:buFont typeface="Arial" panose="020B0604020202020204" pitchFamily="34" charset="0"/>
              <a:buChar char="•"/>
            </a:pPr>
            <a:r>
              <a:rPr lang="en-US" sz="1200" kern="1200" baseline="0" dirty="0">
                <a:solidFill>
                  <a:schemeClr val="tx1"/>
                </a:solidFill>
                <a:ea typeface="+mn-ea"/>
                <a:cs typeface="+mn-cs"/>
              </a:rPr>
              <a:t>When fishing or coastal living is predominantly male, related risks are routinely taken.</a:t>
            </a:r>
          </a:p>
          <a:p>
            <a:pPr lvl="0"/>
            <a:endParaRPr lang="en-US" sz="1200" u="sng" kern="1200" dirty="0">
              <a:solidFill>
                <a:schemeClr val="tx1"/>
              </a:solidFill>
              <a:ea typeface="+mn-ea"/>
              <a:cs typeface="+mn-cs"/>
            </a:endParaRPr>
          </a:p>
          <a:p>
            <a:pPr lvl="0"/>
            <a:r>
              <a:rPr lang="en-US" sz="1200" b="1" u="none" kern="1200" dirty="0">
                <a:solidFill>
                  <a:schemeClr val="tx1"/>
                </a:solidFill>
                <a:ea typeface="+mn-ea"/>
                <a:cs typeface="+mn-cs"/>
              </a:rPr>
              <a:t>We also know </a:t>
            </a:r>
            <a:r>
              <a:rPr lang="en-US" sz="1200" b="1" kern="1200" dirty="0">
                <a:solidFill>
                  <a:schemeClr val="tx1"/>
                </a:solidFill>
                <a:ea typeface="+mn-ea"/>
                <a:cs typeface="+mn-cs"/>
              </a:rPr>
              <a:t>that during ongoing displacement from natural</a:t>
            </a:r>
            <a:r>
              <a:rPr lang="en-US" sz="1200" b="1" kern="1200" baseline="0" dirty="0">
                <a:solidFill>
                  <a:schemeClr val="tx1"/>
                </a:solidFill>
                <a:ea typeface="+mn-ea"/>
                <a:cs typeface="+mn-cs"/>
              </a:rPr>
              <a:t> disasters or conflict</a:t>
            </a:r>
            <a:r>
              <a:rPr lang="en-US" sz="1200" b="1" kern="1200" dirty="0">
                <a:solidFill>
                  <a:schemeClr val="tx1"/>
                </a:solidFill>
                <a:ea typeface="+mn-ea"/>
                <a:cs typeface="+mn-cs"/>
              </a:rPr>
              <a:t>, women and girls</a:t>
            </a:r>
            <a:r>
              <a:rPr lang="en-US" sz="1200" b="1" kern="1200" baseline="0" dirty="0">
                <a:solidFill>
                  <a:schemeClr val="tx1"/>
                </a:solidFill>
                <a:ea typeface="+mn-ea"/>
                <a:cs typeface="+mn-cs"/>
              </a:rPr>
              <a:t> </a:t>
            </a:r>
            <a:r>
              <a:rPr lang="en-US" sz="1200" b="1" kern="1200" dirty="0">
                <a:solidFill>
                  <a:schemeClr val="tx1"/>
                </a:solidFill>
                <a:ea typeface="+mn-ea"/>
                <a:cs typeface="+mn-cs"/>
              </a:rPr>
              <a:t>remain disproportionately affected. </a:t>
            </a:r>
          </a:p>
          <a:p>
            <a:pPr marL="171450" lvl="0" indent="-171450">
              <a:buFont typeface="Arial" panose="020B0604020202020204" pitchFamily="34" charset="0"/>
              <a:buChar char="•"/>
            </a:pPr>
            <a:r>
              <a:rPr lang="en-US" sz="1200" b="0" i="0" u="none" strike="noStrike" kern="1200" dirty="0">
                <a:solidFill>
                  <a:schemeClr val="tx1"/>
                </a:solidFill>
                <a:effectLst/>
                <a:latin typeface="+mn-lt"/>
                <a:ea typeface="+mn-ea"/>
                <a:cs typeface="+mn-cs"/>
              </a:rPr>
              <a:t>Women and particularly adolescent girls face risks of gender-based violence (GBV), including rape, sexual assault, forced prostitution, trafficking, and early or forced marriage. Such risks increase the risks of sexually transmitted infections (STIs) including HIV, unwanted pregnancy, and unsafe abortions.</a:t>
            </a:r>
            <a:r>
              <a:rPr lang="en-US" sz="1200" b="0" baseline="30000" dirty="0"/>
              <a:t>4</a:t>
            </a:r>
            <a:endParaRPr lang="en-US" sz="1200" kern="1200" dirty="0">
              <a:solidFill>
                <a:schemeClr val="tx1"/>
              </a:solidFill>
              <a:ea typeface="+mn-ea"/>
              <a:cs typeface="+mn-cs"/>
            </a:endParaRPr>
          </a:p>
          <a:p>
            <a:pPr marL="171450" lvl="0" indent="-171450">
              <a:buFont typeface="Arial" panose="020B0604020202020204" pitchFamily="34" charset="0"/>
              <a:buChar char="•"/>
            </a:pPr>
            <a:r>
              <a:rPr lang="en-US" sz="1200" kern="1200" dirty="0">
                <a:solidFill>
                  <a:schemeClr val="tx1"/>
                </a:solidFill>
                <a:ea typeface="+mn-ea"/>
                <a:cs typeface="+mn-cs"/>
              </a:rPr>
              <a:t>Girls are also more vulnerable as families are forced to prioritize resources.</a:t>
            </a:r>
            <a:r>
              <a:rPr lang="en-US" sz="1200" b="0" baseline="30000" dirty="0"/>
              <a:t>5</a:t>
            </a:r>
            <a:r>
              <a:rPr lang="en-US" sz="1200" kern="1200" dirty="0">
                <a:solidFill>
                  <a:schemeClr val="tx1"/>
                </a:solidFill>
                <a:ea typeface="+mn-ea"/>
                <a:cs typeface="+mn-cs"/>
              </a:rPr>
              <a:t> </a:t>
            </a:r>
          </a:p>
          <a:p>
            <a:pPr marL="171450" lvl="0" indent="-171450">
              <a:buFont typeface="Arial" panose="020B0604020202020204" pitchFamily="34" charset="0"/>
              <a:buChar char="•"/>
            </a:pPr>
            <a:r>
              <a:rPr lang="en-US" sz="1200" b="0" i="0" u="none" strike="noStrike" kern="1200" dirty="0">
                <a:solidFill>
                  <a:schemeClr val="tx1"/>
                </a:solidFill>
                <a:effectLst/>
                <a:latin typeface="+mn-lt"/>
                <a:ea typeface="+mn-ea"/>
                <a:cs typeface="+mn-cs"/>
              </a:rPr>
              <a:t>Studies show that pregnant women in conflict settings experience increased risks of gestational hypertension and anemia, as well as negative pregnancy outcomes, including low birth weight or preterm birth.</a:t>
            </a:r>
            <a:r>
              <a:rPr lang="en-US" sz="1200" b="0" baseline="30000" dirty="0"/>
              <a:t>6 </a:t>
            </a:r>
            <a:r>
              <a:rPr lang="en-US" sz="1200" b="0" i="0" u="none" strike="noStrike" kern="1200" dirty="0">
                <a:solidFill>
                  <a:schemeClr val="tx1"/>
                </a:solidFill>
                <a:effectLst/>
                <a:latin typeface="+mn-lt"/>
                <a:ea typeface="+mn-ea"/>
                <a:cs typeface="+mn-cs"/>
              </a:rPr>
              <a:t>They are also at risk of pregnancy‐related morbidity and mortality due to pre‐existing nutritional deficiencies, susceptibility to infectious diseases, lack of access to antenatal care, and lack of access to assisted deliveries and emergency obstetric care.</a:t>
            </a:r>
            <a:r>
              <a:rPr lang="en-US" sz="1200" b="0" baseline="30000" dirty="0"/>
              <a:t>7</a:t>
            </a:r>
            <a:r>
              <a:rPr lang="en-US" sz="1200" b="0" baseline="0" dirty="0"/>
              <a:t> </a:t>
            </a:r>
            <a:r>
              <a:rPr lang="en-US" sz="1200" b="0" i="0" u="none" strike="noStrike" kern="1200" dirty="0">
                <a:solidFill>
                  <a:schemeClr val="tx1"/>
                </a:solidFill>
                <a:effectLst/>
                <a:latin typeface="+mn-lt"/>
                <a:ea typeface="+mn-ea"/>
                <a:cs typeface="+mn-cs"/>
              </a:rPr>
              <a:t>Seventy-six percent of preventable maternal deaths, and 53% of under-five deaths take place in settings of fragility, and/or conflict, displacement, and natural disasters.</a:t>
            </a:r>
            <a:r>
              <a:rPr lang="en-US" sz="1200" b="0" i="0" u="none" strike="noStrike" kern="1200" baseline="30000" dirty="0">
                <a:solidFill>
                  <a:schemeClr val="tx1"/>
                </a:solidFill>
                <a:effectLst/>
                <a:latin typeface="+mn-lt"/>
                <a:ea typeface="+mn-ea"/>
                <a:cs typeface="+mn-cs"/>
              </a:rPr>
              <a:t>8,</a:t>
            </a:r>
            <a:r>
              <a:rPr lang="en-US" sz="1200" b="0" baseline="30000" dirty="0"/>
              <a:t>9</a:t>
            </a:r>
          </a:p>
          <a:p>
            <a:pPr marL="0" lvl="0" indent="0">
              <a:buFont typeface="Arial" panose="020B0604020202020204" pitchFamily="34" charset="0"/>
              <a:buNone/>
            </a:pPr>
            <a:endParaRPr lang="en-US" sz="1200" b="0" i="0" u="none" strike="noStrike" kern="1200" baseline="30000" dirty="0">
              <a:solidFill>
                <a:schemeClr val="tx1"/>
              </a:solidFill>
              <a:effectLst/>
              <a:latin typeface="+mn-lt"/>
              <a:ea typeface="+mn-ea"/>
              <a:cs typeface="+mn-cs"/>
            </a:endParaRPr>
          </a:p>
          <a:p>
            <a:pPr marL="0" lvl="0" indent="0">
              <a:buFont typeface="Arial" panose="020B0604020202020204" pitchFamily="34" charset="0"/>
              <a:buNone/>
            </a:pPr>
            <a:r>
              <a:rPr lang="en-US" sz="1200" b="0" i="0" u="none" strike="noStrike" kern="1200" dirty="0">
                <a:solidFill>
                  <a:schemeClr val="tx1"/>
                </a:solidFill>
                <a:effectLst/>
                <a:latin typeface="+mn-lt"/>
                <a:ea typeface="+mn-ea"/>
                <a:cs typeface="+mn-cs"/>
              </a:rPr>
              <a:t>Crises can further exacerbate gender inequalities. Girls in conflict settings are 2.5 times more likely to be out of school than boys.</a:t>
            </a:r>
            <a:r>
              <a:rPr lang="en-US" sz="1200" b="0" baseline="30000" dirty="0"/>
              <a:t>10 </a:t>
            </a:r>
            <a:r>
              <a:rPr lang="en-US" sz="1200" b="0" i="0" u="none" strike="noStrike" kern="1200" dirty="0">
                <a:solidFill>
                  <a:schemeClr val="tx1"/>
                </a:solidFill>
                <a:effectLst/>
                <a:latin typeface="+mn-lt"/>
                <a:ea typeface="+mn-ea"/>
                <a:cs typeface="+mn-cs"/>
              </a:rPr>
              <a:t>Persons with disabilities, LGBTQIA persons, ethnic and religious minorities, and other sub-populations can experience additional health risks as a result of underlying discrimination and prevailing social norms.</a:t>
            </a:r>
            <a:r>
              <a:rPr lang="en-US" sz="1200" b="0" baseline="30000" dirty="0"/>
              <a:t>11</a:t>
            </a:r>
            <a:endParaRPr lang="en-US" dirty="0"/>
          </a:p>
          <a:p>
            <a:endParaRPr lang="en-US" sz="1200" b="0" i="0" u="none" strike="noStrike" kern="1200" baseline="0" dirty="0">
              <a:solidFill>
                <a:schemeClr val="tx1"/>
              </a:solidFill>
              <a:latin typeface="+mn-lt"/>
              <a:ea typeface="+mn-ea"/>
              <a:cs typeface="+mn-cs"/>
            </a:endParaRPr>
          </a:p>
          <a:p>
            <a:r>
              <a:rPr lang="en-US" sz="1200" b="0" i="0" u="sng" strike="noStrike" kern="1200" baseline="0" dirty="0">
                <a:solidFill>
                  <a:schemeClr val="tx1"/>
                </a:solidFill>
                <a:latin typeface="+mn-lt"/>
                <a:ea typeface="+mn-ea"/>
                <a:cs typeface="+mn-cs"/>
              </a:rPr>
              <a:t>References</a:t>
            </a:r>
            <a:r>
              <a:rPr lang="en-US" sz="1200" b="0" i="0" u="none" strike="noStrike" kern="1200" baseline="0" dirty="0">
                <a:solidFill>
                  <a:schemeClr val="tx1"/>
                </a:solidFill>
                <a:latin typeface="+mn-lt"/>
                <a:ea typeface="+mn-ea"/>
                <a:cs typeface="+mn-cs"/>
              </a:rPr>
              <a:t>:</a:t>
            </a:r>
          </a:p>
          <a:p>
            <a:pPr marL="228600" indent="-228600">
              <a:buFont typeface="+mj-lt"/>
              <a:buAutoNum type="arabicPeriod"/>
            </a:pPr>
            <a:r>
              <a:rPr lang="en-US" dirty="0"/>
              <a:t>Ikeda, Keiko (1995) “Gender Differences in Human Loss and Vulnerability in Natural Disasters: A Case Study From Bangladesh.” </a:t>
            </a:r>
            <a:r>
              <a:rPr lang="en-US" i="1" dirty="0"/>
              <a:t>Indian Journal of Gender Studies</a:t>
            </a:r>
            <a:r>
              <a:rPr lang="en-US" dirty="0"/>
              <a:t>. 2(2):171-9.</a:t>
            </a:r>
          </a:p>
          <a:p>
            <a:pPr marL="228600" indent="-228600">
              <a:buFont typeface="+mj-lt"/>
              <a:buAutoNum type="arabicPeriod"/>
            </a:pPr>
            <a:r>
              <a:rPr lang="en-US" dirty="0"/>
              <a:t>APWLD (2005) “Why are women more vulnerable during disasters?” Asia Pacific Forum on Women, Law and Development, NGO in consultative status at UN ECOSOC. http://www2.lse.ac.uk/geographyAndEnvironment/whosWho/profiles/neumayer/pdf/Disastersarticle.pdf.</a:t>
            </a:r>
          </a:p>
          <a:p>
            <a:pPr marL="228600" indent="-228600">
              <a:buFont typeface="+mj-lt"/>
              <a:buAutoNum type="arabicPeriod"/>
            </a:pPr>
            <a:r>
              <a:rPr lang="en-US" dirty="0"/>
              <a:t>Plan International (2011). </a:t>
            </a:r>
            <a:r>
              <a:rPr lang="en-US" i="1" dirty="0"/>
              <a:t>Weathering the Storm: Adolescent Girls and Climate Change 2011</a:t>
            </a:r>
            <a:r>
              <a:rPr lang="en-US" b="0" i="0" dirty="0"/>
              <a:t>. www.plan-uk.org/resources/documents/35316/.</a:t>
            </a:r>
          </a:p>
          <a:p>
            <a:pPr marL="228600" indent="-228600">
              <a:buFont typeface="+mj-lt"/>
              <a:buAutoNum type="arabicPeriod"/>
            </a:pPr>
            <a:r>
              <a:rPr lang="en-US" sz="1200" b="0" i="0" u="none" strike="noStrike" kern="1200" dirty="0" err="1">
                <a:solidFill>
                  <a:schemeClr val="tx1"/>
                </a:solidFill>
                <a:effectLst/>
                <a:latin typeface="+mn-lt"/>
                <a:ea typeface="+mn-ea"/>
                <a:cs typeface="+mn-cs"/>
              </a:rPr>
              <a:t>Barot</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Sneha</a:t>
            </a:r>
            <a:r>
              <a:rPr lang="en-US" sz="1200" b="0" i="0" u="none" strike="noStrike" kern="1200" dirty="0">
                <a:solidFill>
                  <a:schemeClr val="tx1"/>
                </a:solidFill>
                <a:effectLst/>
                <a:latin typeface="+mn-lt"/>
                <a:ea typeface="+mn-ea"/>
                <a:cs typeface="+mn-cs"/>
              </a:rPr>
              <a:t> (2017).</a:t>
            </a:r>
            <a:r>
              <a:rPr lang="en-US" sz="1200" b="0" i="1" u="none" strike="noStrike" kern="1200" dirty="0">
                <a:solidFill>
                  <a:schemeClr val="tx1"/>
                </a:solidFill>
                <a:effectLst/>
                <a:latin typeface="+mn-lt"/>
                <a:ea typeface="+mn-ea"/>
                <a:cs typeface="+mn-cs"/>
              </a:rPr>
              <a:t> In a State of Crisis: Meeting the Sexual and Reproductive Health Needs of Women in Humanitarian Situations</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Guttmacher</a:t>
            </a:r>
            <a:r>
              <a:rPr lang="en-US" sz="1200" b="0" i="0" u="none" strike="noStrike" kern="1200" dirty="0">
                <a:solidFill>
                  <a:schemeClr val="tx1"/>
                </a:solidFill>
                <a:effectLst/>
                <a:latin typeface="+mn-lt"/>
                <a:ea typeface="+mn-ea"/>
                <a:cs typeface="+mn-cs"/>
              </a:rPr>
              <a:t> Institute. https://www.guttmacher.org/gpr/2017/02/state-crisis-meeting-sexual-and-reproductive-healthneeds-women-humanitarian-situations. </a:t>
            </a:r>
            <a:endParaRPr lang="en-US" i="0" dirty="0"/>
          </a:p>
          <a:p>
            <a:pPr marL="228600" indent="-228600">
              <a:buFont typeface="+mj-lt"/>
              <a:buAutoNum type="arabicPeriod"/>
            </a:pPr>
            <a:r>
              <a:rPr lang="en-US" i="0" dirty="0"/>
              <a:t>World Health Organization (2002).</a:t>
            </a:r>
            <a:r>
              <a:rPr lang="en-US" i="0" baseline="0" dirty="0"/>
              <a:t> Gender and Health. http://www.who.int/gender/other_health/en/genderdisasters.pdf</a:t>
            </a:r>
            <a:r>
              <a:rPr lang="en-US" i="1" baseline="0" dirty="0"/>
              <a:t>.</a:t>
            </a:r>
            <a:endParaRPr lang="en-US" dirty="0"/>
          </a:p>
          <a:p>
            <a:pPr marL="228600" indent="-228600" rtl="0">
              <a:buFont typeface="+mj-lt"/>
              <a:buAutoNum type="arabicPeriod"/>
            </a:pPr>
            <a:r>
              <a:rPr lang="en-US" sz="1200" b="0" i="0" u="none" strike="noStrike" kern="1200" dirty="0">
                <a:solidFill>
                  <a:schemeClr val="tx1"/>
                </a:solidFill>
                <a:effectLst/>
                <a:latin typeface="+mn-lt"/>
                <a:ea typeface="+mn-ea"/>
                <a:cs typeface="+mn-cs"/>
              </a:rPr>
              <a:t>WHO (2017). </a:t>
            </a:r>
            <a:r>
              <a:rPr lang="en-US" sz="1200" b="0" i="1" u="none" strike="noStrike" kern="1200" dirty="0">
                <a:solidFill>
                  <a:schemeClr val="tx1"/>
                </a:solidFill>
                <a:effectLst/>
                <a:latin typeface="+mn-lt"/>
                <a:ea typeface="+mn-ea"/>
                <a:cs typeface="+mn-cs"/>
              </a:rPr>
              <a:t>Leading the realization of human rights to health and through health: Report of the High-Level Working Group on the Health and Human Rights of Women, Children and Adolescents</a:t>
            </a:r>
            <a:r>
              <a:rPr lang="en-US" sz="1200" b="0" i="0" u="none" strike="noStrike" kern="1200" dirty="0">
                <a:solidFill>
                  <a:schemeClr val="tx1"/>
                </a:solidFill>
                <a:effectLst/>
                <a:latin typeface="+mn-lt"/>
                <a:ea typeface="+mn-ea"/>
                <a:cs typeface="+mn-cs"/>
              </a:rPr>
              <a:t>, Geneva.</a:t>
            </a:r>
          </a:p>
          <a:p>
            <a:pPr marL="228600" indent="-228600" rtl="0">
              <a:buFont typeface="+mj-lt"/>
              <a:buAutoNum type="arabicPeriod"/>
            </a:pPr>
            <a:r>
              <a:rPr lang="en-US" sz="1200" b="0" i="0" u="none" strike="noStrike" kern="1200" dirty="0">
                <a:solidFill>
                  <a:schemeClr val="tx1"/>
                </a:solidFill>
                <a:effectLst/>
                <a:latin typeface="+mn-lt"/>
                <a:ea typeface="+mn-ea"/>
                <a:cs typeface="+mn-cs"/>
              </a:rPr>
              <a:t>Save the Children (2014). </a:t>
            </a:r>
            <a:r>
              <a:rPr lang="en-US" sz="1200" b="0" i="1" u="none" strike="noStrike" kern="1200" dirty="0">
                <a:solidFill>
                  <a:schemeClr val="tx1"/>
                </a:solidFill>
                <a:effectLst/>
                <a:latin typeface="+mn-lt"/>
                <a:ea typeface="+mn-ea"/>
                <a:cs typeface="+mn-cs"/>
              </a:rPr>
              <a:t>State of the world’s mothers 2014. Saving mothers and children in humanitarian crises</a:t>
            </a:r>
            <a:r>
              <a:rPr lang="en-US" sz="1200" b="0" i="0" u="none" strike="noStrike" kern="1200" dirty="0">
                <a:solidFill>
                  <a:schemeClr val="tx1"/>
                </a:solidFill>
                <a:effectLst/>
                <a:latin typeface="+mn-lt"/>
                <a:ea typeface="+mn-ea"/>
                <a:cs typeface="+mn-cs"/>
              </a:rPr>
              <a:t>.</a:t>
            </a:r>
            <a:r>
              <a:rPr lang="en-US" sz="1200" b="0" i="0" u="none" strike="noStrike" kern="1200" baseline="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www.savethechildren.org/atf/cf/%7B9def2ebe-10ae-432c-9bd0-df91d2eba74a%7D/SOWM_2014.PDF.</a:t>
            </a:r>
          </a:p>
          <a:p>
            <a:pPr marL="228600" indent="-228600" rtl="0">
              <a:buFont typeface="+mj-lt"/>
              <a:buAutoNum type="arabicPeriod"/>
            </a:pPr>
            <a:r>
              <a:rPr lang="en-US" sz="1200" b="0" i="0" u="none" strike="noStrike" kern="1200" dirty="0">
                <a:solidFill>
                  <a:schemeClr val="tx1"/>
                </a:solidFill>
                <a:effectLst/>
                <a:latin typeface="+mn-lt"/>
                <a:ea typeface="+mn-ea"/>
                <a:cs typeface="+mn-cs"/>
              </a:rPr>
              <a:t>OECD (2015). </a:t>
            </a:r>
            <a:r>
              <a:rPr lang="en-US" sz="1200" b="0" i="1" u="none" strike="noStrike" kern="1200" dirty="0">
                <a:solidFill>
                  <a:schemeClr val="tx1"/>
                </a:solidFill>
                <a:effectLst/>
                <a:latin typeface="+mn-lt"/>
                <a:ea typeface="+mn-ea"/>
                <a:cs typeface="+mn-cs"/>
              </a:rPr>
              <a:t>States of fragility 2015: Meeting post-2015 ambitions</a:t>
            </a:r>
            <a:r>
              <a:rPr lang="en-US" sz="1200" b="0" i="0" u="none" strike="noStrike" kern="1200" dirty="0">
                <a:solidFill>
                  <a:schemeClr val="tx1"/>
                </a:solidFill>
                <a:effectLst/>
                <a:latin typeface="+mn-lt"/>
                <a:ea typeface="+mn-ea"/>
                <a:cs typeface="+mn-cs"/>
              </a:rPr>
              <a:t>. Paris: OECD Publishing. As cited in: WHO (2015). </a:t>
            </a:r>
            <a:r>
              <a:rPr lang="en-US" sz="1200" b="0" i="1" u="none" strike="noStrike" kern="1200" dirty="0">
                <a:solidFill>
                  <a:schemeClr val="tx1"/>
                </a:solidFill>
                <a:effectLst/>
                <a:latin typeface="+mn-lt"/>
                <a:ea typeface="+mn-ea"/>
                <a:cs typeface="+mn-cs"/>
              </a:rPr>
              <a:t>Trends in Maternal Mortality: 1990 to 2015</a:t>
            </a:r>
            <a:r>
              <a:rPr lang="en-US" sz="1200" b="0" i="0" u="none" strike="noStrike" kern="1200" dirty="0">
                <a:solidFill>
                  <a:schemeClr val="tx1"/>
                </a:solidFill>
                <a:effectLst/>
                <a:latin typeface="+mn-lt"/>
                <a:ea typeface="+mn-ea"/>
                <a:cs typeface="+mn-cs"/>
              </a:rPr>
              <a:t>. Estimates by WHO, UNICEF, UNFPA, World Bank Group and the United Nations Population Division. Geneva. http://www.who.int/reproductivehealth/publications/monitoring/maternal-mortality-2015/en/.</a:t>
            </a:r>
          </a:p>
          <a:p>
            <a:pPr marL="228600" indent="-228600" rtl="0">
              <a:buFont typeface="+mj-lt"/>
              <a:buAutoNum type="arabicPeriod"/>
            </a:pPr>
            <a:r>
              <a:rPr lang="en-US" sz="1200" b="0" i="0" u="none" strike="noStrike" kern="1200" dirty="0">
                <a:solidFill>
                  <a:schemeClr val="tx1"/>
                </a:solidFill>
                <a:effectLst/>
                <a:latin typeface="+mn-lt"/>
                <a:ea typeface="+mn-ea"/>
                <a:cs typeface="+mn-cs"/>
              </a:rPr>
              <a:t>UN (2015). </a:t>
            </a:r>
            <a:r>
              <a:rPr lang="en-US" sz="1200" b="0" i="1" u="none" strike="noStrike" kern="1200" dirty="0">
                <a:solidFill>
                  <a:schemeClr val="tx1"/>
                </a:solidFill>
                <a:effectLst/>
                <a:latin typeface="+mn-lt"/>
                <a:ea typeface="+mn-ea"/>
                <a:cs typeface="+mn-cs"/>
              </a:rPr>
              <a:t>Every Woman Every Child, Abu Dhabi Declaration</a:t>
            </a:r>
            <a:r>
              <a:rPr lang="en-US" sz="1200" b="0" i="0" u="none" strike="noStrike" kern="1200" dirty="0">
                <a:solidFill>
                  <a:schemeClr val="tx1"/>
                </a:solidFill>
                <a:effectLst/>
                <a:latin typeface="+mn-lt"/>
                <a:ea typeface="+mn-ea"/>
                <a:cs typeface="+mn-cs"/>
              </a:rPr>
              <a:t>. http://www.who.int/pmnch/media/news/2015/abudhabi_declaration.pdf. </a:t>
            </a:r>
          </a:p>
          <a:p>
            <a:pPr marL="228600" indent="-228600" rtl="0">
              <a:buFont typeface="+mj-lt"/>
              <a:buAutoNum type="arabicPeriod"/>
            </a:pPr>
            <a:r>
              <a:rPr lang="en-US" sz="1200" b="0" i="0" u="none" strike="noStrike" kern="1200" dirty="0">
                <a:solidFill>
                  <a:schemeClr val="tx1"/>
                </a:solidFill>
                <a:effectLst/>
                <a:latin typeface="+mn-lt"/>
                <a:ea typeface="+mn-ea"/>
                <a:cs typeface="+mn-cs"/>
              </a:rPr>
              <a:t>UN OCHA (2018). </a:t>
            </a:r>
            <a:r>
              <a:rPr lang="en-US" sz="1200" b="0" i="1" u="none" strike="noStrike" kern="1200" dirty="0">
                <a:solidFill>
                  <a:schemeClr val="tx1"/>
                </a:solidFill>
                <a:effectLst/>
                <a:latin typeface="+mn-lt"/>
                <a:ea typeface="+mn-ea"/>
                <a:cs typeface="+mn-cs"/>
              </a:rPr>
              <a:t>Global Humanitarian Overview 2019</a:t>
            </a:r>
            <a:r>
              <a:rPr lang="en-US" sz="1200" b="0" i="0" u="none" strike="noStrike" kern="1200" dirty="0">
                <a:solidFill>
                  <a:schemeClr val="tx1"/>
                </a:solidFill>
                <a:effectLst/>
                <a:latin typeface="+mn-lt"/>
                <a:ea typeface="+mn-ea"/>
                <a:cs typeface="+mn-cs"/>
              </a:rPr>
              <a:t>. https://www.unocha.org/sites/unocha/files/GHO2019.pdf.</a:t>
            </a:r>
          </a:p>
          <a:p>
            <a:pPr marL="228600" indent="-228600" rtl="0">
              <a:buFont typeface="+mj-lt"/>
              <a:buAutoNum type="arabicPeriod"/>
            </a:pPr>
            <a:r>
              <a:rPr lang="en-US" sz="1200" b="0" i="0" u="none" strike="noStrike" kern="1200" dirty="0">
                <a:solidFill>
                  <a:schemeClr val="tx1"/>
                </a:solidFill>
                <a:effectLst/>
                <a:latin typeface="+mn-lt"/>
                <a:ea typeface="+mn-ea"/>
                <a:cs typeface="+mn-cs"/>
              </a:rPr>
              <a:t>IAWG on RH in Crises (2018). </a:t>
            </a:r>
            <a:r>
              <a:rPr lang="en-US" sz="1200" b="0" i="1" u="none" strike="noStrike" kern="1200" dirty="0">
                <a:solidFill>
                  <a:schemeClr val="tx1"/>
                </a:solidFill>
                <a:effectLst/>
                <a:latin typeface="+mn-lt"/>
                <a:ea typeface="+mn-ea"/>
                <a:cs typeface="+mn-cs"/>
              </a:rPr>
              <a:t>Reproductive Health in Humanitarian Settings: An Inter-agency Field Manual</a:t>
            </a:r>
            <a:r>
              <a:rPr lang="en-US" sz="1200" b="0" i="0" u="none" strike="noStrike" kern="1200" dirty="0">
                <a:solidFill>
                  <a:schemeClr val="tx1"/>
                </a:solidFill>
                <a:effectLst/>
                <a:latin typeface="+mn-lt"/>
                <a:ea typeface="+mn-ea"/>
                <a:cs typeface="+mn-cs"/>
              </a:rPr>
              <a:t>. Geneva: IAWG on RH in Crises.</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IASC GBV Sub-Sector Nigeria (2017). “Briefing Note: Integrating Gender In Cholera Prevention And Control Interventions In North East Nigeria” https:.//interagencystandingcommittee.org /system/files/briefing_note-gender_in_cholera_response.pdf.</a:t>
            </a:r>
          </a:p>
        </p:txBody>
      </p:sp>
      <p:sp>
        <p:nvSpPr>
          <p:cNvPr id="18436" name="Slide Number Placeholder 3"/>
          <p:cNvSpPr>
            <a:spLocks noGrp="1"/>
          </p:cNvSpPr>
          <p:nvPr>
            <p:ph type="sldNum" sz="quarter" idx="5"/>
          </p:nvPr>
        </p:nvSpPr>
        <p:spPr bwMode="auto">
          <a:noFill/>
          <a:ln>
            <a:miter lim="800000"/>
            <a:headEnd/>
            <a:tailEnd/>
          </a:ln>
        </p:spPr>
        <p:txBody>
          <a:bodyPr/>
          <a:lstStyle/>
          <a:p>
            <a:fld id="{289F788B-3FC9-469E-B17E-98DB9557C623}" type="slidenum">
              <a:rPr lang="en-US" smtClean="0"/>
              <a:pPr/>
              <a:t>8</a:t>
            </a:fld>
            <a:endParaRPr lang="en-US"/>
          </a:p>
        </p:txBody>
      </p:sp>
    </p:spTree>
    <p:extLst>
      <p:ext uri="{BB962C8B-B14F-4D97-AF65-F5344CB8AC3E}">
        <p14:creationId xmlns:p14="http://schemas.microsoft.com/office/powerpoint/2010/main" val="37997581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solidFill>
                  <a:srgbClr val="C00000"/>
                </a:solidFill>
              </a:rPr>
              <a:t>Gender is the socially ascribed notion of how a woman or man should be in society. A gender perspective looks at how roles and norms around gender may have a different effect on how people experience situations. We will cover the differences between gender and sex in more detail tomorrow. </a:t>
            </a:r>
          </a:p>
          <a:p>
            <a:endParaRPr lang="en-US" dirty="0">
              <a:solidFill>
                <a:srgbClr val="C00000"/>
              </a:solidFill>
            </a:endParaRPr>
          </a:p>
          <a:p>
            <a:r>
              <a:rPr lang="en-US" dirty="0">
                <a:solidFill>
                  <a:srgbClr val="C00000"/>
                </a:solidFill>
              </a:rPr>
              <a:t>From ISDR, UNDP and IUCN.</a:t>
            </a:r>
            <a:r>
              <a:rPr lang="en-US" baseline="0" dirty="0">
                <a:solidFill>
                  <a:srgbClr val="C00000"/>
                </a:solidFill>
              </a:rPr>
              <a:t> Making Disaster Risk Reduction Gender Sensitive: Policy and Practical Guidelines. http://www.preventionweb.net/files/9922_MakingDisasterRiskReductionGenderSe.pdf.</a:t>
            </a:r>
            <a:endParaRPr lang="en-US" dirty="0">
              <a:solidFill>
                <a:srgbClr val="C00000"/>
              </a:solidFill>
            </a:endParaRPr>
          </a:p>
        </p:txBody>
      </p:sp>
      <p:sp>
        <p:nvSpPr>
          <p:cNvPr id="4" name="Slide Number Placeholder 3"/>
          <p:cNvSpPr>
            <a:spLocks noGrp="1"/>
          </p:cNvSpPr>
          <p:nvPr>
            <p:ph type="sldNum" sz="quarter" idx="10"/>
          </p:nvPr>
        </p:nvSpPr>
        <p:spPr/>
        <p:txBody>
          <a:bodyPr/>
          <a:lstStyle/>
          <a:p>
            <a:pPr>
              <a:defRPr/>
            </a:pPr>
            <a:fld id="{179C8E36-1276-43D5-90DA-F2A914D9ED7E}" type="slidenum">
              <a:rPr lang="en-US" smtClean="0"/>
              <a:pPr>
                <a:defRPr/>
              </a:pPr>
              <a:t>9</a:t>
            </a:fld>
            <a:endParaRPr lang="en-US"/>
          </a:p>
        </p:txBody>
      </p:sp>
    </p:spTree>
    <p:extLst>
      <p:ext uri="{BB962C8B-B14F-4D97-AF65-F5344CB8AC3E}">
        <p14:creationId xmlns:p14="http://schemas.microsoft.com/office/powerpoint/2010/main" val="10945025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066800"/>
            <a:ext cx="6400800" cy="3581399"/>
          </a:xfrm>
        </p:spPr>
        <p:txBody>
          <a:bodyPr/>
          <a:lstStyle>
            <a:lvl1pPr algn="l">
              <a:defRPr b="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685800" y="4267200"/>
            <a:ext cx="6400800" cy="1371600"/>
          </a:xfrm>
        </p:spPr>
        <p:txBody>
          <a:bodyPr/>
          <a:lstStyle>
            <a:lvl1pPr marL="0" indent="0" algn="l">
              <a:buNone/>
              <a:defRPr>
                <a:solidFill>
                  <a:srgbClr val="FFFFCC"/>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Footer Placeholder 5"/>
          <p:cNvSpPr>
            <a:spLocks noGrp="1"/>
          </p:cNvSpPr>
          <p:nvPr>
            <p:ph type="ftr" sz="quarter" idx="11"/>
          </p:nvPr>
        </p:nvSpPr>
        <p:spPr>
          <a:xfrm>
            <a:off x="457200" y="6492875"/>
            <a:ext cx="6934200" cy="365125"/>
          </a:xfrm>
          <a:prstGeom prst="rect">
            <a:avLst/>
          </a:prstGeom>
        </p:spPr>
        <p:txBody>
          <a:bodyPr/>
          <a:lstStyle/>
          <a:p>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Footer Placeholder 5"/>
          <p:cNvSpPr>
            <a:spLocks noGrp="1"/>
          </p:cNvSpPr>
          <p:nvPr>
            <p:ph type="ftr" sz="quarter" idx="11"/>
          </p:nvPr>
        </p:nvSpPr>
        <p:spPr>
          <a:xfrm>
            <a:off x="457200" y="6492875"/>
            <a:ext cx="6934200" cy="365125"/>
          </a:xfrm>
          <a:prstGeom prst="rect">
            <a:avLst/>
          </a:prstGeom>
        </p:spPr>
        <p:txBody>
          <a:bodyPr/>
          <a:lstStyle/>
          <a:p>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lIns="0" tIns="0" rIns="0" bIns="0"/>
          <a:lstStyle/>
          <a:p>
            <a:r>
              <a:rPr lang="fr-CA"/>
              <a:t>Click to edit Master title style</a:t>
            </a:r>
            <a:endParaRPr lang="en-US" dirty="0"/>
          </a:p>
        </p:txBody>
      </p:sp>
      <p:sp>
        <p:nvSpPr>
          <p:cNvPr id="6" name="Content Placeholder 2"/>
          <p:cNvSpPr>
            <a:spLocks noGrp="1"/>
          </p:cNvSpPr>
          <p:nvPr>
            <p:ph sz="half" idx="1"/>
          </p:nvPr>
        </p:nvSpPr>
        <p:spPr>
          <a:xfrm>
            <a:off x="457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fr-CA"/>
              <a:t>Click to edit Master text styles</a:t>
            </a:r>
          </a:p>
          <a:p>
            <a:pPr lvl="1"/>
            <a:r>
              <a:rPr lang="fr-CA"/>
              <a:t>Second level</a:t>
            </a:r>
          </a:p>
          <a:p>
            <a:pPr lvl="2"/>
            <a:r>
              <a:rPr lang="fr-CA"/>
              <a:t>Third level</a:t>
            </a:r>
          </a:p>
          <a:p>
            <a:pPr lvl="3"/>
            <a:r>
              <a:rPr lang="fr-CA"/>
              <a:t>Fourth level</a:t>
            </a:r>
          </a:p>
          <a:p>
            <a:pPr lvl="4"/>
            <a:r>
              <a:rPr lang="fr-CA"/>
              <a:t>Fifth level</a:t>
            </a:r>
            <a:endParaRPr lang="en-US" dirty="0"/>
          </a:p>
        </p:txBody>
      </p:sp>
      <p:sp>
        <p:nvSpPr>
          <p:cNvPr id="7" name="Content Placeholder 2"/>
          <p:cNvSpPr>
            <a:spLocks noGrp="1"/>
          </p:cNvSpPr>
          <p:nvPr>
            <p:ph sz="half" idx="10"/>
          </p:nvPr>
        </p:nvSpPr>
        <p:spPr>
          <a:xfrm>
            <a:off x="4648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fr-CA"/>
              <a:t>Click to edit Master text styles</a:t>
            </a:r>
          </a:p>
          <a:p>
            <a:pPr lvl="1"/>
            <a:r>
              <a:rPr lang="fr-CA"/>
              <a:t>Second level</a:t>
            </a:r>
          </a:p>
          <a:p>
            <a:pPr lvl="2"/>
            <a:r>
              <a:rPr lang="fr-CA"/>
              <a:t>Third level</a:t>
            </a:r>
          </a:p>
          <a:p>
            <a:pPr lvl="3"/>
            <a:r>
              <a:rPr lang="fr-CA"/>
              <a:t>Fourth level</a:t>
            </a:r>
          </a:p>
          <a:p>
            <a:pPr lvl="4"/>
            <a:r>
              <a:rPr lang="fr-CA"/>
              <a:t>Fifth level</a:t>
            </a:r>
            <a:endParaRPr lang="en-US" dirty="0"/>
          </a:p>
        </p:txBody>
      </p:sp>
    </p:spTree>
    <p:extLst>
      <p:ext uri="{BB962C8B-B14F-4D97-AF65-F5344CB8AC3E}">
        <p14:creationId xmlns:p14="http://schemas.microsoft.com/office/powerpoint/2010/main" val="8915630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lIns="0" tIns="0" rIns="0" bIns="0"/>
          <a:lstStyle/>
          <a:p>
            <a:r>
              <a:rPr lang="fr-CA"/>
              <a:t>Click to edit Master title style</a:t>
            </a:r>
            <a:endParaRPr lang="en-US" dirty="0"/>
          </a:p>
        </p:txBody>
      </p:sp>
      <p:sp>
        <p:nvSpPr>
          <p:cNvPr id="6" name="Content Placeholder 2"/>
          <p:cNvSpPr>
            <a:spLocks noGrp="1"/>
          </p:cNvSpPr>
          <p:nvPr>
            <p:ph sz="half" idx="1"/>
          </p:nvPr>
        </p:nvSpPr>
        <p:spPr>
          <a:xfrm>
            <a:off x="457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fr-CA"/>
              <a:t>Click to edit Master text styles</a:t>
            </a:r>
          </a:p>
          <a:p>
            <a:pPr lvl="1"/>
            <a:r>
              <a:rPr lang="fr-CA"/>
              <a:t>Second level</a:t>
            </a:r>
          </a:p>
          <a:p>
            <a:pPr lvl="2"/>
            <a:r>
              <a:rPr lang="fr-CA"/>
              <a:t>Third level</a:t>
            </a:r>
          </a:p>
          <a:p>
            <a:pPr lvl="3"/>
            <a:r>
              <a:rPr lang="fr-CA"/>
              <a:t>Fourth level</a:t>
            </a:r>
          </a:p>
          <a:p>
            <a:pPr lvl="4"/>
            <a:r>
              <a:rPr lang="fr-CA"/>
              <a:t>Fifth level</a:t>
            </a:r>
            <a:endParaRPr lang="en-US" dirty="0"/>
          </a:p>
        </p:txBody>
      </p:sp>
      <p:sp>
        <p:nvSpPr>
          <p:cNvPr id="7" name="Content Placeholder 2"/>
          <p:cNvSpPr>
            <a:spLocks noGrp="1"/>
          </p:cNvSpPr>
          <p:nvPr>
            <p:ph sz="half" idx="10"/>
          </p:nvPr>
        </p:nvSpPr>
        <p:spPr>
          <a:xfrm>
            <a:off x="4648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fr-CA"/>
              <a:t>Click to edit Master text styles</a:t>
            </a:r>
          </a:p>
          <a:p>
            <a:pPr lvl="1"/>
            <a:r>
              <a:rPr lang="fr-CA"/>
              <a:t>Second level</a:t>
            </a:r>
          </a:p>
          <a:p>
            <a:pPr lvl="2"/>
            <a:r>
              <a:rPr lang="fr-CA"/>
              <a:t>Third level</a:t>
            </a:r>
          </a:p>
          <a:p>
            <a:pPr lvl="3"/>
            <a:r>
              <a:rPr lang="fr-CA"/>
              <a:t>Fourth level</a:t>
            </a:r>
          </a:p>
          <a:p>
            <a:pPr lvl="4"/>
            <a:r>
              <a:rPr lang="fr-CA"/>
              <a:t>Fifth level</a:t>
            </a:r>
            <a:endParaRPr lang="en-US" dirty="0"/>
          </a:p>
        </p:txBody>
      </p:sp>
    </p:spTree>
    <p:extLst>
      <p:ext uri="{BB962C8B-B14F-4D97-AF65-F5344CB8AC3E}">
        <p14:creationId xmlns:p14="http://schemas.microsoft.com/office/powerpoint/2010/main" val="8454854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lIns="0" tIns="0" rIns="0" bIns="0"/>
          <a:lstStyle/>
          <a:p>
            <a:r>
              <a:rPr lang="fr-CA"/>
              <a:t>Click to edit Master title style</a:t>
            </a:r>
            <a:endParaRPr lang="en-US" dirty="0"/>
          </a:p>
        </p:txBody>
      </p:sp>
      <p:sp>
        <p:nvSpPr>
          <p:cNvPr id="6" name="Content Placeholder 2"/>
          <p:cNvSpPr>
            <a:spLocks noGrp="1"/>
          </p:cNvSpPr>
          <p:nvPr>
            <p:ph sz="half" idx="1"/>
          </p:nvPr>
        </p:nvSpPr>
        <p:spPr>
          <a:xfrm>
            <a:off x="457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fr-CA"/>
              <a:t>Click to edit Master text styles</a:t>
            </a:r>
          </a:p>
          <a:p>
            <a:pPr lvl="1"/>
            <a:r>
              <a:rPr lang="fr-CA"/>
              <a:t>Second level</a:t>
            </a:r>
          </a:p>
          <a:p>
            <a:pPr lvl="2"/>
            <a:r>
              <a:rPr lang="fr-CA"/>
              <a:t>Third level</a:t>
            </a:r>
          </a:p>
          <a:p>
            <a:pPr lvl="3"/>
            <a:r>
              <a:rPr lang="fr-CA"/>
              <a:t>Fourth level</a:t>
            </a:r>
          </a:p>
          <a:p>
            <a:pPr lvl="4"/>
            <a:r>
              <a:rPr lang="fr-CA"/>
              <a:t>Fifth level</a:t>
            </a:r>
            <a:endParaRPr lang="en-US" dirty="0"/>
          </a:p>
        </p:txBody>
      </p:sp>
      <p:sp>
        <p:nvSpPr>
          <p:cNvPr id="7" name="Content Placeholder 2"/>
          <p:cNvSpPr>
            <a:spLocks noGrp="1"/>
          </p:cNvSpPr>
          <p:nvPr>
            <p:ph sz="half" idx="10"/>
          </p:nvPr>
        </p:nvSpPr>
        <p:spPr>
          <a:xfrm>
            <a:off x="4648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fr-CA"/>
              <a:t>Click to edit Master text styles</a:t>
            </a:r>
          </a:p>
          <a:p>
            <a:pPr lvl="1"/>
            <a:r>
              <a:rPr lang="fr-CA"/>
              <a:t>Second level</a:t>
            </a:r>
          </a:p>
          <a:p>
            <a:pPr lvl="2"/>
            <a:r>
              <a:rPr lang="fr-CA"/>
              <a:t>Third level</a:t>
            </a:r>
          </a:p>
          <a:p>
            <a:pPr lvl="3"/>
            <a:r>
              <a:rPr lang="fr-CA"/>
              <a:t>Fourth level</a:t>
            </a:r>
          </a:p>
          <a:p>
            <a:pPr lvl="4"/>
            <a:r>
              <a:rPr lang="fr-CA"/>
              <a:t>Fifth level</a:t>
            </a:r>
            <a:endParaRPr lang="en-US" dirty="0"/>
          </a:p>
        </p:txBody>
      </p:sp>
    </p:spTree>
    <p:extLst>
      <p:ext uri="{BB962C8B-B14F-4D97-AF65-F5344CB8AC3E}">
        <p14:creationId xmlns:p14="http://schemas.microsoft.com/office/powerpoint/2010/main" val="2713318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lIns="0" tIns="0" rIns="0" bIns="0"/>
          <a:lstStyle/>
          <a:p>
            <a:r>
              <a:rPr lang="fr-CA"/>
              <a:t>Click to edit Master title style</a:t>
            </a:r>
            <a:endParaRPr lang="en-US" dirty="0"/>
          </a:p>
        </p:txBody>
      </p:sp>
      <p:sp>
        <p:nvSpPr>
          <p:cNvPr id="6" name="Content Placeholder 2"/>
          <p:cNvSpPr>
            <a:spLocks noGrp="1"/>
          </p:cNvSpPr>
          <p:nvPr>
            <p:ph sz="half" idx="1"/>
          </p:nvPr>
        </p:nvSpPr>
        <p:spPr>
          <a:xfrm>
            <a:off x="457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fr-CA"/>
              <a:t>Click to edit Master text styles</a:t>
            </a:r>
          </a:p>
          <a:p>
            <a:pPr lvl="1"/>
            <a:r>
              <a:rPr lang="fr-CA"/>
              <a:t>Second level</a:t>
            </a:r>
          </a:p>
          <a:p>
            <a:pPr lvl="2"/>
            <a:r>
              <a:rPr lang="fr-CA"/>
              <a:t>Third level</a:t>
            </a:r>
          </a:p>
          <a:p>
            <a:pPr lvl="3"/>
            <a:r>
              <a:rPr lang="fr-CA"/>
              <a:t>Fourth level</a:t>
            </a:r>
          </a:p>
          <a:p>
            <a:pPr lvl="4"/>
            <a:r>
              <a:rPr lang="fr-CA"/>
              <a:t>Fifth level</a:t>
            </a:r>
            <a:endParaRPr lang="en-US" dirty="0"/>
          </a:p>
        </p:txBody>
      </p:sp>
      <p:sp>
        <p:nvSpPr>
          <p:cNvPr id="7" name="Content Placeholder 2"/>
          <p:cNvSpPr>
            <a:spLocks noGrp="1"/>
          </p:cNvSpPr>
          <p:nvPr>
            <p:ph sz="half" idx="10"/>
          </p:nvPr>
        </p:nvSpPr>
        <p:spPr>
          <a:xfrm>
            <a:off x="4648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fr-CA"/>
              <a:t>Click to edit Master text styles</a:t>
            </a:r>
          </a:p>
          <a:p>
            <a:pPr lvl="1"/>
            <a:r>
              <a:rPr lang="fr-CA"/>
              <a:t>Second level</a:t>
            </a:r>
          </a:p>
          <a:p>
            <a:pPr lvl="2"/>
            <a:r>
              <a:rPr lang="fr-CA"/>
              <a:t>Third level</a:t>
            </a:r>
          </a:p>
          <a:p>
            <a:pPr lvl="3"/>
            <a:r>
              <a:rPr lang="fr-CA"/>
              <a:t>Fourth level</a:t>
            </a:r>
          </a:p>
          <a:p>
            <a:pPr lvl="4"/>
            <a:r>
              <a:rPr lang="fr-CA"/>
              <a:t>Fifth level</a:t>
            </a:r>
            <a:endParaRPr lang="en-US" dirty="0"/>
          </a:p>
        </p:txBody>
      </p:sp>
    </p:spTree>
    <p:extLst>
      <p:ext uri="{BB962C8B-B14F-4D97-AF65-F5344CB8AC3E}">
        <p14:creationId xmlns:p14="http://schemas.microsoft.com/office/powerpoint/2010/main" val="34502338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lIns="0" tIns="0" rIns="0" bIns="0"/>
          <a:lstStyle/>
          <a:p>
            <a:r>
              <a:rPr lang="fr-CA"/>
              <a:t>Click to edit Master title style</a:t>
            </a:r>
            <a:endParaRPr lang="en-US" dirty="0"/>
          </a:p>
        </p:txBody>
      </p:sp>
      <p:sp>
        <p:nvSpPr>
          <p:cNvPr id="6" name="Content Placeholder 2"/>
          <p:cNvSpPr>
            <a:spLocks noGrp="1"/>
          </p:cNvSpPr>
          <p:nvPr>
            <p:ph sz="half" idx="1"/>
          </p:nvPr>
        </p:nvSpPr>
        <p:spPr>
          <a:xfrm>
            <a:off x="457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fr-CA"/>
              <a:t>Click to edit Master text styles</a:t>
            </a:r>
          </a:p>
          <a:p>
            <a:pPr lvl="1"/>
            <a:r>
              <a:rPr lang="fr-CA"/>
              <a:t>Second level</a:t>
            </a:r>
          </a:p>
          <a:p>
            <a:pPr lvl="2"/>
            <a:r>
              <a:rPr lang="fr-CA"/>
              <a:t>Third level</a:t>
            </a:r>
          </a:p>
          <a:p>
            <a:pPr lvl="3"/>
            <a:r>
              <a:rPr lang="fr-CA"/>
              <a:t>Fourth level</a:t>
            </a:r>
          </a:p>
          <a:p>
            <a:pPr lvl="4"/>
            <a:r>
              <a:rPr lang="fr-CA"/>
              <a:t>Fifth level</a:t>
            </a:r>
            <a:endParaRPr lang="en-US" dirty="0"/>
          </a:p>
        </p:txBody>
      </p:sp>
      <p:sp>
        <p:nvSpPr>
          <p:cNvPr id="7" name="Content Placeholder 2"/>
          <p:cNvSpPr>
            <a:spLocks noGrp="1"/>
          </p:cNvSpPr>
          <p:nvPr>
            <p:ph sz="half" idx="10"/>
          </p:nvPr>
        </p:nvSpPr>
        <p:spPr>
          <a:xfrm>
            <a:off x="4648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fr-CA"/>
              <a:t>Click to edit Master text styles</a:t>
            </a:r>
          </a:p>
          <a:p>
            <a:pPr lvl="1"/>
            <a:r>
              <a:rPr lang="fr-CA"/>
              <a:t>Second level</a:t>
            </a:r>
          </a:p>
          <a:p>
            <a:pPr lvl="2"/>
            <a:r>
              <a:rPr lang="fr-CA"/>
              <a:t>Third level</a:t>
            </a:r>
          </a:p>
          <a:p>
            <a:pPr lvl="3"/>
            <a:r>
              <a:rPr lang="fr-CA"/>
              <a:t>Fourth level</a:t>
            </a:r>
          </a:p>
          <a:p>
            <a:pPr lvl="4"/>
            <a:r>
              <a:rPr lang="fr-CA"/>
              <a:t>Fifth level</a:t>
            </a:r>
            <a:endParaRPr lang="en-US" dirty="0"/>
          </a:p>
        </p:txBody>
      </p:sp>
    </p:spTree>
    <p:extLst>
      <p:ext uri="{BB962C8B-B14F-4D97-AF65-F5344CB8AC3E}">
        <p14:creationId xmlns:p14="http://schemas.microsoft.com/office/powerpoint/2010/main" val="167686792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lIns="0" tIns="0" rIns="0" bIns="0"/>
          <a:lstStyle/>
          <a:p>
            <a:r>
              <a:rPr lang="fr-CA"/>
              <a:t>Click to edit Master title style</a:t>
            </a:r>
            <a:endParaRPr lang="en-US" dirty="0"/>
          </a:p>
        </p:txBody>
      </p:sp>
      <p:sp>
        <p:nvSpPr>
          <p:cNvPr id="6" name="Content Placeholder 2"/>
          <p:cNvSpPr>
            <a:spLocks noGrp="1"/>
          </p:cNvSpPr>
          <p:nvPr>
            <p:ph sz="half" idx="1"/>
          </p:nvPr>
        </p:nvSpPr>
        <p:spPr>
          <a:xfrm>
            <a:off x="457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fr-CA"/>
              <a:t>Click to edit Master text styles</a:t>
            </a:r>
          </a:p>
          <a:p>
            <a:pPr lvl="1"/>
            <a:r>
              <a:rPr lang="fr-CA"/>
              <a:t>Second level</a:t>
            </a:r>
          </a:p>
          <a:p>
            <a:pPr lvl="2"/>
            <a:r>
              <a:rPr lang="fr-CA"/>
              <a:t>Third level</a:t>
            </a:r>
          </a:p>
          <a:p>
            <a:pPr lvl="3"/>
            <a:r>
              <a:rPr lang="fr-CA"/>
              <a:t>Fourth level</a:t>
            </a:r>
          </a:p>
          <a:p>
            <a:pPr lvl="4"/>
            <a:r>
              <a:rPr lang="fr-CA"/>
              <a:t>Fifth level</a:t>
            </a:r>
            <a:endParaRPr lang="en-US" dirty="0"/>
          </a:p>
        </p:txBody>
      </p:sp>
      <p:sp>
        <p:nvSpPr>
          <p:cNvPr id="7" name="Content Placeholder 2"/>
          <p:cNvSpPr>
            <a:spLocks noGrp="1"/>
          </p:cNvSpPr>
          <p:nvPr>
            <p:ph sz="half" idx="10"/>
          </p:nvPr>
        </p:nvSpPr>
        <p:spPr>
          <a:xfrm>
            <a:off x="4648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fr-CA"/>
              <a:t>Click to edit Master text styles</a:t>
            </a:r>
          </a:p>
          <a:p>
            <a:pPr lvl="1"/>
            <a:r>
              <a:rPr lang="fr-CA"/>
              <a:t>Second level</a:t>
            </a:r>
          </a:p>
          <a:p>
            <a:pPr lvl="2"/>
            <a:r>
              <a:rPr lang="fr-CA"/>
              <a:t>Third level</a:t>
            </a:r>
          </a:p>
          <a:p>
            <a:pPr lvl="3"/>
            <a:r>
              <a:rPr lang="fr-CA"/>
              <a:t>Fourth level</a:t>
            </a:r>
          </a:p>
          <a:p>
            <a:pPr lvl="4"/>
            <a:r>
              <a:rPr lang="fr-CA"/>
              <a:t>Fifth level</a:t>
            </a:r>
            <a:endParaRPr lang="en-US" dirty="0"/>
          </a:p>
        </p:txBody>
      </p:sp>
    </p:spTree>
    <p:extLst>
      <p:ext uri="{BB962C8B-B14F-4D97-AF65-F5344CB8AC3E}">
        <p14:creationId xmlns:p14="http://schemas.microsoft.com/office/powerpoint/2010/main" val="4842217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lIns="0" tIns="0" rIns="0" bIns="0"/>
          <a:lstStyle/>
          <a:p>
            <a:r>
              <a:rPr lang="fr-CA"/>
              <a:t>Click to edit Master title style</a:t>
            </a:r>
            <a:endParaRPr lang="en-US" dirty="0"/>
          </a:p>
        </p:txBody>
      </p:sp>
      <p:sp>
        <p:nvSpPr>
          <p:cNvPr id="6" name="Content Placeholder 2"/>
          <p:cNvSpPr>
            <a:spLocks noGrp="1"/>
          </p:cNvSpPr>
          <p:nvPr>
            <p:ph sz="half" idx="1"/>
          </p:nvPr>
        </p:nvSpPr>
        <p:spPr>
          <a:xfrm>
            <a:off x="457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fr-CA"/>
              <a:t>Click to edit Master text styles</a:t>
            </a:r>
          </a:p>
          <a:p>
            <a:pPr lvl="1"/>
            <a:r>
              <a:rPr lang="fr-CA"/>
              <a:t>Second level</a:t>
            </a:r>
          </a:p>
          <a:p>
            <a:pPr lvl="2"/>
            <a:r>
              <a:rPr lang="fr-CA"/>
              <a:t>Third level</a:t>
            </a:r>
          </a:p>
          <a:p>
            <a:pPr lvl="3"/>
            <a:r>
              <a:rPr lang="fr-CA"/>
              <a:t>Fourth level</a:t>
            </a:r>
          </a:p>
          <a:p>
            <a:pPr lvl="4"/>
            <a:r>
              <a:rPr lang="fr-CA"/>
              <a:t>Fifth level</a:t>
            </a:r>
            <a:endParaRPr lang="en-US" dirty="0"/>
          </a:p>
        </p:txBody>
      </p:sp>
      <p:sp>
        <p:nvSpPr>
          <p:cNvPr id="7" name="Content Placeholder 2"/>
          <p:cNvSpPr>
            <a:spLocks noGrp="1"/>
          </p:cNvSpPr>
          <p:nvPr>
            <p:ph sz="half" idx="10"/>
          </p:nvPr>
        </p:nvSpPr>
        <p:spPr>
          <a:xfrm>
            <a:off x="4648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fr-CA"/>
              <a:t>Click to edit Master text styles</a:t>
            </a:r>
          </a:p>
          <a:p>
            <a:pPr lvl="1"/>
            <a:r>
              <a:rPr lang="fr-CA"/>
              <a:t>Second level</a:t>
            </a:r>
          </a:p>
          <a:p>
            <a:pPr lvl="2"/>
            <a:r>
              <a:rPr lang="fr-CA"/>
              <a:t>Third level</a:t>
            </a:r>
          </a:p>
          <a:p>
            <a:pPr lvl="3"/>
            <a:r>
              <a:rPr lang="fr-CA"/>
              <a:t>Fourth level</a:t>
            </a:r>
          </a:p>
          <a:p>
            <a:pPr lvl="4"/>
            <a:r>
              <a:rPr lang="fr-CA"/>
              <a:t>Fifth level</a:t>
            </a:r>
            <a:endParaRPr lang="en-US" dirty="0"/>
          </a:p>
        </p:txBody>
      </p:sp>
    </p:spTree>
    <p:extLst>
      <p:ext uri="{BB962C8B-B14F-4D97-AF65-F5344CB8AC3E}">
        <p14:creationId xmlns:p14="http://schemas.microsoft.com/office/powerpoint/2010/main" val="40365708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lIns="0" tIns="0" rIns="0" bIns="0"/>
          <a:lstStyle/>
          <a:p>
            <a:r>
              <a:rPr lang="fr-CA"/>
              <a:t>Click to edit Master title style</a:t>
            </a:r>
            <a:endParaRPr lang="en-US" dirty="0"/>
          </a:p>
        </p:txBody>
      </p:sp>
      <p:sp>
        <p:nvSpPr>
          <p:cNvPr id="6" name="Content Placeholder 2"/>
          <p:cNvSpPr>
            <a:spLocks noGrp="1"/>
          </p:cNvSpPr>
          <p:nvPr>
            <p:ph sz="half" idx="1"/>
          </p:nvPr>
        </p:nvSpPr>
        <p:spPr>
          <a:xfrm>
            <a:off x="457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fr-CA"/>
              <a:t>Click to edit Master text styles</a:t>
            </a:r>
          </a:p>
          <a:p>
            <a:pPr lvl="1"/>
            <a:r>
              <a:rPr lang="fr-CA"/>
              <a:t>Second level</a:t>
            </a:r>
          </a:p>
          <a:p>
            <a:pPr lvl="2"/>
            <a:r>
              <a:rPr lang="fr-CA"/>
              <a:t>Third level</a:t>
            </a:r>
          </a:p>
          <a:p>
            <a:pPr lvl="3"/>
            <a:r>
              <a:rPr lang="fr-CA"/>
              <a:t>Fourth level</a:t>
            </a:r>
          </a:p>
          <a:p>
            <a:pPr lvl="4"/>
            <a:r>
              <a:rPr lang="fr-CA"/>
              <a:t>Fifth level</a:t>
            </a:r>
            <a:endParaRPr lang="en-US" dirty="0"/>
          </a:p>
        </p:txBody>
      </p:sp>
      <p:sp>
        <p:nvSpPr>
          <p:cNvPr id="7" name="Content Placeholder 2"/>
          <p:cNvSpPr>
            <a:spLocks noGrp="1"/>
          </p:cNvSpPr>
          <p:nvPr>
            <p:ph sz="half" idx="10"/>
          </p:nvPr>
        </p:nvSpPr>
        <p:spPr>
          <a:xfrm>
            <a:off x="4648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fr-CA"/>
              <a:t>Click to edit Master text styles</a:t>
            </a:r>
          </a:p>
          <a:p>
            <a:pPr lvl="1"/>
            <a:r>
              <a:rPr lang="fr-CA"/>
              <a:t>Second level</a:t>
            </a:r>
          </a:p>
          <a:p>
            <a:pPr lvl="2"/>
            <a:r>
              <a:rPr lang="fr-CA"/>
              <a:t>Third level</a:t>
            </a:r>
          </a:p>
          <a:p>
            <a:pPr lvl="3"/>
            <a:r>
              <a:rPr lang="fr-CA"/>
              <a:t>Fourth level</a:t>
            </a:r>
          </a:p>
          <a:p>
            <a:pPr lvl="4"/>
            <a:r>
              <a:rPr lang="fr-CA"/>
              <a:t>Fifth level</a:t>
            </a:r>
            <a:endParaRPr lang="en-US" dirty="0"/>
          </a:p>
        </p:txBody>
      </p:sp>
    </p:spTree>
    <p:extLst>
      <p:ext uri="{BB962C8B-B14F-4D97-AF65-F5344CB8AC3E}">
        <p14:creationId xmlns:p14="http://schemas.microsoft.com/office/powerpoint/2010/main" val="27831814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4"/>
          <p:cNvSpPr>
            <a:spLocks noGrp="1"/>
          </p:cNvSpPr>
          <p:nvPr>
            <p:ph type="ftr" sz="quarter" idx="3"/>
          </p:nvPr>
        </p:nvSpPr>
        <p:spPr>
          <a:xfrm>
            <a:off x="533400" y="6416675"/>
            <a:ext cx="6781800" cy="365125"/>
          </a:xfrm>
          <a:prstGeom prst="rect">
            <a:avLst/>
          </a:prstGeom>
        </p:spPr>
        <p:txBody>
          <a:bodyPr/>
          <a:lstStyle>
            <a:lvl1pPr algn="r">
              <a:defRPr sz="1600" b="1">
                <a:solidFill>
                  <a:schemeClr val="bg1"/>
                </a:solidFill>
                <a:latin typeface="Tahoma" pitchFamily="34" charset="0"/>
                <a:ea typeface="Tahoma" pitchFamily="34" charset="0"/>
                <a:cs typeface="Tahoma" pitchFamily="34" charset="0"/>
              </a:defRPr>
            </a:lvl1p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r">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4"/>
          <p:cNvSpPr>
            <a:spLocks noGrp="1"/>
          </p:cNvSpPr>
          <p:nvPr>
            <p:ph type="ftr" sz="quarter" idx="3"/>
          </p:nvPr>
        </p:nvSpPr>
        <p:spPr>
          <a:xfrm>
            <a:off x="1066800" y="6416675"/>
            <a:ext cx="6781800" cy="365125"/>
          </a:xfrm>
          <a:prstGeom prst="rect">
            <a:avLst/>
          </a:prstGeom>
        </p:spPr>
        <p:txBody>
          <a:bodyPr/>
          <a:lstStyle>
            <a:lvl1pPr algn="l">
              <a:defRPr sz="1600" b="1">
                <a:solidFill>
                  <a:schemeClr val="bg1"/>
                </a:solidFill>
                <a:latin typeface="Tahoma" pitchFamily="34" charset="0"/>
                <a:ea typeface="Tahoma" pitchFamily="34" charset="0"/>
                <a:cs typeface="Tahoma" pitchFamily="34" charset="0"/>
              </a:defRPr>
            </a:lvl1pPr>
          </a:lstStyle>
          <a:p>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2_Title and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p:cNvSpPr>
            <a:spLocks noGrp="1"/>
          </p:cNvSpPr>
          <p:nvPr>
            <p:ph type="ftr" sz="quarter" idx="3"/>
          </p:nvPr>
        </p:nvSpPr>
        <p:spPr>
          <a:xfrm>
            <a:off x="533400" y="6416675"/>
            <a:ext cx="6781800" cy="365125"/>
          </a:xfrm>
          <a:prstGeom prst="rect">
            <a:avLst/>
          </a:prstGeom>
        </p:spPr>
        <p:txBody>
          <a:bodyPr/>
          <a:lstStyle>
            <a:lvl1pPr algn="l">
              <a:defRPr sz="1600" b="1">
                <a:solidFill>
                  <a:schemeClr val="bg1"/>
                </a:solidFill>
                <a:latin typeface="Tahoma" pitchFamily="34" charset="0"/>
                <a:ea typeface="Tahoma" pitchFamily="34" charset="0"/>
                <a:cs typeface="Tahoma" pitchFamily="34" charset="0"/>
              </a:defRPr>
            </a:lvl1pPr>
          </a:lstStyle>
          <a:p>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Footer Placeholder 4"/>
          <p:cNvSpPr>
            <a:spLocks noGrp="1"/>
          </p:cNvSpPr>
          <p:nvPr>
            <p:ph type="ftr" sz="quarter" idx="11"/>
          </p:nvPr>
        </p:nvSpPr>
        <p:spPr>
          <a:xfrm>
            <a:off x="685800" y="6492875"/>
            <a:ext cx="6705600" cy="365125"/>
          </a:xfrm>
          <a:prstGeom prst="rect">
            <a:avLst/>
          </a:prstGeom>
        </p:spPr>
        <p:txBody>
          <a:bodyPr/>
          <a:lstStyle/>
          <a:p>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a:xfrm>
            <a:off x="457200" y="6492875"/>
            <a:ext cx="6934200" cy="365125"/>
          </a:xfrm>
          <a:prstGeom prst="rect">
            <a:avLst/>
          </a:prstGeom>
        </p:spPr>
        <p:txBody>
          <a:bodyPr/>
          <a:lstStyle/>
          <a:p>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5"/>
          <p:cNvSpPr>
            <a:spLocks noGrp="1"/>
          </p:cNvSpPr>
          <p:nvPr>
            <p:ph type="ftr" sz="quarter" idx="11"/>
          </p:nvPr>
        </p:nvSpPr>
        <p:spPr>
          <a:xfrm>
            <a:off x="457200" y="6492875"/>
            <a:ext cx="6934200" cy="365125"/>
          </a:xfrm>
          <a:prstGeom prst="rect">
            <a:avLst/>
          </a:prstGeom>
        </p:spPr>
        <p:txBody>
          <a:bodyPr/>
          <a:lstStyle/>
          <a:p>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Footer Placeholder 5"/>
          <p:cNvSpPr>
            <a:spLocks noGrp="1"/>
          </p:cNvSpPr>
          <p:nvPr>
            <p:ph type="ftr" sz="quarter" idx="11"/>
          </p:nvPr>
        </p:nvSpPr>
        <p:spPr>
          <a:xfrm>
            <a:off x="457200" y="6492875"/>
            <a:ext cx="6934200" cy="365125"/>
          </a:xfrm>
          <a:prstGeom prst="rect">
            <a:avLst/>
          </a:prstGeom>
        </p:spPr>
        <p:txBody>
          <a:bodyPr/>
          <a:lstStyle/>
          <a:p>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ooter Placeholder 5"/>
          <p:cNvSpPr>
            <a:spLocks noGrp="1"/>
          </p:cNvSpPr>
          <p:nvPr>
            <p:ph type="ftr" sz="quarter" idx="11"/>
          </p:nvPr>
        </p:nvSpPr>
        <p:spPr>
          <a:xfrm>
            <a:off x="457200" y="6492875"/>
            <a:ext cx="6934200" cy="365125"/>
          </a:xfrm>
          <a:prstGeom prst="rect">
            <a:avLst/>
          </a:prstGeom>
        </p:spPr>
        <p:txBody>
          <a:bodyPr/>
          <a:lstStyle/>
          <a:p>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1"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p:cNvSpPr>
            <a:spLocks noGrp="1"/>
          </p:cNvSpPr>
          <p:nvPr>
            <p:ph type="ftr" sz="quarter" idx="3"/>
          </p:nvPr>
        </p:nvSpPr>
        <p:spPr>
          <a:xfrm>
            <a:off x="533400" y="6416675"/>
            <a:ext cx="6781800" cy="365125"/>
          </a:xfrm>
          <a:prstGeom prst="rect">
            <a:avLst/>
          </a:prstGeom>
        </p:spPr>
        <p:txBody>
          <a:bodyPr/>
          <a:lstStyle>
            <a:lvl1pPr algn="r">
              <a:defRPr sz="1600" b="1">
                <a:solidFill>
                  <a:schemeClr val="bg1"/>
                </a:solidFill>
                <a:latin typeface="Tahoma" pitchFamily="34" charset="0"/>
                <a:ea typeface="Tahoma" pitchFamily="34" charset="0"/>
                <a:cs typeface="Tahoma" pitchFamily="34" charset="0"/>
              </a:defRPr>
            </a:lvl1pPr>
          </a:lstStyle>
          <a:p>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61" r:id="rId4"/>
    <p:sldLayoutId id="2147483651" r:id="rId5"/>
    <p:sldLayoutId id="2147483652" r:id="rId6"/>
    <p:sldLayoutId id="2147483653" r:id="rId7"/>
    <p:sldLayoutId id="2147483654" r:id="rId8"/>
    <p:sldLayoutId id="2147483655" r:id="rId9"/>
    <p:sldLayoutId id="2147483656" r:id="rId10"/>
    <p:sldLayoutId id="2147483657" r:id="rId11"/>
    <p:sldLayoutId id="2147483662" r:id="rId12"/>
    <p:sldLayoutId id="2147483663" r:id="rId13"/>
    <p:sldLayoutId id="2147483664" r:id="rId14"/>
    <p:sldLayoutId id="2147483665" r:id="rId15"/>
    <p:sldLayoutId id="2147483666" r:id="rId16"/>
    <p:sldLayoutId id="2147483667" r:id="rId17"/>
    <p:sldLayoutId id="2147483668" r:id="rId18"/>
    <p:sldLayoutId id="2147483669" r:id="rId19"/>
  </p:sldLayoutIdLst>
  <p:txStyles>
    <p:titleStyle>
      <a:lvl1pPr algn="l" defTabSz="914400" rtl="0" eaLnBrk="1" latinLnBrk="0" hangingPunct="1">
        <a:spcBef>
          <a:spcPct val="0"/>
        </a:spcBef>
        <a:buNone/>
        <a:defRPr sz="4400" b="0" kern="1200">
          <a:solidFill>
            <a:schemeClr val="bg1"/>
          </a:solidFill>
          <a:latin typeface="Tahoma" pitchFamily="34" charset="0"/>
          <a:ea typeface="Tahoma" pitchFamily="34" charset="0"/>
          <a:cs typeface="Tahoma"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bg1"/>
          </a:solidFill>
          <a:latin typeface="Tahoma" pitchFamily="34" charset="0"/>
          <a:ea typeface="Tahoma" pitchFamily="34" charset="0"/>
          <a:cs typeface="Tahoma" pitchFamily="34" charset="0"/>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Tahoma" pitchFamily="34" charset="0"/>
          <a:ea typeface="Tahoma" pitchFamily="34" charset="0"/>
          <a:cs typeface="Tahoma" pitchFamily="34" charset="0"/>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9.xml"/><Relationship Id="rId6" Type="http://schemas.openxmlformats.org/officeDocument/2006/relationships/image" Target="../media/image17.JPG"/><Relationship Id="rId5" Type="http://schemas.openxmlformats.org/officeDocument/2006/relationships/image" Target="../media/image16.jpg"/><Relationship Id="rId4" Type="http://schemas.openxmlformats.org/officeDocument/2006/relationships/image" Target="../media/image15.jp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2.xml"/><Relationship Id="rId5" Type="http://schemas.openxmlformats.org/officeDocument/2006/relationships/image" Target="../media/image19.png"/><Relationship Id="rId4" Type="http://schemas.openxmlformats.org/officeDocument/2006/relationships/image" Target="../media/image18.jpe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4.xml"/><Relationship Id="rId5" Type="http://schemas.openxmlformats.org/officeDocument/2006/relationships/image" Target="../media/image21.JPG"/><Relationship Id="rId4" Type="http://schemas.openxmlformats.org/officeDocument/2006/relationships/image" Target="../media/image20.JPG"/></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5.xml"/><Relationship Id="rId5" Type="http://schemas.openxmlformats.org/officeDocument/2006/relationships/image" Target="../media/image23.JPG"/><Relationship Id="rId4" Type="http://schemas.openxmlformats.org/officeDocument/2006/relationships/image" Target="../media/image22.JP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16.xml"/><Relationship Id="rId5" Type="http://schemas.openxmlformats.org/officeDocument/2006/relationships/image" Target="../media/image25.jpeg"/><Relationship Id="rId4" Type="http://schemas.openxmlformats.org/officeDocument/2006/relationships/image" Target="../media/image24.jpe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17.xml"/><Relationship Id="rId4" Type="http://schemas.openxmlformats.org/officeDocument/2006/relationships/image" Target="../media/image26.jpe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8.xml"/><Relationship Id="rId5" Type="http://schemas.openxmlformats.org/officeDocument/2006/relationships/image" Target="../media/image9.png"/><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10.jp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2.jp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13.jp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Orange background with Day 1.">
            <a:extLst>
              <a:ext uri="{FF2B5EF4-FFF2-40B4-BE49-F238E27FC236}">
                <a16:creationId xmlns:a16="http://schemas.microsoft.com/office/drawing/2014/main" id="{C5C8AAB6-EB0A-4EA3-9A51-AF78B7A50C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67" y="-110299"/>
            <a:ext cx="9389533" cy="7059501"/>
          </a:xfrm>
          <a:prstGeom prst="rect">
            <a:avLst/>
          </a:prstGeom>
        </p:spPr>
      </p:pic>
      <p:sp>
        <p:nvSpPr>
          <p:cNvPr id="2" name="Title 1"/>
          <p:cNvSpPr>
            <a:spLocks noGrp="1"/>
          </p:cNvSpPr>
          <p:nvPr>
            <p:ph type="ctrTitle"/>
          </p:nvPr>
        </p:nvSpPr>
        <p:spPr>
          <a:xfrm>
            <a:off x="685800" y="1612233"/>
            <a:ext cx="6400800" cy="2751219"/>
          </a:xfrm>
        </p:spPr>
        <p:txBody>
          <a:bodyPr/>
          <a:lstStyle/>
          <a:p>
            <a:r>
              <a:rPr lang="en-US" dirty="0">
                <a:latin typeface="Calibri" panose="020F0502020204030204" pitchFamily="34" charset="0"/>
                <a:cs typeface="Calibri" panose="020F0502020204030204" pitchFamily="34" charset="0"/>
              </a:rPr>
              <a:t>Involving Communities in Disaster Risk Reduction and Preparedness</a:t>
            </a:r>
          </a:p>
        </p:txBody>
      </p:sp>
      <p:sp>
        <p:nvSpPr>
          <p:cNvPr id="3" name="Subtitle 2"/>
          <p:cNvSpPr>
            <a:spLocks noGrp="1"/>
          </p:cNvSpPr>
          <p:nvPr>
            <p:ph type="subTitle" idx="1"/>
          </p:nvPr>
        </p:nvSpPr>
        <p:spPr>
          <a:xfrm>
            <a:off x="685800" y="4363452"/>
            <a:ext cx="6400800" cy="1371600"/>
          </a:xfrm>
        </p:spPr>
        <p:txBody>
          <a:bodyPr>
            <a:normAutofit fontScale="85000" lnSpcReduction="10000"/>
          </a:bodyPr>
          <a:lstStyle/>
          <a:p>
            <a:r>
              <a:rPr lang="en-US" dirty="0">
                <a:solidFill>
                  <a:schemeClr val="bg1"/>
                </a:solidFill>
                <a:latin typeface="Calibri" panose="020F0502020204030204" pitchFamily="34" charset="0"/>
                <a:cs typeface="Calibri" panose="020F0502020204030204" pitchFamily="34" charset="0"/>
              </a:rPr>
              <a:t>Name</a:t>
            </a:r>
          </a:p>
          <a:p>
            <a:r>
              <a:rPr lang="en-US" dirty="0">
                <a:solidFill>
                  <a:schemeClr val="bg1"/>
                </a:solidFill>
                <a:latin typeface="Calibri" panose="020F0502020204030204" pitchFamily="34" charset="0"/>
                <a:cs typeface="Calibri" panose="020F0502020204030204" pitchFamily="34" charset="0"/>
              </a:rPr>
              <a:t>Organization</a:t>
            </a:r>
          </a:p>
          <a:p>
            <a:r>
              <a:rPr lang="en-US" dirty="0">
                <a:solidFill>
                  <a:schemeClr val="bg1"/>
                </a:solidFill>
                <a:latin typeface="Calibri" panose="020F0502020204030204" pitchFamily="34" charset="0"/>
                <a:cs typeface="Calibri" panose="020F0502020204030204" pitchFamily="34" charset="0"/>
              </a:rPr>
              <a:t>Date</a:t>
            </a:r>
          </a:p>
        </p:txBody>
      </p:sp>
      <p:pic>
        <p:nvPicPr>
          <p:cNvPr id="6" name="Picture 5" descr="Text&#10;&#10;Description automatically generated with low confidence">
            <a:extLst>
              <a:ext uri="{FF2B5EF4-FFF2-40B4-BE49-F238E27FC236}">
                <a16:creationId xmlns:a16="http://schemas.microsoft.com/office/drawing/2014/main" id="{BE109A70-BA96-43D7-954B-E74BC0BD4B3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5800" y="492695"/>
            <a:ext cx="2070312" cy="821755"/>
          </a:xfrm>
          <a:prstGeom prst="rect">
            <a:avLst/>
          </a:prstGeom>
        </p:spPr>
      </p:pic>
    </p:spTree>
    <p:extLst>
      <p:ext uri="{BB962C8B-B14F-4D97-AF65-F5344CB8AC3E}">
        <p14:creationId xmlns:p14="http://schemas.microsoft.com/office/powerpoint/2010/main" val="25517438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74F405BF-27C9-4D78-BDB8-B3821EA98B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667" y="-67733"/>
            <a:ext cx="9310050" cy="6985000"/>
          </a:xfrm>
          <a:prstGeom prst="rect">
            <a:avLst/>
          </a:prstGeom>
        </p:spPr>
      </p:pic>
      <p:sp>
        <p:nvSpPr>
          <p:cNvPr id="6146" name="Title 1"/>
          <p:cNvSpPr>
            <a:spLocks noGrp="1"/>
          </p:cNvSpPr>
          <p:nvPr>
            <p:ph type="title"/>
          </p:nvPr>
        </p:nvSpPr>
        <p:spPr>
          <a:xfrm>
            <a:off x="457200" y="443578"/>
            <a:ext cx="7958766" cy="762740"/>
          </a:xfrm>
        </p:spPr>
        <p:txBody>
          <a:bodyPr>
            <a:normAutofit/>
          </a:bodyPr>
          <a:lstStyle/>
          <a:p>
            <a:r>
              <a:rPr lang="en-US" sz="4000" dirty="0">
                <a:latin typeface="Calibri" panose="020F0502020204030204" pitchFamily="34" charset="0"/>
                <a:cs typeface="Calibri" panose="020F0502020204030204" pitchFamily="34" charset="0"/>
              </a:rPr>
              <a:t>Disaster Risk Reduction</a:t>
            </a:r>
          </a:p>
        </p:txBody>
      </p:sp>
      <p:sp>
        <p:nvSpPr>
          <p:cNvPr id="6147" name="Content Placeholder 2"/>
          <p:cNvSpPr>
            <a:spLocks noGrp="1"/>
          </p:cNvSpPr>
          <p:nvPr>
            <p:ph idx="1"/>
          </p:nvPr>
        </p:nvSpPr>
        <p:spPr>
          <a:xfrm>
            <a:off x="321783" y="1424065"/>
            <a:ext cx="8229600" cy="3759693"/>
          </a:xfrm>
        </p:spPr>
        <p:txBody>
          <a:bodyPr/>
          <a:lstStyle/>
          <a:p>
            <a:pPr>
              <a:buFont typeface="Arial" charset="0"/>
              <a:buNone/>
            </a:pPr>
            <a:endParaRPr lang="en-US" sz="2400" dirty="0">
              <a:latin typeface="Arial" panose="020B0604020202020204" pitchFamily="34" charset="0"/>
            </a:endParaRPr>
          </a:p>
          <a:p>
            <a:pPr>
              <a:buFont typeface="Arial" charset="0"/>
              <a:buNone/>
            </a:pPr>
            <a:r>
              <a:rPr lang="en-US" i="1" dirty="0">
                <a:latin typeface="Calibri" panose="020F0502020204030204" pitchFamily="34" charset="0"/>
                <a:cs typeface="Calibri" panose="020F0502020204030204" pitchFamily="34" charset="0"/>
              </a:rPr>
              <a:t>  </a:t>
            </a:r>
            <a:r>
              <a:rPr lang="en-US" sz="2800" i="1" dirty="0">
                <a:latin typeface="Calibri" panose="020F0502020204030204" pitchFamily="34" charset="0"/>
                <a:cs typeface="Calibri" panose="020F0502020204030204" pitchFamily="34" charset="0"/>
              </a:rPr>
              <a:t>	Disaster risk reduction is aimed at </a:t>
            </a:r>
            <a:r>
              <a:rPr lang="en-US" sz="2800" i="1" u="sng" dirty="0">
                <a:latin typeface="Calibri" panose="020F0502020204030204" pitchFamily="34" charset="0"/>
                <a:cs typeface="Calibri" panose="020F0502020204030204" pitchFamily="34" charset="0"/>
              </a:rPr>
              <a:t>preventing</a:t>
            </a:r>
            <a:r>
              <a:rPr lang="en-US" sz="2800" i="1" dirty="0">
                <a:latin typeface="Calibri" panose="020F0502020204030204" pitchFamily="34" charset="0"/>
                <a:cs typeface="Calibri" panose="020F0502020204030204" pitchFamily="34" charset="0"/>
              </a:rPr>
              <a:t> new and </a:t>
            </a:r>
            <a:r>
              <a:rPr lang="en-US" sz="2800" i="1" u="sng" dirty="0">
                <a:latin typeface="Calibri" panose="020F0502020204030204" pitchFamily="34" charset="0"/>
                <a:cs typeface="Calibri" panose="020F0502020204030204" pitchFamily="34" charset="0"/>
              </a:rPr>
              <a:t>reducing</a:t>
            </a:r>
            <a:r>
              <a:rPr lang="en-US" sz="2800" i="1" dirty="0">
                <a:latin typeface="Calibri" panose="020F0502020204030204" pitchFamily="34" charset="0"/>
                <a:cs typeface="Calibri" panose="020F0502020204030204" pitchFamily="34" charset="0"/>
              </a:rPr>
              <a:t> existing disaster risk and </a:t>
            </a:r>
            <a:r>
              <a:rPr lang="en-US" sz="2800" i="1" u="sng" dirty="0">
                <a:latin typeface="Calibri" panose="020F0502020204030204" pitchFamily="34" charset="0"/>
                <a:cs typeface="Calibri" panose="020F0502020204030204" pitchFamily="34" charset="0"/>
              </a:rPr>
              <a:t>managing</a:t>
            </a:r>
            <a:r>
              <a:rPr lang="en-US" sz="2800" i="1" dirty="0">
                <a:latin typeface="Calibri" panose="020F0502020204030204" pitchFamily="34" charset="0"/>
                <a:cs typeface="Calibri" panose="020F0502020204030204" pitchFamily="34" charset="0"/>
              </a:rPr>
              <a:t> residual risk, all of which contribute to strengthening resilience and therefore to the achievement of sustainable development</a:t>
            </a:r>
            <a:r>
              <a:rPr lang="en-US" sz="2800" dirty="0">
                <a:latin typeface="Calibri" panose="020F0502020204030204" pitchFamily="34" charset="0"/>
                <a:cs typeface="Calibri" panose="020F0502020204030204" pitchFamily="34" charset="0"/>
              </a:rPr>
              <a:t>.</a:t>
            </a:r>
            <a:endParaRPr lang="en-US"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04821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DDC62C94-EC11-4DC0-821C-0D7DA9525E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667" y="-67733"/>
            <a:ext cx="9310050" cy="6985000"/>
          </a:xfrm>
          <a:prstGeom prst="rect">
            <a:avLst/>
          </a:prstGeom>
        </p:spPr>
      </p:pic>
      <p:sp>
        <p:nvSpPr>
          <p:cNvPr id="7170" name="Title 1"/>
          <p:cNvSpPr>
            <a:spLocks noGrp="1"/>
          </p:cNvSpPr>
          <p:nvPr>
            <p:ph type="title"/>
          </p:nvPr>
        </p:nvSpPr>
        <p:spPr>
          <a:xfrm>
            <a:off x="457200" y="493522"/>
            <a:ext cx="7520609" cy="732408"/>
          </a:xfrm>
        </p:spPr>
        <p:txBody>
          <a:bodyPr>
            <a:normAutofit fontScale="90000"/>
          </a:bodyPr>
          <a:lstStyle/>
          <a:p>
            <a:r>
              <a:rPr lang="en-GB" dirty="0">
                <a:latin typeface="Calibri" panose="020F0502020204030204" pitchFamily="34" charset="0"/>
                <a:cs typeface="Calibri" panose="020F0502020204030204" pitchFamily="34" charset="0"/>
              </a:rPr>
              <a:t>What are hazards?</a:t>
            </a:r>
            <a:endParaRPr lang="en-US" dirty="0">
              <a:latin typeface="Calibri" panose="020F0502020204030204" pitchFamily="34" charset="0"/>
              <a:cs typeface="Calibri" panose="020F0502020204030204" pitchFamily="34" charset="0"/>
            </a:endParaRPr>
          </a:p>
        </p:txBody>
      </p:sp>
      <p:sp>
        <p:nvSpPr>
          <p:cNvPr id="7174" name="Content Placeholder 2"/>
          <p:cNvSpPr>
            <a:spLocks noGrp="1"/>
          </p:cNvSpPr>
          <p:nvPr>
            <p:ph idx="1"/>
          </p:nvPr>
        </p:nvSpPr>
        <p:spPr>
          <a:xfrm>
            <a:off x="457200" y="1517478"/>
            <a:ext cx="8229600" cy="5101807"/>
          </a:xfrm>
        </p:spPr>
        <p:txBody>
          <a:bodyPr>
            <a:normAutofit fontScale="85000" lnSpcReduction="20000"/>
          </a:bodyPr>
          <a:lstStyle/>
          <a:p>
            <a:pPr>
              <a:buFont typeface="Arial" charset="0"/>
              <a:buNone/>
            </a:pPr>
            <a:r>
              <a:rPr lang="en-US" sz="2400" dirty="0"/>
              <a:t>  	</a:t>
            </a:r>
            <a:r>
              <a:rPr lang="en-US" sz="3000" i="1" dirty="0">
                <a:latin typeface="Calibri" panose="020F0502020204030204" pitchFamily="34" charset="0"/>
                <a:cs typeface="Calibri" panose="020F0502020204030204" pitchFamily="34" charset="0"/>
              </a:rPr>
              <a:t>A process, phenomenon, or human activity that may cause loss of life, injury, or other health impacts, property damage, social and economic disruption, or environmental degradation.</a:t>
            </a:r>
          </a:p>
          <a:p>
            <a:pPr>
              <a:buFont typeface="Arial" charset="0"/>
              <a:buNone/>
            </a:pPr>
            <a:endParaRPr lang="en-US" sz="3000" dirty="0">
              <a:latin typeface="Calibri" panose="020F0502020204030204" pitchFamily="34" charset="0"/>
              <a:cs typeface="Calibri" panose="020F0502020204030204" pitchFamily="34" charset="0"/>
            </a:endParaRPr>
          </a:p>
          <a:p>
            <a:r>
              <a:rPr lang="en-US" sz="3000" dirty="0">
                <a:latin typeface="Calibri" panose="020F0502020204030204" pitchFamily="34" charset="0"/>
                <a:cs typeface="Calibri" panose="020F0502020204030204" pitchFamily="34" charset="0"/>
              </a:rPr>
              <a:t>Biological (insect infestation, epidemics/pandemics, animal attacks, etc.)</a:t>
            </a:r>
          </a:p>
          <a:p>
            <a:r>
              <a:rPr lang="en-US" sz="3000" dirty="0">
                <a:latin typeface="Calibri" panose="020F0502020204030204" pitchFamily="34" charset="0"/>
                <a:cs typeface="Calibri" panose="020F0502020204030204" pitchFamily="34" charset="0"/>
              </a:rPr>
              <a:t>Environmental (soil degradation, deforestation, etc.)</a:t>
            </a:r>
          </a:p>
          <a:p>
            <a:r>
              <a:rPr lang="en-US" sz="3000" dirty="0">
                <a:latin typeface="Calibri" panose="020F0502020204030204" pitchFamily="34" charset="0"/>
                <a:cs typeface="Calibri" panose="020F0502020204030204" pitchFamily="34" charset="0"/>
              </a:rPr>
              <a:t>Geophysical (earthquakes, tsunamis, volcanoes, etc.)</a:t>
            </a:r>
          </a:p>
          <a:p>
            <a:r>
              <a:rPr lang="en-US" sz="3000" dirty="0">
                <a:latin typeface="Calibri" panose="020F0502020204030204" pitchFamily="34" charset="0"/>
                <a:cs typeface="Calibri" panose="020F0502020204030204" pitchFamily="34" charset="0"/>
              </a:rPr>
              <a:t>Hydrometeorological (flooding, mudslide, avalanche, typhoon, tornadoes, sandstorm, etc.)</a:t>
            </a:r>
          </a:p>
          <a:p>
            <a:r>
              <a:rPr lang="en-US" sz="3000" dirty="0">
                <a:latin typeface="Calibri" panose="020F0502020204030204" pitchFamily="34" charset="0"/>
                <a:cs typeface="Calibri" panose="020F0502020204030204" pitchFamily="34" charset="0"/>
              </a:rPr>
              <a:t>Technological (industrial pollution, nuclear radiation, explosions, etc.)</a:t>
            </a:r>
          </a:p>
        </p:txBody>
      </p:sp>
    </p:spTree>
    <p:extLst>
      <p:ext uri="{BB962C8B-B14F-4D97-AF65-F5344CB8AC3E}">
        <p14:creationId xmlns:p14="http://schemas.microsoft.com/office/powerpoint/2010/main" val="15830357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5C5875AF-8423-49B4-A03D-AC66707FCB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667" y="-67733"/>
            <a:ext cx="9310050" cy="6985000"/>
          </a:xfrm>
          <a:prstGeom prst="rect">
            <a:avLst/>
          </a:prstGeom>
        </p:spPr>
      </p:pic>
      <p:sp>
        <p:nvSpPr>
          <p:cNvPr id="8194" name="Title 1"/>
          <p:cNvSpPr>
            <a:spLocks noGrp="1"/>
          </p:cNvSpPr>
          <p:nvPr>
            <p:ph type="title"/>
          </p:nvPr>
        </p:nvSpPr>
        <p:spPr/>
        <p:txBody>
          <a:bodyPr>
            <a:noAutofit/>
          </a:bodyPr>
          <a:lstStyle/>
          <a:p>
            <a:r>
              <a:rPr lang="en-US" sz="4000" dirty="0">
                <a:latin typeface="Calibri" panose="020F0502020204030204" pitchFamily="34" charset="0"/>
                <a:cs typeface="Calibri" panose="020F0502020204030204" pitchFamily="34" charset="0"/>
              </a:rPr>
              <a:t>Disaster Risk= </a:t>
            </a:r>
            <a:r>
              <a:rPr lang="en-US" sz="4000" u="sng" dirty="0">
                <a:latin typeface="Calibri" panose="020F0502020204030204" pitchFamily="34" charset="0"/>
                <a:cs typeface="Calibri" panose="020F0502020204030204" pitchFamily="34" charset="0"/>
              </a:rPr>
              <a:t>Hazards x Vulnerability</a:t>
            </a:r>
            <a:br>
              <a:rPr lang="en-US" sz="4000" u="sng" dirty="0">
                <a:latin typeface="Calibri" panose="020F0502020204030204" pitchFamily="34" charset="0"/>
                <a:cs typeface="Calibri" panose="020F0502020204030204" pitchFamily="34" charset="0"/>
              </a:rPr>
            </a:br>
            <a:r>
              <a:rPr lang="en-US" sz="4000" dirty="0">
                <a:latin typeface="Calibri" panose="020F0502020204030204" pitchFamily="34" charset="0"/>
                <a:cs typeface="Calibri" panose="020F0502020204030204" pitchFamily="34" charset="0"/>
              </a:rPr>
              <a:t>             Capacity</a:t>
            </a:r>
          </a:p>
        </p:txBody>
      </p:sp>
      <p:pic>
        <p:nvPicPr>
          <p:cNvPr id="5" name="Content Placeholder 4" descr="A Venn diagram. Yellow circle shows capacities, pink circle shows vulnerabilities, blue circle shows hazards. Where pink and blue intersect it shows risk"/>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1981947" y="1600200"/>
            <a:ext cx="5180106" cy="4525963"/>
          </a:xfrm>
        </p:spPr>
      </p:pic>
    </p:spTree>
    <p:extLst>
      <p:ext uri="{BB962C8B-B14F-4D97-AF65-F5344CB8AC3E}">
        <p14:creationId xmlns:p14="http://schemas.microsoft.com/office/powerpoint/2010/main" val="6161725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C02B3139-3303-4F94-BCAF-D83A147D05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667" y="-67733"/>
            <a:ext cx="9310050" cy="6985000"/>
          </a:xfrm>
          <a:prstGeom prst="rect">
            <a:avLst/>
          </a:prstGeom>
        </p:spPr>
      </p:pic>
      <p:sp>
        <p:nvSpPr>
          <p:cNvPr id="6146" name="Title 1"/>
          <p:cNvSpPr>
            <a:spLocks noGrp="1"/>
          </p:cNvSpPr>
          <p:nvPr>
            <p:ph type="title"/>
          </p:nvPr>
        </p:nvSpPr>
        <p:spPr>
          <a:xfrm>
            <a:off x="457201" y="462243"/>
            <a:ext cx="8102184" cy="762740"/>
          </a:xfrm>
        </p:spPr>
        <p:txBody>
          <a:bodyPr>
            <a:normAutofit/>
          </a:bodyPr>
          <a:lstStyle/>
          <a:p>
            <a:r>
              <a:rPr lang="en-US" sz="4000" dirty="0">
                <a:latin typeface="Calibri" panose="020F0502020204030204" pitchFamily="34" charset="0"/>
                <a:cs typeface="Calibri" panose="020F0502020204030204" pitchFamily="34" charset="0"/>
              </a:rPr>
              <a:t>Emergency preparedness</a:t>
            </a:r>
          </a:p>
        </p:txBody>
      </p:sp>
      <p:sp>
        <p:nvSpPr>
          <p:cNvPr id="6147" name="Content Placeholder 2"/>
          <p:cNvSpPr>
            <a:spLocks noGrp="1"/>
          </p:cNvSpPr>
          <p:nvPr>
            <p:ph idx="1"/>
          </p:nvPr>
        </p:nvSpPr>
        <p:spPr>
          <a:xfrm>
            <a:off x="457200" y="1397000"/>
            <a:ext cx="8229600" cy="3759693"/>
          </a:xfrm>
        </p:spPr>
        <p:txBody>
          <a:bodyPr>
            <a:normAutofit/>
          </a:bodyPr>
          <a:lstStyle/>
          <a:p>
            <a:pPr>
              <a:buFont typeface="Arial" charset="0"/>
              <a:buNone/>
            </a:pPr>
            <a:endParaRPr lang="en-US" sz="2400" dirty="0">
              <a:latin typeface="Calibri" panose="020F0502020204030204" pitchFamily="34" charset="0"/>
              <a:cs typeface="Calibri" panose="020F0502020204030204" pitchFamily="34" charset="0"/>
            </a:endParaRPr>
          </a:p>
          <a:p>
            <a:pPr>
              <a:buFont typeface="Arial" charset="0"/>
              <a:buNone/>
            </a:pPr>
            <a:r>
              <a:rPr lang="en-US" sz="2400" dirty="0">
                <a:latin typeface="Calibri" panose="020F0502020204030204" pitchFamily="34" charset="0"/>
                <a:cs typeface="Calibri" panose="020F0502020204030204" pitchFamily="34" charset="0"/>
              </a:rPr>
              <a:t>	</a:t>
            </a:r>
            <a:r>
              <a:rPr lang="en-US" dirty="0">
                <a:latin typeface="Calibri" panose="020F0502020204030204" pitchFamily="34" charset="0"/>
                <a:cs typeface="Calibri" panose="020F0502020204030204" pitchFamily="34" charset="0"/>
              </a:rPr>
              <a:t>Emergency preparedness aims to effectively </a:t>
            </a:r>
            <a:r>
              <a:rPr lang="en-US" b="1" dirty="0">
                <a:latin typeface="Calibri" panose="020F0502020204030204" pitchFamily="34" charset="0"/>
                <a:cs typeface="Calibri" panose="020F0502020204030204" pitchFamily="34" charset="0"/>
              </a:rPr>
              <a:t>anticipate</a:t>
            </a:r>
            <a:r>
              <a:rPr lang="en-US" dirty="0">
                <a:latin typeface="Calibri" panose="020F0502020204030204" pitchFamily="34" charset="0"/>
                <a:cs typeface="Calibri" panose="020F0502020204030204" pitchFamily="34" charset="0"/>
              </a:rPr>
              <a:t>, </a:t>
            </a:r>
            <a:r>
              <a:rPr lang="en-US" b="1" dirty="0">
                <a:latin typeface="Calibri" panose="020F0502020204030204" pitchFamily="34" charset="0"/>
                <a:cs typeface="Calibri" panose="020F0502020204030204" pitchFamily="34" charset="0"/>
              </a:rPr>
              <a:t>respond to</a:t>
            </a:r>
            <a:r>
              <a:rPr lang="en-US" dirty="0">
                <a:latin typeface="Calibri" panose="020F0502020204030204" pitchFamily="34" charset="0"/>
                <a:cs typeface="Calibri" panose="020F0502020204030204" pitchFamily="34" charset="0"/>
              </a:rPr>
              <a:t>,</a:t>
            </a:r>
            <a:r>
              <a:rPr lang="en-US" b="1" dirty="0">
                <a:latin typeface="Calibri" panose="020F0502020204030204" pitchFamily="34" charset="0"/>
                <a:cs typeface="Calibri" panose="020F0502020204030204" pitchFamily="34" charset="0"/>
              </a:rPr>
              <a:t> </a:t>
            </a:r>
            <a:r>
              <a:rPr lang="en-US" dirty="0">
                <a:latin typeface="Calibri" panose="020F0502020204030204" pitchFamily="34" charset="0"/>
                <a:cs typeface="Calibri" panose="020F0502020204030204" pitchFamily="34" charset="0"/>
              </a:rPr>
              <a:t>and </a:t>
            </a:r>
            <a:r>
              <a:rPr lang="en-US" b="1" dirty="0">
                <a:latin typeface="Calibri" panose="020F0502020204030204" pitchFamily="34" charset="0"/>
                <a:cs typeface="Calibri" panose="020F0502020204030204" pitchFamily="34" charset="0"/>
              </a:rPr>
              <a:t>recover </a:t>
            </a:r>
            <a:r>
              <a:rPr lang="en-US" dirty="0">
                <a:latin typeface="Calibri" panose="020F0502020204030204" pitchFamily="34" charset="0"/>
                <a:cs typeface="Calibri" panose="020F0502020204030204" pitchFamily="34" charset="0"/>
              </a:rPr>
              <a:t>from the impacts of likely, possible, or current disasters.</a:t>
            </a:r>
          </a:p>
          <a:p>
            <a:pPr>
              <a:buFont typeface="Arial" charset="0"/>
              <a:buNone/>
            </a:pPr>
            <a:endParaRPr lang="en-US" b="1" dirty="0">
              <a:latin typeface="Calibri" panose="020F0502020204030204" pitchFamily="34" charset="0"/>
              <a:cs typeface="Calibri" panose="020F0502020204030204" pitchFamily="34" charset="0"/>
            </a:endParaRPr>
          </a:p>
          <a:p>
            <a:pPr algn="r">
              <a:buFont typeface="Arial" charset="0"/>
              <a:buNone/>
            </a:pPr>
            <a:r>
              <a:rPr lang="en-US" sz="2000" dirty="0">
                <a:latin typeface="Calibri" panose="020F0502020204030204" pitchFamily="34" charset="0"/>
                <a:cs typeface="Calibri" panose="020F0502020204030204" pitchFamily="34" charset="0"/>
              </a:rPr>
              <a:t>(Adapted from UNISDR)</a:t>
            </a:r>
            <a:endParaRPr lang="en-US"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623993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Picture 15" descr="A picture containing text&#10;&#10;Description automatically generated">
            <a:extLst>
              <a:ext uri="{FF2B5EF4-FFF2-40B4-BE49-F238E27FC236}">
                <a16:creationId xmlns:a16="http://schemas.microsoft.com/office/drawing/2014/main" id="{8111986B-E180-4531-9590-41302410CF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667" y="-67733"/>
            <a:ext cx="9310050" cy="6985000"/>
          </a:xfrm>
          <a:prstGeom prst="rect">
            <a:avLst/>
          </a:prstGeom>
        </p:spPr>
      </p:pic>
      <p:sp>
        <p:nvSpPr>
          <p:cNvPr id="2" name="Title 1">
            <a:extLst>
              <a:ext uri="{FF2B5EF4-FFF2-40B4-BE49-F238E27FC236}">
                <a16:creationId xmlns:a16="http://schemas.microsoft.com/office/drawing/2014/main" id="{4C57512A-4AAB-43D0-BEE6-AC66722D785F}"/>
              </a:ext>
            </a:extLst>
          </p:cNvPr>
          <p:cNvSpPr>
            <a:spLocks noGrp="1"/>
          </p:cNvSpPr>
          <p:nvPr>
            <p:ph type="title"/>
          </p:nvPr>
        </p:nvSpPr>
        <p:spPr>
          <a:xfrm>
            <a:off x="457200" y="274638"/>
            <a:ext cx="8686800" cy="1143000"/>
          </a:xfrm>
        </p:spPr>
        <p:txBody>
          <a:bodyPr>
            <a:normAutofit fontScale="90000"/>
          </a:bodyPr>
          <a:lstStyle/>
          <a:p>
            <a:r>
              <a:rPr lang="en-US" dirty="0">
                <a:latin typeface="Calibri" panose="020F0502020204030204" pitchFamily="34" charset="0"/>
                <a:cs typeface="Calibri" panose="020F0502020204030204" pitchFamily="34" charset="0"/>
              </a:rPr>
              <a:t>Importance of emergency preparedness</a:t>
            </a:r>
          </a:p>
        </p:txBody>
      </p:sp>
      <p:sp>
        <p:nvSpPr>
          <p:cNvPr id="6" name="Arrow: Right 5">
            <a:extLst>
              <a:ext uri="{FF2B5EF4-FFF2-40B4-BE49-F238E27FC236}">
                <a16:creationId xmlns:a16="http://schemas.microsoft.com/office/drawing/2014/main" id="{D7470C28-CA65-40FB-84EF-02A8BBFF76D0}"/>
              </a:ext>
            </a:extLst>
          </p:cNvPr>
          <p:cNvSpPr/>
          <p:nvPr/>
        </p:nvSpPr>
        <p:spPr bwMode="auto">
          <a:xfrm>
            <a:off x="3064422" y="3653315"/>
            <a:ext cx="580029" cy="484632"/>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endParaRPr>
          </a:p>
        </p:txBody>
      </p:sp>
      <p:sp>
        <p:nvSpPr>
          <p:cNvPr id="7" name="Rectangle 6">
            <a:extLst>
              <a:ext uri="{FF2B5EF4-FFF2-40B4-BE49-F238E27FC236}">
                <a16:creationId xmlns:a16="http://schemas.microsoft.com/office/drawing/2014/main" id="{2216066B-055C-4B75-A98A-16A82F15E306}"/>
              </a:ext>
            </a:extLst>
          </p:cNvPr>
          <p:cNvSpPr/>
          <p:nvPr/>
        </p:nvSpPr>
        <p:spPr>
          <a:xfrm>
            <a:off x="3725844" y="3433966"/>
            <a:ext cx="1296538" cy="1015663"/>
          </a:xfrm>
          <a:prstGeom prst="rect">
            <a:avLst/>
          </a:prstGeom>
        </p:spPr>
        <p:txBody>
          <a:bodyPr wrap="square">
            <a:spAutoFit/>
          </a:bodyPr>
          <a:lstStyle/>
          <a:p>
            <a:r>
              <a:rPr lang="en-US" sz="2000" dirty="0">
                <a:solidFill>
                  <a:schemeClr val="bg1"/>
                </a:solidFill>
              </a:rPr>
              <a:t>More rain,</a:t>
            </a:r>
          </a:p>
          <a:p>
            <a:r>
              <a:rPr lang="en-US" sz="2000" dirty="0">
                <a:solidFill>
                  <a:schemeClr val="bg1"/>
                </a:solidFill>
              </a:rPr>
              <a:t>violence, etc.</a:t>
            </a:r>
          </a:p>
        </p:txBody>
      </p:sp>
      <p:sp>
        <p:nvSpPr>
          <p:cNvPr id="8" name="Arrow: Right 7">
            <a:extLst>
              <a:ext uri="{FF2B5EF4-FFF2-40B4-BE49-F238E27FC236}">
                <a16:creationId xmlns:a16="http://schemas.microsoft.com/office/drawing/2014/main" id="{18370D07-4CF3-4871-9396-F79F58DE8048}"/>
              </a:ext>
            </a:extLst>
          </p:cNvPr>
          <p:cNvSpPr/>
          <p:nvPr/>
        </p:nvSpPr>
        <p:spPr bwMode="auto">
          <a:xfrm rot="20585489">
            <a:off x="5008482" y="3153072"/>
            <a:ext cx="580029" cy="484632"/>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endParaRPr>
          </a:p>
        </p:txBody>
      </p:sp>
      <p:sp>
        <p:nvSpPr>
          <p:cNvPr id="9" name="Arrow: Right 8">
            <a:extLst>
              <a:ext uri="{FF2B5EF4-FFF2-40B4-BE49-F238E27FC236}">
                <a16:creationId xmlns:a16="http://schemas.microsoft.com/office/drawing/2014/main" id="{F09F75E5-C544-4FFB-8DC8-BFFAF6614256}"/>
              </a:ext>
            </a:extLst>
          </p:cNvPr>
          <p:cNvSpPr/>
          <p:nvPr/>
        </p:nvSpPr>
        <p:spPr bwMode="auto">
          <a:xfrm rot="1064460">
            <a:off x="4955698" y="4300024"/>
            <a:ext cx="580029" cy="484632"/>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endParaRPr>
          </a:p>
        </p:txBody>
      </p:sp>
      <p:pic>
        <p:nvPicPr>
          <p:cNvPr id="11" name="Picture 10" descr="Tents in a refugee settlement, with a muddy road. Haiti, 2010; WRC.">
            <a:extLst>
              <a:ext uri="{FF2B5EF4-FFF2-40B4-BE49-F238E27FC236}">
                <a16:creationId xmlns:a16="http://schemas.microsoft.com/office/drawing/2014/main" id="{3C26C299-C152-403B-AB26-1411924C3813}"/>
              </a:ext>
            </a:extLst>
          </p:cNvPr>
          <p:cNvPicPr>
            <a:picLocks noChangeAspect="1"/>
          </p:cNvPicPr>
          <p:nvPr/>
        </p:nvPicPr>
        <p:blipFill>
          <a:blip r:embed="rId4"/>
          <a:stretch>
            <a:fillRect/>
          </a:stretch>
        </p:blipFill>
        <p:spPr>
          <a:xfrm>
            <a:off x="436729" y="2920777"/>
            <a:ext cx="2448877" cy="1836658"/>
          </a:xfrm>
          <a:prstGeom prst="rect">
            <a:avLst/>
          </a:prstGeom>
        </p:spPr>
      </p:pic>
      <p:pic>
        <p:nvPicPr>
          <p:cNvPr id="15" name="Picture 14" descr="A heavily pregnant woman with several children. She looks healthy. Refugee tents in the background.">
            <a:extLst>
              <a:ext uri="{FF2B5EF4-FFF2-40B4-BE49-F238E27FC236}">
                <a16:creationId xmlns:a16="http://schemas.microsoft.com/office/drawing/2014/main" id="{8C85FA62-7F87-41FE-8EBB-70D6C0EC0544}"/>
              </a:ext>
            </a:extLst>
          </p:cNvPr>
          <p:cNvPicPr>
            <a:picLocks noChangeAspect="1"/>
          </p:cNvPicPr>
          <p:nvPr/>
        </p:nvPicPr>
        <p:blipFill rotWithShape="1">
          <a:blip r:embed="rId5"/>
          <a:srcRect b="18910"/>
          <a:stretch/>
        </p:blipFill>
        <p:spPr>
          <a:xfrm>
            <a:off x="6247423" y="1460039"/>
            <a:ext cx="1989337" cy="2150875"/>
          </a:xfrm>
          <a:prstGeom prst="rect">
            <a:avLst/>
          </a:prstGeom>
        </p:spPr>
      </p:pic>
      <p:pic>
        <p:nvPicPr>
          <p:cNvPr id="17" name="Picture 16" descr="A person sheltering under a cardboard box. Haiti, WRC, 2010.">
            <a:extLst>
              <a:ext uri="{FF2B5EF4-FFF2-40B4-BE49-F238E27FC236}">
                <a16:creationId xmlns:a16="http://schemas.microsoft.com/office/drawing/2014/main" id="{252A3CAC-18E1-4B54-AB3D-F8E49A312AE3}"/>
              </a:ext>
            </a:extLst>
          </p:cNvPr>
          <p:cNvPicPr>
            <a:picLocks noChangeAspect="1"/>
          </p:cNvPicPr>
          <p:nvPr/>
        </p:nvPicPr>
        <p:blipFill>
          <a:blip r:embed="rId6"/>
          <a:stretch>
            <a:fillRect/>
          </a:stretch>
        </p:blipFill>
        <p:spPr>
          <a:xfrm>
            <a:off x="6247423" y="4385485"/>
            <a:ext cx="1942717" cy="1457038"/>
          </a:xfrm>
          <a:prstGeom prst="rect">
            <a:avLst/>
          </a:prstGeom>
        </p:spPr>
      </p:pic>
      <p:sp>
        <p:nvSpPr>
          <p:cNvPr id="18" name="Rectangle 17">
            <a:extLst>
              <a:ext uri="{FF2B5EF4-FFF2-40B4-BE49-F238E27FC236}">
                <a16:creationId xmlns:a16="http://schemas.microsoft.com/office/drawing/2014/main" id="{08079E7D-5CF0-4F10-9A31-6A0129D20496}"/>
              </a:ext>
            </a:extLst>
          </p:cNvPr>
          <p:cNvSpPr/>
          <p:nvPr/>
        </p:nvSpPr>
        <p:spPr>
          <a:xfrm>
            <a:off x="436729" y="4757434"/>
            <a:ext cx="2265527" cy="707886"/>
          </a:xfrm>
          <a:prstGeom prst="rect">
            <a:avLst/>
          </a:prstGeom>
        </p:spPr>
        <p:txBody>
          <a:bodyPr wrap="square">
            <a:spAutoFit/>
          </a:bodyPr>
          <a:lstStyle/>
          <a:p>
            <a:r>
              <a:rPr lang="en-US" sz="2000" dirty="0">
                <a:solidFill>
                  <a:schemeClr val="bg1"/>
                </a:solidFill>
              </a:rPr>
              <a:t>Haiti, after 2010 earthquake</a:t>
            </a:r>
          </a:p>
        </p:txBody>
      </p:sp>
      <p:sp>
        <p:nvSpPr>
          <p:cNvPr id="19" name="Rectangle 18">
            <a:extLst>
              <a:ext uri="{FF2B5EF4-FFF2-40B4-BE49-F238E27FC236}">
                <a16:creationId xmlns:a16="http://schemas.microsoft.com/office/drawing/2014/main" id="{44B2E74A-EA15-45DB-8874-826D0E62DDBA}"/>
              </a:ext>
            </a:extLst>
          </p:cNvPr>
          <p:cNvSpPr/>
          <p:nvPr/>
        </p:nvSpPr>
        <p:spPr>
          <a:xfrm>
            <a:off x="4572000" y="2283111"/>
            <a:ext cx="1732412" cy="707886"/>
          </a:xfrm>
          <a:prstGeom prst="rect">
            <a:avLst/>
          </a:prstGeom>
        </p:spPr>
        <p:txBody>
          <a:bodyPr wrap="square">
            <a:spAutoFit/>
          </a:bodyPr>
          <a:lstStyle/>
          <a:p>
            <a:r>
              <a:rPr lang="en-US" sz="2000" b="1" dirty="0">
                <a:solidFill>
                  <a:schemeClr val="bg1"/>
                </a:solidFill>
              </a:rPr>
              <a:t>With preparedness</a:t>
            </a:r>
          </a:p>
        </p:txBody>
      </p:sp>
      <p:sp>
        <p:nvSpPr>
          <p:cNvPr id="20" name="Rectangle 19">
            <a:extLst>
              <a:ext uri="{FF2B5EF4-FFF2-40B4-BE49-F238E27FC236}">
                <a16:creationId xmlns:a16="http://schemas.microsoft.com/office/drawing/2014/main" id="{0CBE6885-F08C-4492-8482-064631A077C6}"/>
              </a:ext>
            </a:extLst>
          </p:cNvPr>
          <p:cNvSpPr/>
          <p:nvPr/>
        </p:nvSpPr>
        <p:spPr>
          <a:xfrm>
            <a:off x="4572000" y="5049936"/>
            <a:ext cx="1732412" cy="707886"/>
          </a:xfrm>
          <a:prstGeom prst="rect">
            <a:avLst/>
          </a:prstGeom>
        </p:spPr>
        <p:txBody>
          <a:bodyPr wrap="square">
            <a:spAutoFit/>
          </a:bodyPr>
          <a:lstStyle/>
          <a:p>
            <a:r>
              <a:rPr lang="en-US" sz="2000" b="1" dirty="0">
                <a:solidFill>
                  <a:schemeClr val="bg1"/>
                </a:solidFill>
              </a:rPr>
              <a:t>Without preparedness</a:t>
            </a:r>
          </a:p>
        </p:txBody>
      </p:sp>
      <p:sp>
        <p:nvSpPr>
          <p:cNvPr id="22" name="Rectangle 21">
            <a:extLst>
              <a:ext uri="{FF2B5EF4-FFF2-40B4-BE49-F238E27FC236}">
                <a16:creationId xmlns:a16="http://schemas.microsoft.com/office/drawing/2014/main" id="{4D127078-FECE-45E8-8BED-F803B9502937}"/>
              </a:ext>
            </a:extLst>
          </p:cNvPr>
          <p:cNvSpPr/>
          <p:nvPr/>
        </p:nvSpPr>
        <p:spPr>
          <a:xfrm>
            <a:off x="6191987" y="5781767"/>
            <a:ext cx="2442958" cy="707886"/>
          </a:xfrm>
          <a:prstGeom prst="rect">
            <a:avLst/>
          </a:prstGeom>
        </p:spPr>
        <p:txBody>
          <a:bodyPr wrap="square">
            <a:spAutoFit/>
          </a:bodyPr>
          <a:lstStyle/>
          <a:p>
            <a:r>
              <a:rPr lang="en-US" sz="2000" dirty="0">
                <a:solidFill>
                  <a:schemeClr val="bg1"/>
                </a:solidFill>
              </a:rPr>
              <a:t>Excess death, disability, and illness</a:t>
            </a:r>
          </a:p>
        </p:txBody>
      </p:sp>
      <p:sp>
        <p:nvSpPr>
          <p:cNvPr id="23" name="Rectangle 22">
            <a:extLst>
              <a:ext uri="{FF2B5EF4-FFF2-40B4-BE49-F238E27FC236}">
                <a16:creationId xmlns:a16="http://schemas.microsoft.com/office/drawing/2014/main" id="{2455E203-543D-43AE-9C19-3531C5088FFA}"/>
              </a:ext>
            </a:extLst>
          </p:cNvPr>
          <p:cNvSpPr/>
          <p:nvPr/>
        </p:nvSpPr>
        <p:spPr>
          <a:xfrm>
            <a:off x="6191987" y="3585514"/>
            <a:ext cx="2442958" cy="707886"/>
          </a:xfrm>
          <a:prstGeom prst="rect">
            <a:avLst/>
          </a:prstGeom>
        </p:spPr>
        <p:txBody>
          <a:bodyPr wrap="square">
            <a:spAutoFit/>
          </a:bodyPr>
          <a:lstStyle/>
          <a:p>
            <a:r>
              <a:rPr lang="en-US" sz="2000" dirty="0">
                <a:solidFill>
                  <a:schemeClr val="bg1"/>
                </a:solidFill>
              </a:rPr>
              <a:t>Resilient communities</a:t>
            </a:r>
          </a:p>
        </p:txBody>
      </p:sp>
    </p:spTree>
    <p:extLst>
      <p:ext uri="{BB962C8B-B14F-4D97-AF65-F5344CB8AC3E}">
        <p14:creationId xmlns:p14="http://schemas.microsoft.com/office/powerpoint/2010/main" val="2691824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A picture containing text&#10;&#10;Description automatically generated">
            <a:extLst>
              <a:ext uri="{FF2B5EF4-FFF2-40B4-BE49-F238E27FC236}">
                <a16:creationId xmlns:a16="http://schemas.microsoft.com/office/drawing/2014/main" id="{AA31C047-920A-46C0-816F-5A668F457E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667" y="-67733"/>
            <a:ext cx="9310050" cy="6985000"/>
          </a:xfrm>
          <a:prstGeom prst="rect">
            <a:avLst/>
          </a:prstGeom>
        </p:spPr>
      </p:pic>
      <p:sp>
        <p:nvSpPr>
          <p:cNvPr id="2" name="Title 1">
            <a:extLst>
              <a:ext uri="{FF2B5EF4-FFF2-40B4-BE49-F238E27FC236}">
                <a16:creationId xmlns:a16="http://schemas.microsoft.com/office/drawing/2014/main" id="{4919551B-E962-4D78-9701-98FDA41349F1}"/>
              </a:ext>
            </a:extLst>
          </p:cNvPr>
          <p:cNvSpPr>
            <a:spLocks noGrp="1"/>
          </p:cNvSpPr>
          <p:nvPr>
            <p:ph type="title"/>
          </p:nvPr>
        </p:nvSpPr>
        <p:spPr>
          <a:xfrm>
            <a:off x="457200" y="274638"/>
            <a:ext cx="8166100" cy="1143000"/>
          </a:xfrm>
        </p:spPr>
        <p:txBody>
          <a:bodyPr>
            <a:normAutofit fontScale="90000"/>
          </a:bodyPr>
          <a:lstStyle/>
          <a:p>
            <a:r>
              <a:rPr lang="en-US" dirty="0">
                <a:latin typeface="Calibri" panose="020F0502020204030204" pitchFamily="34" charset="0"/>
                <a:cs typeface="Calibri" panose="020F0502020204030204" pitchFamily="34" charset="0"/>
              </a:rPr>
              <a:t>Global policies on disaster risk reduction</a:t>
            </a:r>
          </a:p>
        </p:txBody>
      </p:sp>
      <p:pic>
        <p:nvPicPr>
          <p:cNvPr id="1026" name="Picture 2" descr="Hyogo Framework for Action">
            <a:extLst>
              <a:ext uri="{FF2B5EF4-FFF2-40B4-BE49-F238E27FC236}">
                <a16:creationId xmlns:a16="http://schemas.microsoft.com/office/drawing/2014/main" id="{CE87DAD0-E78F-4D26-BA6A-38B7FCB82AA3}"/>
              </a:ext>
            </a:extLst>
          </p:cNvPr>
          <p:cNvPicPr>
            <a:picLocks noGrp="1" noChangeAspect="1" noChangeArrowheads="1"/>
          </p:cNvPicPr>
          <p:nvPr>
            <p:ph sz="half" idx="1"/>
          </p:nvPr>
        </p:nvPicPr>
        <p:blipFill>
          <a:blip r:embed="rId4">
            <a:extLst>
              <a:ext uri="{28A0092B-C50C-407E-A947-70E740481C1C}">
                <a14:useLocalDpi xmlns:a14="http://schemas.microsoft.com/office/drawing/2010/main" val="0"/>
              </a:ext>
            </a:extLst>
          </a:blip>
          <a:srcRect/>
          <a:stretch>
            <a:fillRect/>
          </a:stretch>
        </p:blipFill>
        <p:spPr bwMode="auto">
          <a:xfrm>
            <a:off x="461639" y="2073120"/>
            <a:ext cx="4505233" cy="3003488"/>
          </a:xfrm>
          <a:prstGeom prst="rect">
            <a:avLst/>
          </a:prstGeom>
          <a:noFill/>
          <a:extLst>
            <a:ext uri="{909E8E84-426E-40DD-AFC4-6F175D3DCCD1}">
              <a14:hiddenFill xmlns:a14="http://schemas.microsoft.com/office/drawing/2010/main">
                <a:solidFill>
                  <a:srgbClr val="FFFFFF"/>
                </a:solidFill>
              </a14:hiddenFill>
            </a:ext>
          </a:extLst>
        </p:spPr>
      </p:pic>
      <p:pic>
        <p:nvPicPr>
          <p:cNvPr id="5" name="Content Placeholder 5">
            <a:extLst>
              <a:ext uri="{FF2B5EF4-FFF2-40B4-BE49-F238E27FC236}">
                <a16:creationId xmlns:a16="http://schemas.microsoft.com/office/drawing/2014/main" id="{8994540E-9A98-4A8D-BC80-18B381F8E20C}"/>
              </a:ext>
            </a:extLst>
          </p:cNvPr>
          <p:cNvPicPr>
            <a:picLocks noGrp="1" noChangeAspect="1"/>
          </p:cNvPicPr>
          <p:nvPr>
            <p:ph sz="half" idx="10"/>
          </p:nvPr>
        </p:nvPicPr>
        <p:blipFill rotWithShape="1">
          <a:blip r:embed="rId5"/>
          <a:srcRect l="30791" t="15341" r="32401" b="4624"/>
          <a:stretch/>
        </p:blipFill>
        <p:spPr>
          <a:xfrm>
            <a:off x="5211193" y="1254291"/>
            <a:ext cx="3266982" cy="4528088"/>
          </a:xfrm>
        </p:spPr>
      </p:pic>
    </p:spTree>
    <p:extLst>
      <p:ext uri="{BB962C8B-B14F-4D97-AF65-F5344CB8AC3E}">
        <p14:creationId xmlns:p14="http://schemas.microsoft.com/office/powerpoint/2010/main" val="13185252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9CBF42F2-7E06-4168-A6F8-5F8C7B07A5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667" y="-67733"/>
            <a:ext cx="9310050" cy="6985000"/>
          </a:xfrm>
          <a:prstGeom prst="rect">
            <a:avLst/>
          </a:prstGeom>
        </p:spPr>
      </p:pic>
      <p:sp>
        <p:nvSpPr>
          <p:cNvPr id="2" name="Title 1"/>
          <p:cNvSpPr>
            <a:spLocks noGrp="1"/>
          </p:cNvSpPr>
          <p:nvPr>
            <p:ph type="title"/>
          </p:nvPr>
        </p:nvSpPr>
        <p:spPr>
          <a:xfrm>
            <a:off x="457199" y="382389"/>
            <a:ext cx="8136386" cy="1026907"/>
          </a:xfrm>
        </p:spPr>
        <p:txBody>
          <a:bodyPr>
            <a:normAutofit fontScale="90000"/>
          </a:bodyPr>
          <a:lstStyle/>
          <a:p>
            <a:r>
              <a:rPr lang="en-US" dirty="0">
                <a:latin typeface="Calibri" panose="020F0502020204030204" pitchFamily="34" charset="0"/>
                <a:cs typeface="Calibri" panose="020F0502020204030204" pitchFamily="34" charset="0"/>
              </a:rPr>
              <a:t>Sendai Framework for Disaster Risk Reduction</a:t>
            </a:r>
          </a:p>
        </p:txBody>
      </p:sp>
      <p:sp>
        <p:nvSpPr>
          <p:cNvPr id="3" name="Content Placeholder 2">
            <a:extLst>
              <a:ext uri="{FF2B5EF4-FFF2-40B4-BE49-F238E27FC236}">
                <a16:creationId xmlns:a16="http://schemas.microsoft.com/office/drawing/2014/main" id="{5A953E4E-9D97-4380-9F80-F5694D812933}"/>
              </a:ext>
            </a:extLst>
          </p:cNvPr>
          <p:cNvSpPr>
            <a:spLocks noGrp="1"/>
          </p:cNvSpPr>
          <p:nvPr>
            <p:ph sz="half" idx="1"/>
          </p:nvPr>
        </p:nvSpPr>
        <p:spPr>
          <a:xfrm>
            <a:off x="457199" y="1991761"/>
            <a:ext cx="8136386" cy="3771085"/>
          </a:xfrm>
        </p:spPr>
        <p:txBody>
          <a:bodyPr>
            <a:normAutofit/>
          </a:bodyPr>
          <a:lstStyle/>
          <a:p>
            <a:pPr marL="342900" indent="-342900">
              <a:spcAft>
                <a:spcPts val="0"/>
              </a:spcAft>
              <a:buFont typeface="Arial" panose="020B0604020202020204" pitchFamily="34" charset="0"/>
              <a:buChar char="•"/>
            </a:pPr>
            <a:r>
              <a:rPr lang="en-US" dirty="0">
                <a:latin typeface="Calibri" panose="020F0502020204030204" pitchFamily="34" charset="0"/>
                <a:cs typeface="Calibri" panose="020F0502020204030204" pitchFamily="34" charset="0"/>
              </a:rPr>
              <a:t>Priority 1: </a:t>
            </a:r>
            <a:r>
              <a:rPr lang="en-US" b="1" dirty="0">
                <a:latin typeface="Calibri" panose="020F0502020204030204" pitchFamily="34" charset="0"/>
                <a:cs typeface="Calibri" panose="020F0502020204030204" pitchFamily="34" charset="0"/>
              </a:rPr>
              <a:t>Understanding disaster risk</a:t>
            </a:r>
            <a:r>
              <a:rPr lang="en-US" dirty="0">
                <a:latin typeface="Calibri" panose="020F0502020204030204" pitchFamily="34" charset="0"/>
                <a:cs typeface="Calibri" panose="020F0502020204030204" pitchFamily="34" charset="0"/>
              </a:rPr>
              <a:t>.</a:t>
            </a:r>
          </a:p>
          <a:p>
            <a:pPr marL="342900" indent="-342900">
              <a:spcAft>
                <a:spcPts val="0"/>
              </a:spcAft>
              <a:buFont typeface="Arial" panose="020B0604020202020204" pitchFamily="34" charset="0"/>
              <a:buChar char="•"/>
            </a:pPr>
            <a:r>
              <a:rPr lang="en-US" dirty="0">
                <a:latin typeface="Calibri" panose="020F0502020204030204" pitchFamily="34" charset="0"/>
                <a:cs typeface="Calibri" panose="020F0502020204030204" pitchFamily="34" charset="0"/>
              </a:rPr>
              <a:t>Priority 2: </a:t>
            </a:r>
            <a:r>
              <a:rPr lang="en-US" b="1" dirty="0">
                <a:latin typeface="Calibri" panose="020F0502020204030204" pitchFamily="34" charset="0"/>
                <a:cs typeface="Calibri" panose="020F0502020204030204" pitchFamily="34" charset="0"/>
              </a:rPr>
              <a:t>Strengthening disaster risk governance </a:t>
            </a:r>
            <a:r>
              <a:rPr lang="en-US" dirty="0">
                <a:latin typeface="Calibri" panose="020F0502020204030204" pitchFamily="34" charset="0"/>
                <a:cs typeface="Calibri" panose="020F0502020204030204" pitchFamily="34" charset="0"/>
              </a:rPr>
              <a:t>to manage disaster risk.</a:t>
            </a:r>
          </a:p>
          <a:p>
            <a:pPr marL="342900" indent="-342900">
              <a:spcAft>
                <a:spcPts val="0"/>
              </a:spcAft>
              <a:buFont typeface="Arial" panose="020B0604020202020204" pitchFamily="34" charset="0"/>
              <a:buChar char="•"/>
            </a:pPr>
            <a:r>
              <a:rPr lang="en-US" dirty="0">
                <a:latin typeface="Calibri" panose="020F0502020204030204" pitchFamily="34" charset="0"/>
                <a:cs typeface="Calibri" panose="020F0502020204030204" pitchFamily="34" charset="0"/>
              </a:rPr>
              <a:t>Priority 3: </a:t>
            </a:r>
            <a:r>
              <a:rPr lang="en-US" b="1" dirty="0">
                <a:latin typeface="Calibri" panose="020F0502020204030204" pitchFamily="34" charset="0"/>
                <a:cs typeface="Calibri" panose="020F0502020204030204" pitchFamily="34" charset="0"/>
              </a:rPr>
              <a:t>Investing in disaster risk reduction </a:t>
            </a:r>
            <a:r>
              <a:rPr lang="en-US" dirty="0">
                <a:latin typeface="Calibri" panose="020F0502020204030204" pitchFamily="34" charset="0"/>
                <a:cs typeface="Calibri" panose="020F0502020204030204" pitchFamily="34" charset="0"/>
              </a:rPr>
              <a:t>for resilience.</a:t>
            </a:r>
          </a:p>
          <a:p>
            <a:pPr marL="342900" indent="-342900">
              <a:spcAft>
                <a:spcPts val="0"/>
              </a:spcAft>
              <a:buFont typeface="Arial" panose="020B0604020202020204" pitchFamily="34" charset="0"/>
              <a:buChar char="•"/>
            </a:pPr>
            <a:r>
              <a:rPr lang="en-US" dirty="0">
                <a:latin typeface="Calibri" panose="020F0502020204030204" pitchFamily="34" charset="0"/>
                <a:cs typeface="Calibri" panose="020F0502020204030204" pitchFamily="34" charset="0"/>
              </a:rPr>
              <a:t>Priority 4: </a:t>
            </a:r>
            <a:r>
              <a:rPr lang="en-US" b="1" dirty="0">
                <a:latin typeface="Calibri" panose="020F0502020204030204" pitchFamily="34" charset="0"/>
                <a:cs typeface="Calibri" panose="020F0502020204030204" pitchFamily="34" charset="0"/>
              </a:rPr>
              <a:t>Enhancing disaster preparedness for effective response and to “Build Back Better”</a:t>
            </a:r>
            <a:r>
              <a:rPr lang="en-US" dirty="0">
                <a:latin typeface="Calibri" panose="020F0502020204030204" pitchFamily="34" charset="0"/>
                <a:cs typeface="Calibri" panose="020F0502020204030204" pitchFamily="34" charset="0"/>
              </a:rPr>
              <a:t> in recovery, rehabilitation and reconstruction.</a:t>
            </a:r>
          </a:p>
        </p:txBody>
      </p:sp>
    </p:spTree>
    <p:extLst>
      <p:ext uri="{BB962C8B-B14F-4D97-AF65-F5344CB8AC3E}">
        <p14:creationId xmlns:p14="http://schemas.microsoft.com/office/powerpoint/2010/main" val="39401909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B24098F9-A532-4D49-90C4-10C92AF284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667" y="-67733"/>
            <a:ext cx="9310050" cy="6985000"/>
          </a:xfrm>
          <a:prstGeom prst="rect">
            <a:avLst/>
          </a:prstGeom>
        </p:spPr>
      </p:pic>
      <p:sp>
        <p:nvSpPr>
          <p:cNvPr id="2" name="Title 1">
            <a:extLst>
              <a:ext uri="{FF2B5EF4-FFF2-40B4-BE49-F238E27FC236}">
                <a16:creationId xmlns:a16="http://schemas.microsoft.com/office/drawing/2014/main" id="{AFDB1263-5F60-418E-BD39-76091C17E087}"/>
              </a:ext>
            </a:extLst>
          </p:cNvPr>
          <p:cNvSpPr>
            <a:spLocks noGrp="1"/>
          </p:cNvSpPr>
          <p:nvPr>
            <p:ph type="title"/>
          </p:nvPr>
        </p:nvSpPr>
        <p:spPr>
          <a:xfrm>
            <a:off x="228600" y="153823"/>
            <a:ext cx="8686800" cy="971592"/>
          </a:xfrm>
        </p:spPr>
        <p:txBody>
          <a:bodyPr>
            <a:normAutofit/>
          </a:bodyPr>
          <a:lstStyle/>
          <a:p>
            <a:r>
              <a:rPr lang="en-US" sz="4000" dirty="0">
                <a:latin typeface="Calibri" panose="020F0502020204030204" pitchFamily="34" charset="0"/>
                <a:cs typeface="Calibri" panose="020F0502020204030204" pitchFamily="34" charset="0"/>
              </a:rPr>
              <a:t>Priority 1: Understanding disaster risk</a:t>
            </a:r>
          </a:p>
        </p:txBody>
      </p:sp>
      <p:sp>
        <p:nvSpPr>
          <p:cNvPr id="5" name="Content Placeholder 2">
            <a:extLst>
              <a:ext uri="{FF2B5EF4-FFF2-40B4-BE49-F238E27FC236}">
                <a16:creationId xmlns:a16="http://schemas.microsoft.com/office/drawing/2014/main" id="{0692F170-C772-4D3E-849C-2A216ECEC9E9}"/>
              </a:ext>
            </a:extLst>
          </p:cNvPr>
          <p:cNvSpPr txBox="1">
            <a:spLocks/>
          </p:cNvSpPr>
          <p:nvPr/>
        </p:nvSpPr>
        <p:spPr>
          <a:xfrm>
            <a:off x="457199" y="1390955"/>
            <a:ext cx="8136386" cy="4076090"/>
          </a:xfrm>
          <a:prstGeom prst="rect">
            <a:avLst/>
          </a:prstGeom>
        </p:spPr>
        <p:txBody>
          <a:bodyPr/>
          <a:lstStyle>
            <a:lvl1pPr marL="457200" indent="-457200" algn="l" rtl="0" eaLnBrk="1" fontAlgn="base" hangingPunct="1">
              <a:spcBef>
                <a:spcPct val="20000"/>
              </a:spcBef>
              <a:spcAft>
                <a:spcPts val="300"/>
              </a:spcAft>
              <a:buFont typeface="Arial"/>
              <a:buChar char="•"/>
              <a:defRPr sz="2800">
                <a:solidFill>
                  <a:schemeClr val="tx1"/>
                </a:solidFill>
                <a:latin typeface="+mn-lt"/>
                <a:ea typeface="ＭＳ Ｐゴシック" pitchFamily="-107" charset="-128"/>
                <a:cs typeface="ＭＳ Ｐゴシック" pitchFamily="-107" charset="-128"/>
              </a:defRPr>
            </a:lvl1pPr>
            <a:lvl2pPr marL="742950" indent="-285750" algn="l" rtl="0" eaLnBrk="1" fontAlgn="base" hangingPunct="1">
              <a:spcBef>
                <a:spcPct val="20000"/>
              </a:spcBef>
              <a:spcAft>
                <a:spcPts val="300"/>
              </a:spcAft>
              <a:buFont typeface="Lucida Grande"/>
              <a:buChar char="­"/>
              <a:defRPr sz="2400">
                <a:solidFill>
                  <a:schemeClr val="tx1"/>
                </a:solidFill>
                <a:latin typeface="+mn-lt"/>
                <a:ea typeface="ＭＳ Ｐゴシック" pitchFamily="-107" charset="-128"/>
                <a:cs typeface="+mn-cs"/>
              </a:defRPr>
            </a:lvl2pPr>
            <a:lvl3pPr marL="1143000" indent="-228600" algn="l" rtl="0" eaLnBrk="1" fontAlgn="base" hangingPunct="1">
              <a:spcBef>
                <a:spcPct val="20000"/>
              </a:spcBef>
              <a:spcAft>
                <a:spcPts val="300"/>
              </a:spcAft>
              <a:buFont typeface="Wingdings" charset="2"/>
              <a:buChar char="§"/>
              <a:defRPr sz="2000">
                <a:solidFill>
                  <a:schemeClr val="tx1"/>
                </a:solidFill>
                <a:latin typeface="+mn-lt"/>
                <a:ea typeface="ＭＳ Ｐゴシック" pitchFamily="-107" charset="-128"/>
                <a:cs typeface="+mn-cs"/>
              </a:defRPr>
            </a:lvl3pPr>
            <a:lvl4pPr marL="1600200" indent="-228600" algn="l" rtl="0" eaLnBrk="1" fontAlgn="base" hangingPunct="1">
              <a:spcBef>
                <a:spcPct val="20000"/>
              </a:spcBef>
              <a:spcAft>
                <a:spcPts val="300"/>
              </a:spcAft>
              <a:buFont typeface="Courier New"/>
              <a:buChar char="o"/>
              <a:defRPr sz="1800">
                <a:solidFill>
                  <a:schemeClr val="tx1"/>
                </a:solidFill>
                <a:latin typeface="+mn-lt"/>
                <a:ea typeface="ＭＳ Ｐゴシック" pitchFamily="-107" charset="-128"/>
                <a:cs typeface="+mn-cs"/>
              </a:defRPr>
            </a:lvl4pPr>
            <a:lvl5pPr marL="2057400" indent="-228600" algn="l" rtl="0" eaLnBrk="1" fontAlgn="base" hangingPunct="1">
              <a:spcBef>
                <a:spcPct val="20000"/>
              </a:spcBef>
              <a:spcAft>
                <a:spcPts val="300"/>
              </a:spcAft>
              <a:buChar char="»"/>
              <a:defRPr sz="1600">
                <a:solidFill>
                  <a:schemeClr val="tx1"/>
                </a:solidFill>
                <a:latin typeface="+mn-lt"/>
                <a:ea typeface="ＭＳ Ｐゴシック" pitchFamily="-107" charset="-128"/>
                <a:cs typeface="+mn-cs"/>
              </a:defRPr>
            </a:lvl5pPr>
            <a:lvl6pPr marL="2514600" indent="-228600" algn="l" rtl="0" eaLnBrk="1" fontAlgn="base" hangingPunct="1">
              <a:spcBef>
                <a:spcPct val="20000"/>
              </a:spcBef>
              <a:spcAft>
                <a:spcPct val="0"/>
              </a:spcAft>
              <a:buChar char="»"/>
              <a:defRPr sz="2000">
                <a:solidFill>
                  <a:schemeClr val="tx1"/>
                </a:solidFill>
                <a:latin typeface="+mn-lt"/>
                <a:ea typeface="+mn-ea"/>
                <a:cs typeface="+mn-cs"/>
              </a:defRPr>
            </a:lvl6pPr>
            <a:lvl7pPr marL="2971800" indent="-228600" algn="l" rtl="0" eaLnBrk="1" fontAlgn="base" hangingPunct="1">
              <a:spcBef>
                <a:spcPct val="20000"/>
              </a:spcBef>
              <a:spcAft>
                <a:spcPct val="0"/>
              </a:spcAft>
              <a:buChar char="»"/>
              <a:defRPr sz="2000">
                <a:solidFill>
                  <a:schemeClr val="tx1"/>
                </a:solidFill>
                <a:latin typeface="+mn-lt"/>
                <a:ea typeface="+mn-ea"/>
                <a:cs typeface="+mn-cs"/>
              </a:defRPr>
            </a:lvl7pPr>
            <a:lvl8pPr marL="3429000" indent="-228600" algn="l" rtl="0" eaLnBrk="1" fontAlgn="base" hangingPunct="1">
              <a:spcBef>
                <a:spcPct val="20000"/>
              </a:spcBef>
              <a:spcAft>
                <a:spcPct val="0"/>
              </a:spcAft>
              <a:buChar char="»"/>
              <a:defRPr sz="2000">
                <a:solidFill>
                  <a:schemeClr val="tx1"/>
                </a:solidFill>
                <a:latin typeface="+mn-lt"/>
                <a:ea typeface="+mn-ea"/>
                <a:cs typeface="+mn-cs"/>
              </a:defRPr>
            </a:lvl8pPr>
            <a:lvl9pPr marL="3886200" indent="-228600" algn="l" rtl="0" eaLnBrk="1" fontAlgn="base" hangingPunct="1">
              <a:spcBef>
                <a:spcPct val="20000"/>
              </a:spcBef>
              <a:spcAft>
                <a:spcPct val="0"/>
              </a:spcAft>
              <a:buChar char="»"/>
              <a:defRPr sz="2000">
                <a:solidFill>
                  <a:schemeClr val="tx1"/>
                </a:solidFill>
                <a:latin typeface="+mn-lt"/>
                <a:ea typeface="+mn-ea"/>
                <a:cs typeface="+mn-cs"/>
              </a:defRPr>
            </a:lvl9pPr>
          </a:lstStyle>
          <a:p>
            <a:endParaRPr lang="en-US" sz="2400" dirty="0">
              <a:latin typeface="Calibri" panose="020F0502020204030204" pitchFamily="34" charset="0"/>
              <a:cs typeface="Calibri" panose="020F0502020204030204" pitchFamily="34" charset="0"/>
            </a:endParaRPr>
          </a:p>
        </p:txBody>
      </p:sp>
      <p:pic>
        <p:nvPicPr>
          <p:cNvPr id="8" name="Picture 7" descr="Mapping risks in the community. WRC and UNFPA, Philippines. ">
            <a:extLst>
              <a:ext uri="{FF2B5EF4-FFF2-40B4-BE49-F238E27FC236}">
                <a16:creationId xmlns:a16="http://schemas.microsoft.com/office/drawing/2014/main" id="{E43354F4-364E-4866-968F-660ABA1E0279}"/>
              </a:ext>
            </a:extLst>
          </p:cNvPr>
          <p:cNvPicPr>
            <a:picLocks noChangeAspect="1"/>
          </p:cNvPicPr>
          <p:nvPr/>
        </p:nvPicPr>
        <p:blipFill rotWithShape="1">
          <a:blip r:embed="rId4"/>
          <a:srcRect l="16283" t="14095"/>
          <a:stretch/>
        </p:blipFill>
        <p:spPr>
          <a:xfrm>
            <a:off x="457199" y="1494060"/>
            <a:ext cx="3919657" cy="3016526"/>
          </a:xfrm>
          <a:prstGeom prst="rect">
            <a:avLst/>
          </a:prstGeom>
        </p:spPr>
      </p:pic>
      <p:sp>
        <p:nvSpPr>
          <p:cNvPr id="9" name="TextBox 8">
            <a:extLst>
              <a:ext uri="{FF2B5EF4-FFF2-40B4-BE49-F238E27FC236}">
                <a16:creationId xmlns:a16="http://schemas.microsoft.com/office/drawing/2014/main" id="{1592777B-9176-49E6-B951-919033FBE7FD}"/>
              </a:ext>
            </a:extLst>
          </p:cNvPr>
          <p:cNvSpPr txBox="1"/>
          <p:nvPr/>
        </p:nvSpPr>
        <p:spPr>
          <a:xfrm flipH="1">
            <a:off x="457198" y="4510586"/>
            <a:ext cx="3919657" cy="2523768"/>
          </a:xfrm>
          <a:prstGeom prst="rect">
            <a:avLst/>
          </a:prstGeom>
          <a:noFill/>
        </p:spPr>
        <p:txBody>
          <a:bodyPr wrap="square" rtlCol="0">
            <a:spAutoFit/>
          </a:bodyPr>
          <a:lstStyle/>
          <a:p>
            <a:r>
              <a:rPr lang="en-US" dirty="0"/>
              <a:t>Mapping risks and capacities in the community. </a:t>
            </a:r>
          </a:p>
          <a:p>
            <a:endParaRPr lang="en-US" dirty="0">
              <a:solidFill>
                <a:schemeClr val="bg1"/>
              </a:solidFill>
            </a:endParaRPr>
          </a:p>
          <a:p>
            <a:endParaRPr lang="en-US" dirty="0"/>
          </a:p>
          <a:p>
            <a:endParaRPr lang="en-US" dirty="0"/>
          </a:p>
          <a:p>
            <a:endParaRPr lang="en-US" dirty="0"/>
          </a:p>
          <a:p>
            <a:r>
              <a:rPr lang="en-US" sz="1600" dirty="0"/>
              <a:t>Philippines, WRC and UNFPA (left); Pakistan, Muslim Aid and UNFPA (right).</a:t>
            </a:r>
          </a:p>
          <a:p>
            <a:endParaRPr lang="en-US" dirty="0"/>
          </a:p>
        </p:txBody>
      </p:sp>
      <p:pic>
        <p:nvPicPr>
          <p:cNvPr id="6" name="Picture 5" descr="Muslim Aid, Pakistan.">
            <a:extLst>
              <a:ext uri="{FF2B5EF4-FFF2-40B4-BE49-F238E27FC236}">
                <a16:creationId xmlns:a16="http://schemas.microsoft.com/office/drawing/2014/main" id="{C02B1280-54BD-44DA-ABC5-109015F11B76}"/>
              </a:ext>
            </a:extLst>
          </p:cNvPr>
          <p:cNvPicPr>
            <a:picLocks noChangeAspect="1"/>
          </p:cNvPicPr>
          <p:nvPr/>
        </p:nvPicPr>
        <p:blipFill>
          <a:blip r:embed="rId5"/>
          <a:stretch>
            <a:fillRect/>
          </a:stretch>
        </p:blipFill>
        <p:spPr>
          <a:xfrm>
            <a:off x="4472990" y="2722728"/>
            <a:ext cx="4297790" cy="2872854"/>
          </a:xfrm>
          <a:prstGeom prst="rect">
            <a:avLst/>
          </a:prstGeom>
        </p:spPr>
      </p:pic>
    </p:spTree>
    <p:extLst>
      <p:ext uri="{BB962C8B-B14F-4D97-AF65-F5344CB8AC3E}">
        <p14:creationId xmlns:p14="http://schemas.microsoft.com/office/powerpoint/2010/main" val="11428508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A picture containing text&#10;&#10;Description automatically generated">
            <a:extLst>
              <a:ext uri="{FF2B5EF4-FFF2-40B4-BE49-F238E27FC236}">
                <a16:creationId xmlns:a16="http://schemas.microsoft.com/office/drawing/2014/main" id="{E4D3BF4E-B1AF-4660-85BF-5315334558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667" y="-67733"/>
            <a:ext cx="9310050" cy="6985000"/>
          </a:xfrm>
          <a:prstGeom prst="rect">
            <a:avLst/>
          </a:prstGeom>
        </p:spPr>
      </p:pic>
      <p:sp>
        <p:nvSpPr>
          <p:cNvPr id="2" name="Title 1">
            <a:extLst>
              <a:ext uri="{FF2B5EF4-FFF2-40B4-BE49-F238E27FC236}">
                <a16:creationId xmlns:a16="http://schemas.microsoft.com/office/drawing/2014/main" id="{1B12AEF0-FC60-4107-955B-AEF585F7627D}"/>
              </a:ext>
            </a:extLst>
          </p:cNvPr>
          <p:cNvSpPr>
            <a:spLocks noGrp="1"/>
          </p:cNvSpPr>
          <p:nvPr>
            <p:ph type="title"/>
          </p:nvPr>
        </p:nvSpPr>
        <p:spPr>
          <a:xfrm>
            <a:off x="324136" y="384752"/>
            <a:ext cx="8686800" cy="971592"/>
          </a:xfrm>
        </p:spPr>
        <p:txBody>
          <a:bodyPr>
            <a:normAutofit fontScale="90000"/>
          </a:bodyPr>
          <a:lstStyle/>
          <a:p>
            <a:r>
              <a:rPr lang="en-US" dirty="0">
                <a:latin typeface="Calibri" panose="020F0502020204030204" pitchFamily="34" charset="0"/>
                <a:cs typeface="Calibri" panose="020F0502020204030204" pitchFamily="34" charset="0"/>
              </a:rPr>
              <a:t>Priority 2: Strengthening disaster risk governance to manage disaster risk</a:t>
            </a:r>
          </a:p>
        </p:txBody>
      </p:sp>
      <p:pic>
        <p:nvPicPr>
          <p:cNvPr id="4" name="Picture 3" descr="Action planning in the Philippines. WRC.">
            <a:extLst>
              <a:ext uri="{FF2B5EF4-FFF2-40B4-BE49-F238E27FC236}">
                <a16:creationId xmlns:a16="http://schemas.microsoft.com/office/drawing/2014/main" id="{881ABFC8-CD77-4D0F-8E4A-C96DACDC2D89}"/>
              </a:ext>
            </a:extLst>
          </p:cNvPr>
          <p:cNvPicPr>
            <a:picLocks noChangeAspect="1"/>
          </p:cNvPicPr>
          <p:nvPr/>
        </p:nvPicPr>
        <p:blipFill>
          <a:blip r:embed="rId4"/>
          <a:stretch>
            <a:fillRect/>
          </a:stretch>
        </p:blipFill>
        <p:spPr>
          <a:xfrm>
            <a:off x="386135" y="1973946"/>
            <a:ext cx="4138639" cy="3103979"/>
          </a:xfrm>
          <a:prstGeom prst="rect">
            <a:avLst/>
          </a:prstGeom>
        </p:spPr>
      </p:pic>
      <p:sp>
        <p:nvSpPr>
          <p:cNvPr id="7" name="TextBox 6">
            <a:extLst>
              <a:ext uri="{FF2B5EF4-FFF2-40B4-BE49-F238E27FC236}">
                <a16:creationId xmlns:a16="http://schemas.microsoft.com/office/drawing/2014/main" id="{01B68604-B003-4480-BFFD-077B8B9C9D86}"/>
              </a:ext>
            </a:extLst>
          </p:cNvPr>
          <p:cNvSpPr txBox="1"/>
          <p:nvPr/>
        </p:nvSpPr>
        <p:spPr>
          <a:xfrm flipH="1">
            <a:off x="435317" y="5095988"/>
            <a:ext cx="8464438" cy="1415772"/>
          </a:xfrm>
          <a:prstGeom prst="rect">
            <a:avLst/>
          </a:prstGeom>
          <a:noFill/>
        </p:spPr>
        <p:txBody>
          <a:bodyPr wrap="square" rtlCol="0">
            <a:spAutoFit/>
          </a:bodyPr>
          <a:lstStyle/>
          <a:p>
            <a:r>
              <a:rPr lang="en-US" dirty="0">
                <a:solidFill>
                  <a:schemeClr val="bg1"/>
                </a:solidFill>
              </a:rPr>
              <a:t>Coordination and action planning.</a:t>
            </a:r>
          </a:p>
          <a:p>
            <a:endParaRPr lang="en-US" dirty="0">
              <a:solidFill>
                <a:schemeClr val="bg1"/>
              </a:solidFill>
            </a:endParaRPr>
          </a:p>
          <a:p>
            <a:endParaRPr lang="en-US" dirty="0">
              <a:solidFill>
                <a:schemeClr val="bg1"/>
              </a:solidFill>
            </a:endParaRPr>
          </a:p>
          <a:p>
            <a:r>
              <a:rPr lang="en-US" sz="1600" dirty="0">
                <a:solidFill>
                  <a:schemeClr val="bg1"/>
                </a:solidFill>
              </a:rPr>
              <a:t>Philippines; WRC and UNFPA (left);</a:t>
            </a:r>
          </a:p>
          <a:p>
            <a:r>
              <a:rPr lang="en-US" sz="1600" dirty="0">
                <a:solidFill>
                  <a:schemeClr val="bg1"/>
                </a:solidFill>
              </a:rPr>
              <a:t>IAWG on RH in Crises Eastern Europe and Central Asia (EECA) region (right). </a:t>
            </a:r>
          </a:p>
        </p:txBody>
      </p:sp>
      <p:pic>
        <p:nvPicPr>
          <p:cNvPr id="5" name="Picture 4" descr="EECA region action planning.">
            <a:extLst>
              <a:ext uri="{FF2B5EF4-FFF2-40B4-BE49-F238E27FC236}">
                <a16:creationId xmlns:a16="http://schemas.microsoft.com/office/drawing/2014/main" id="{11A56B06-B273-4978-8D96-A003C94DDF51}"/>
              </a:ext>
            </a:extLst>
          </p:cNvPr>
          <p:cNvPicPr>
            <a:picLocks noChangeAspect="1"/>
          </p:cNvPicPr>
          <p:nvPr/>
        </p:nvPicPr>
        <p:blipFill>
          <a:blip r:embed="rId5"/>
          <a:stretch>
            <a:fillRect/>
          </a:stretch>
        </p:blipFill>
        <p:spPr>
          <a:xfrm>
            <a:off x="4667536" y="2528861"/>
            <a:ext cx="4090329" cy="3067747"/>
          </a:xfrm>
          <a:prstGeom prst="rect">
            <a:avLst/>
          </a:prstGeom>
        </p:spPr>
      </p:pic>
    </p:spTree>
    <p:extLst>
      <p:ext uri="{BB962C8B-B14F-4D97-AF65-F5344CB8AC3E}">
        <p14:creationId xmlns:p14="http://schemas.microsoft.com/office/powerpoint/2010/main" val="17264640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descr="A picture containing text&#10;&#10;Description automatically generated">
            <a:extLst>
              <a:ext uri="{FF2B5EF4-FFF2-40B4-BE49-F238E27FC236}">
                <a16:creationId xmlns:a16="http://schemas.microsoft.com/office/drawing/2014/main" id="{9F284B0A-D531-40D3-B72C-E227DAE5A8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667" y="-67733"/>
            <a:ext cx="9310050" cy="6985000"/>
          </a:xfrm>
          <a:prstGeom prst="rect">
            <a:avLst/>
          </a:prstGeom>
        </p:spPr>
      </p:pic>
      <p:sp>
        <p:nvSpPr>
          <p:cNvPr id="2" name="Title 1">
            <a:extLst>
              <a:ext uri="{FF2B5EF4-FFF2-40B4-BE49-F238E27FC236}">
                <a16:creationId xmlns:a16="http://schemas.microsoft.com/office/drawing/2014/main" id="{E69D3211-237C-4093-92D7-336B6DAB9BFC}"/>
              </a:ext>
            </a:extLst>
          </p:cNvPr>
          <p:cNvSpPr>
            <a:spLocks noGrp="1"/>
          </p:cNvSpPr>
          <p:nvPr>
            <p:ph type="title"/>
          </p:nvPr>
        </p:nvSpPr>
        <p:spPr>
          <a:xfrm>
            <a:off x="457199" y="372711"/>
            <a:ext cx="7712440" cy="971592"/>
          </a:xfrm>
        </p:spPr>
        <p:txBody>
          <a:bodyPr>
            <a:normAutofit fontScale="90000"/>
          </a:bodyPr>
          <a:lstStyle/>
          <a:p>
            <a:r>
              <a:rPr lang="en-US" dirty="0">
                <a:latin typeface="Calibri" panose="020F0502020204030204" pitchFamily="34" charset="0"/>
                <a:cs typeface="Calibri" panose="020F0502020204030204" pitchFamily="34" charset="0"/>
              </a:rPr>
              <a:t>Priority 3: Investing in disaster risk reduction for resilience</a:t>
            </a:r>
          </a:p>
        </p:txBody>
      </p:sp>
      <p:sp>
        <p:nvSpPr>
          <p:cNvPr id="5" name="Content Placeholder 2">
            <a:extLst>
              <a:ext uri="{FF2B5EF4-FFF2-40B4-BE49-F238E27FC236}">
                <a16:creationId xmlns:a16="http://schemas.microsoft.com/office/drawing/2014/main" id="{035C9837-D4F4-4565-A40B-9083EB848772}"/>
              </a:ext>
            </a:extLst>
          </p:cNvPr>
          <p:cNvSpPr txBox="1">
            <a:spLocks/>
          </p:cNvSpPr>
          <p:nvPr/>
        </p:nvSpPr>
        <p:spPr>
          <a:xfrm>
            <a:off x="457199" y="1390955"/>
            <a:ext cx="8136386" cy="4076090"/>
          </a:xfrm>
          <a:prstGeom prst="rect">
            <a:avLst/>
          </a:prstGeom>
        </p:spPr>
        <p:txBody>
          <a:bodyPr/>
          <a:lstStyle>
            <a:lvl1pPr marL="457200" indent="-457200" algn="l" rtl="0" eaLnBrk="1" fontAlgn="base" hangingPunct="1">
              <a:spcBef>
                <a:spcPct val="20000"/>
              </a:spcBef>
              <a:spcAft>
                <a:spcPts val="300"/>
              </a:spcAft>
              <a:buFont typeface="Arial"/>
              <a:buChar char="•"/>
              <a:defRPr sz="2800">
                <a:solidFill>
                  <a:schemeClr val="tx1"/>
                </a:solidFill>
                <a:latin typeface="+mn-lt"/>
                <a:ea typeface="ＭＳ Ｐゴシック" pitchFamily="-107" charset="-128"/>
                <a:cs typeface="ＭＳ Ｐゴシック" pitchFamily="-107" charset="-128"/>
              </a:defRPr>
            </a:lvl1pPr>
            <a:lvl2pPr marL="742950" indent="-285750" algn="l" rtl="0" eaLnBrk="1" fontAlgn="base" hangingPunct="1">
              <a:spcBef>
                <a:spcPct val="20000"/>
              </a:spcBef>
              <a:spcAft>
                <a:spcPts val="300"/>
              </a:spcAft>
              <a:buFont typeface="Lucida Grande"/>
              <a:buChar char="­"/>
              <a:defRPr sz="2400">
                <a:solidFill>
                  <a:schemeClr val="tx1"/>
                </a:solidFill>
                <a:latin typeface="+mn-lt"/>
                <a:ea typeface="ＭＳ Ｐゴシック" pitchFamily="-107" charset="-128"/>
                <a:cs typeface="+mn-cs"/>
              </a:defRPr>
            </a:lvl2pPr>
            <a:lvl3pPr marL="1143000" indent="-228600" algn="l" rtl="0" eaLnBrk="1" fontAlgn="base" hangingPunct="1">
              <a:spcBef>
                <a:spcPct val="20000"/>
              </a:spcBef>
              <a:spcAft>
                <a:spcPts val="300"/>
              </a:spcAft>
              <a:buFont typeface="Wingdings" charset="2"/>
              <a:buChar char="§"/>
              <a:defRPr sz="2000">
                <a:solidFill>
                  <a:schemeClr val="tx1"/>
                </a:solidFill>
                <a:latin typeface="+mn-lt"/>
                <a:ea typeface="ＭＳ Ｐゴシック" pitchFamily="-107" charset="-128"/>
                <a:cs typeface="+mn-cs"/>
              </a:defRPr>
            </a:lvl3pPr>
            <a:lvl4pPr marL="1600200" indent="-228600" algn="l" rtl="0" eaLnBrk="1" fontAlgn="base" hangingPunct="1">
              <a:spcBef>
                <a:spcPct val="20000"/>
              </a:spcBef>
              <a:spcAft>
                <a:spcPts val="300"/>
              </a:spcAft>
              <a:buFont typeface="Courier New"/>
              <a:buChar char="o"/>
              <a:defRPr sz="1800">
                <a:solidFill>
                  <a:schemeClr val="tx1"/>
                </a:solidFill>
                <a:latin typeface="+mn-lt"/>
                <a:ea typeface="ＭＳ Ｐゴシック" pitchFamily="-107" charset="-128"/>
                <a:cs typeface="+mn-cs"/>
              </a:defRPr>
            </a:lvl4pPr>
            <a:lvl5pPr marL="2057400" indent="-228600" algn="l" rtl="0" eaLnBrk="1" fontAlgn="base" hangingPunct="1">
              <a:spcBef>
                <a:spcPct val="20000"/>
              </a:spcBef>
              <a:spcAft>
                <a:spcPts val="300"/>
              </a:spcAft>
              <a:buChar char="»"/>
              <a:defRPr sz="1600">
                <a:solidFill>
                  <a:schemeClr val="tx1"/>
                </a:solidFill>
                <a:latin typeface="+mn-lt"/>
                <a:ea typeface="ＭＳ Ｐゴシック" pitchFamily="-107" charset="-128"/>
                <a:cs typeface="+mn-cs"/>
              </a:defRPr>
            </a:lvl5pPr>
            <a:lvl6pPr marL="2514600" indent="-228600" algn="l" rtl="0" eaLnBrk="1" fontAlgn="base" hangingPunct="1">
              <a:spcBef>
                <a:spcPct val="20000"/>
              </a:spcBef>
              <a:spcAft>
                <a:spcPct val="0"/>
              </a:spcAft>
              <a:buChar char="»"/>
              <a:defRPr sz="2000">
                <a:solidFill>
                  <a:schemeClr val="tx1"/>
                </a:solidFill>
                <a:latin typeface="+mn-lt"/>
                <a:ea typeface="+mn-ea"/>
                <a:cs typeface="+mn-cs"/>
              </a:defRPr>
            </a:lvl6pPr>
            <a:lvl7pPr marL="2971800" indent="-228600" algn="l" rtl="0" eaLnBrk="1" fontAlgn="base" hangingPunct="1">
              <a:spcBef>
                <a:spcPct val="20000"/>
              </a:spcBef>
              <a:spcAft>
                <a:spcPct val="0"/>
              </a:spcAft>
              <a:buChar char="»"/>
              <a:defRPr sz="2000">
                <a:solidFill>
                  <a:schemeClr val="tx1"/>
                </a:solidFill>
                <a:latin typeface="+mn-lt"/>
                <a:ea typeface="+mn-ea"/>
                <a:cs typeface="+mn-cs"/>
              </a:defRPr>
            </a:lvl7pPr>
            <a:lvl8pPr marL="3429000" indent="-228600" algn="l" rtl="0" eaLnBrk="1" fontAlgn="base" hangingPunct="1">
              <a:spcBef>
                <a:spcPct val="20000"/>
              </a:spcBef>
              <a:spcAft>
                <a:spcPct val="0"/>
              </a:spcAft>
              <a:buChar char="»"/>
              <a:defRPr sz="2000">
                <a:solidFill>
                  <a:schemeClr val="tx1"/>
                </a:solidFill>
                <a:latin typeface="+mn-lt"/>
                <a:ea typeface="+mn-ea"/>
                <a:cs typeface="+mn-cs"/>
              </a:defRPr>
            </a:lvl8pPr>
            <a:lvl9pPr marL="3886200" indent="-228600" algn="l" rtl="0" eaLnBrk="1" fontAlgn="base" hangingPunct="1">
              <a:spcBef>
                <a:spcPct val="20000"/>
              </a:spcBef>
              <a:spcAft>
                <a:spcPct val="0"/>
              </a:spcAft>
              <a:buChar char="»"/>
              <a:defRPr sz="2000">
                <a:solidFill>
                  <a:schemeClr val="tx1"/>
                </a:solidFill>
                <a:latin typeface="+mn-lt"/>
                <a:ea typeface="+mn-ea"/>
                <a:cs typeface="+mn-cs"/>
              </a:defRPr>
            </a:lvl9pPr>
          </a:lstStyle>
          <a:p>
            <a:endParaRPr lang="en-US" sz="2400" dirty="0">
              <a:latin typeface="Calibri" panose="020F0502020204030204" pitchFamily="34" charset="0"/>
              <a:cs typeface="Calibri" panose="020F0502020204030204" pitchFamily="34" charset="0"/>
            </a:endParaRPr>
          </a:p>
        </p:txBody>
      </p:sp>
      <p:pic>
        <p:nvPicPr>
          <p:cNvPr id="7" name="Picture 6" descr="UNHCR">
            <a:extLst>
              <a:ext uri="{FF2B5EF4-FFF2-40B4-BE49-F238E27FC236}">
                <a16:creationId xmlns:a16="http://schemas.microsoft.com/office/drawing/2014/main" id="{12742285-B8CA-4B76-A50B-D7910293B23D}"/>
              </a:ext>
            </a:extLst>
          </p:cNvPr>
          <p:cNvPicPr/>
          <p:nvPr/>
        </p:nvPicPr>
        <p:blipFill>
          <a:blip r:embed="rId4" cstate="print"/>
          <a:srcRect l="2230" r="2188" b="5714"/>
          <a:stretch>
            <a:fillRect/>
          </a:stretch>
        </p:blipFill>
        <p:spPr bwMode="auto">
          <a:xfrm>
            <a:off x="4623552" y="2605043"/>
            <a:ext cx="3886441" cy="2625106"/>
          </a:xfrm>
          <a:prstGeom prst="rect">
            <a:avLst/>
          </a:prstGeom>
        </p:spPr>
      </p:pic>
      <p:pic>
        <p:nvPicPr>
          <p:cNvPr id="8" name="Picture 7" descr="Save the Children">
            <a:extLst>
              <a:ext uri="{FF2B5EF4-FFF2-40B4-BE49-F238E27FC236}">
                <a16:creationId xmlns:a16="http://schemas.microsoft.com/office/drawing/2014/main" id="{0BCFB4E7-2A53-44AC-994A-9290BA40A1EB}"/>
              </a:ext>
            </a:extLst>
          </p:cNvPr>
          <p:cNvPicPr/>
          <p:nvPr/>
        </p:nvPicPr>
        <p:blipFill>
          <a:blip r:embed="rId5" cstate="print"/>
          <a:srcRect/>
          <a:stretch>
            <a:fillRect/>
          </a:stretch>
        </p:blipFill>
        <p:spPr bwMode="auto">
          <a:xfrm>
            <a:off x="634007" y="2605043"/>
            <a:ext cx="3793225" cy="2625107"/>
          </a:xfrm>
          <a:prstGeom prst="rect">
            <a:avLst/>
          </a:prstGeom>
        </p:spPr>
      </p:pic>
      <p:sp>
        <p:nvSpPr>
          <p:cNvPr id="10" name="TextBox 9">
            <a:extLst>
              <a:ext uri="{FF2B5EF4-FFF2-40B4-BE49-F238E27FC236}">
                <a16:creationId xmlns:a16="http://schemas.microsoft.com/office/drawing/2014/main" id="{A4A080CD-6205-4311-9AE9-951B0938E0E9}"/>
              </a:ext>
            </a:extLst>
          </p:cNvPr>
          <p:cNvSpPr txBox="1"/>
          <p:nvPr/>
        </p:nvSpPr>
        <p:spPr>
          <a:xfrm flipH="1">
            <a:off x="634006" y="5276801"/>
            <a:ext cx="7875985" cy="369332"/>
          </a:xfrm>
          <a:prstGeom prst="rect">
            <a:avLst/>
          </a:prstGeom>
          <a:noFill/>
        </p:spPr>
        <p:txBody>
          <a:bodyPr wrap="square" rtlCol="0">
            <a:spAutoFit/>
          </a:bodyPr>
          <a:lstStyle/>
          <a:p>
            <a:r>
              <a:rPr lang="en-US" dirty="0">
                <a:solidFill>
                  <a:schemeClr val="bg1"/>
                </a:solidFill>
              </a:rPr>
              <a:t>Addressing inclusion to facilitate access to SRH and broader health care. </a:t>
            </a:r>
          </a:p>
        </p:txBody>
      </p:sp>
      <p:sp>
        <p:nvSpPr>
          <p:cNvPr id="3" name="Rectangle 2">
            <a:extLst>
              <a:ext uri="{FF2B5EF4-FFF2-40B4-BE49-F238E27FC236}">
                <a16:creationId xmlns:a16="http://schemas.microsoft.com/office/drawing/2014/main" id="{DDA3631D-3D4A-4762-B2F7-755B05B58A10}"/>
              </a:ext>
            </a:extLst>
          </p:cNvPr>
          <p:cNvSpPr/>
          <p:nvPr/>
        </p:nvSpPr>
        <p:spPr>
          <a:xfrm>
            <a:off x="747077" y="6331400"/>
            <a:ext cx="3609450" cy="307777"/>
          </a:xfrm>
          <a:prstGeom prst="rect">
            <a:avLst/>
          </a:prstGeom>
        </p:spPr>
        <p:txBody>
          <a:bodyPr wrap="none">
            <a:spAutoFit/>
          </a:bodyPr>
          <a:lstStyle/>
          <a:p>
            <a:pPr lvl="0" defTabSz="914400">
              <a:defRPr/>
            </a:pPr>
            <a:r>
              <a:rPr lang="en-US" sz="1400" dirty="0">
                <a:solidFill>
                  <a:schemeClr val="bg1"/>
                </a:solidFill>
              </a:rPr>
              <a:t>Photos: Save the Children (left); UNHCR (right).</a:t>
            </a:r>
          </a:p>
        </p:txBody>
      </p:sp>
    </p:spTree>
    <p:extLst>
      <p:ext uri="{BB962C8B-B14F-4D97-AF65-F5344CB8AC3E}">
        <p14:creationId xmlns:p14="http://schemas.microsoft.com/office/powerpoint/2010/main" val="18454833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A picture containing text&#10;&#10;Description automatically generated">
            <a:extLst>
              <a:ext uri="{FF2B5EF4-FFF2-40B4-BE49-F238E27FC236}">
                <a16:creationId xmlns:a16="http://schemas.microsoft.com/office/drawing/2014/main" id="{2F92A158-9728-4233-BCC3-9455F85F5A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667" y="-67733"/>
            <a:ext cx="9310050" cy="6985000"/>
          </a:xfrm>
          <a:prstGeom prst="rect">
            <a:avLst/>
          </a:prstGeom>
        </p:spPr>
      </p:pic>
      <p:sp>
        <p:nvSpPr>
          <p:cNvPr id="2" name="Title 1"/>
          <p:cNvSpPr>
            <a:spLocks noGrp="1"/>
          </p:cNvSpPr>
          <p:nvPr>
            <p:ph type="title"/>
          </p:nvPr>
        </p:nvSpPr>
        <p:spPr/>
        <p:txBody>
          <a:bodyPr>
            <a:normAutofit/>
          </a:bodyPr>
          <a:lstStyle/>
          <a:p>
            <a:r>
              <a:rPr lang="en-US" sz="4000" dirty="0">
                <a:latin typeface="Calibri" panose="020F0502020204030204" pitchFamily="34" charset="0"/>
                <a:cs typeface="Calibri" panose="020F0502020204030204" pitchFamily="34" charset="0"/>
              </a:rPr>
              <a:t>Learning outcomes</a:t>
            </a:r>
          </a:p>
        </p:txBody>
      </p:sp>
      <p:sp>
        <p:nvSpPr>
          <p:cNvPr id="3" name="Content Placeholder 2"/>
          <p:cNvSpPr>
            <a:spLocks noGrp="1"/>
          </p:cNvSpPr>
          <p:nvPr>
            <p:ph idx="1"/>
          </p:nvPr>
        </p:nvSpPr>
        <p:spPr/>
        <p:txBody>
          <a:bodyPr>
            <a:normAutofit/>
          </a:bodyPr>
          <a:lstStyle/>
          <a:p>
            <a:pPr>
              <a:spcBef>
                <a:spcPct val="30000"/>
              </a:spcBef>
              <a:buFont typeface="Wingdings" pitchFamily="2" charset="2"/>
              <a:buNone/>
            </a:pPr>
            <a:r>
              <a:rPr lang="de-DE" dirty="0">
                <a:latin typeface="Calibri" panose="020F0502020204030204" pitchFamily="34" charset="0"/>
                <a:cs typeface="Calibri" panose="020F0502020204030204" pitchFamily="34" charset="0"/>
              </a:rPr>
              <a:t>By the end of the session, you should be able to:</a:t>
            </a:r>
          </a:p>
          <a:p>
            <a:pPr>
              <a:spcBef>
                <a:spcPct val="30000"/>
              </a:spcBef>
              <a:buSzPct val="140000"/>
              <a:buFont typeface="Wingdings" pitchFamily="2" charset="2"/>
              <a:buChar char="§"/>
            </a:pPr>
            <a:r>
              <a:rPr lang="de-DE" dirty="0">
                <a:latin typeface="Calibri" panose="020F0502020204030204" pitchFamily="34" charset="0"/>
                <a:cs typeface="Calibri" panose="020F0502020204030204" pitchFamily="34" charset="0"/>
              </a:rPr>
              <a:t>Define disaster risk reduction (DRR) and emergency preparedness.</a:t>
            </a:r>
          </a:p>
          <a:p>
            <a:pPr>
              <a:spcBef>
                <a:spcPct val="30000"/>
              </a:spcBef>
              <a:buSzPct val="140000"/>
              <a:buFont typeface="Wingdings" pitchFamily="2" charset="2"/>
              <a:buChar char="§"/>
            </a:pPr>
            <a:r>
              <a:rPr lang="de-DE" dirty="0">
                <a:latin typeface="Calibri" panose="020F0502020204030204" pitchFamily="34" charset="0"/>
                <a:cs typeface="Calibri" panose="020F0502020204030204" pitchFamily="34" charset="0"/>
              </a:rPr>
              <a:t>Explain the reasons for investing in DRR.</a:t>
            </a:r>
          </a:p>
          <a:p>
            <a:pPr>
              <a:spcBef>
                <a:spcPct val="30000"/>
              </a:spcBef>
              <a:buSzPct val="140000"/>
              <a:buFont typeface="Wingdings" pitchFamily="2" charset="2"/>
              <a:buChar char="§"/>
            </a:pPr>
            <a:r>
              <a:rPr lang="de-DE" dirty="0">
                <a:latin typeface="Calibri" panose="020F0502020204030204" pitchFamily="34" charset="0"/>
                <a:cs typeface="Calibri" panose="020F0502020204030204" pitchFamily="34" charset="0"/>
              </a:rPr>
              <a:t>Obtain a brief orientation to DRR efforts at the global level.</a:t>
            </a:r>
          </a:p>
          <a:p>
            <a:pPr>
              <a:spcBef>
                <a:spcPct val="30000"/>
              </a:spcBef>
              <a:buSzPct val="140000"/>
              <a:buFont typeface="Wingdings" pitchFamily="2" charset="2"/>
              <a:buChar char="§"/>
            </a:pPr>
            <a:r>
              <a:rPr lang="de-DE" dirty="0">
                <a:latin typeface="Calibri" panose="020F0502020204030204" pitchFamily="34" charset="0"/>
                <a:cs typeface="Calibri" panose="020F0502020204030204" pitchFamily="34" charset="0"/>
              </a:rPr>
              <a:t>Understand value of community involvement.</a:t>
            </a:r>
          </a:p>
        </p:txBody>
      </p:sp>
    </p:spTree>
    <p:extLst>
      <p:ext uri="{BB962C8B-B14F-4D97-AF65-F5344CB8AC3E}">
        <p14:creationId xmlns:p14="http://schemas.microsoft.com/office/powerpoint/2010/main" val="19828673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A picture containing text&#10;&#10;Description automatically generated">
            <a:extLst>
              <a:ext uri="{FF2B5EF4-FFF2-40B4-BE49-F238E27FC236}">
                <a16:creationId xmlns:a16="http://schemas.microsoft.com/office/drawing/2014/main" id="{DD141471-7488-4BB8-A431-2C5E4EB995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667" y="-67733"/>
            <a:ext cx="9310050" cy="6985000"/>
          </a:xfrm>
          <a:prstGeom prst="rect">
            <a:avLst/>
          </a:prstGeom>
        </p:spPr>
      </p:pic>
      <p:sp>
        <p:nvSpPr>
          <p:cNvPr id="2" name="Title 1">
            <a:extLst>
              <a:ext uri="{FF2B5EF4-FFF2-40B4-BE49-F238E27FC236}">
                <a16:creationId xmlns:a16="http://schemas.microsoft.com/office/drawing/2014/main" id="{B21D6D60-1373-45D1-9485-2EB6C8398F06}"/>
              </a:ext>
            </a:extLst>
          </p:cNvPr>
          <p:cNvSpPr>
            <a:spLocks noGrp="1"/>
          </p:cNvSpPr>
          <p:nvPr>
            <p:ph type="title"/>
          </p:nvPr>
        </p:nvSpPr>
        <p:spPr>
          <a:xfrm>
            <a:off x="371007" y="303723"/>
            <a:ext cx="8398239" cy="1440515"/>
          </a:xfrm>
        </p:spPr>
        <p:txBody>
          <a:bodyPr>
            <a:noAutofit/>
          </a:bodyPr>
          <a:lstStyle/>
          <a:p>
            <a:r>
              <a:rPr lang="en-US" sz="3600" dirty="0">
                <a:latin typeface="Calibri" panose="020F0502020204030204" pitchFamily="34" charset="0"/>
                <a:cs typeface="Calibri" panose="020F0502020204030204" pitchFamily="34" charset="0"/>
              </a:rPr>
              <a:t>Priority 4: Enhancing disaster preparedness for effective response and to “Build Back Better”</a:t>
            </a:r>
          </a:p>
        </p:txBody>
      </p:sp>
      <p:pic>
        <p:nvPicPr>
          <p:cNvPr id="4" name="Content Placeholder 4" descr="Inter-agency RH Kits.">
            <a:extLst>
              <a:ext uri="{FF2B5EF4-FFF2-40B4-BE49-F238E27FC236}">
                <a16:creationId xmlns:a16="http://schemas.microsoft.com/office/drawing/2014/main" id="{A2D380D9-09EA-4EFC-B20F-A08EABF06E21}"/>
              </a:ext>
            </a:extLst>
          </p:cNvPr>
          <p:cNvPicPr>
            <a:picLocks/>
          </p:cNvPicPr>
          <p:nvPr/>
        </p:nvPicPr>
        <p:blipFill>
          <a:blip r:embed="rId4" cstate="print"/>
          <a:srcRect/>
          <a:stretch>
            <a:fillRect/>
          </a:stretch>
        </p:blipFill>
        <p:spPr bwMode="auto">
          <a:xfrm>
            <a:off x="1958483" y="2615427"/>
            <a:ext cx="5227033" cy="3109499"/>
          </a:xfrm>
          <a:prstGeom prst="rect">
            <a:avLst/>
          </a:prstGeom>
          <a:noFill/>
          <a:ln w="9525">
            <a:noFill/>
            <a:miter lim="800000"/>
            <a:headEnd/>
            <a:tailEnd/>
          </a:ln>
        </p:spPr>
      </p:pic>
      <p:sp>
        <p:nvSpPr>
          <p:cNvPr id="6" name="TextBox 5">
            <a:extLst>
              <a:ext uri="{FF2B5EF4-FFF2-40B4-BE49-F238E27FC236}">
                <a16:creationId xmlns:a16="http://schemas.microsoft.com/office/drawing/2014/main" id="{73FE26E7-C26D-4ABA-AB64-91F7C14C80CA}"/>
              </a:ext>
            </a:extLst>
          </p:cNvPr>
          <p:cNvSpPr txBox="1"/>
          <p:nvPr/>
        </p:nvSpPr>
        <p:spPr>
          <a:xfrm flipH="1">
            <a:off x="1958483" y="5797763"/>
            <a:ext cx="5227032" cy="369332"/>
          </a:xfrm>
          <a:prstGeom prst="rect">
            <a:avLst/>
          </a:prstGeom>
          <a:noFill/>
        </p:spPr>
        <p:txBody>
          <a:bodyPr wrap="square" rtlCol="0">
            <a:spAutoFit/>
          </a:bodyPr>
          <a:lstStyle/>
          <a:p>
            <a:r>
              <a:rPr lang="en-US" dirty="0">
                <a:solidFill>
                  <a:schemeClr val="bg1"/>
                </a:solidFill>
              </a:rPr>
              <a:t>Pre-positioning SRH supplies.</a:t>
            </a:r>
          </a:p>
        </p:txBody>
      </p:sp>
    </p:spTree>
    <p:extLst>
      <p:ext uri="{BB962C8B-B14F-4D97-AF65-F5344CB8AC3E}">
        <p14:creationId xmlns:p14="http://schemas.microsoft.com/office/powerpoint/2010/main" val="7515049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BF3F020B-18B6-4FE6-8BCB-6A575A5725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667" y="-67733"/>
            <a:ext cx="9310050" cy="6985000"/>
          </a:xfrm>
          <a:prstGeom prst="rect">
            <a:avLst/>
          </a:prstGeom>
        </p:spPr>
      </p:pic>
      <p:sp>
        <p:nvSpPr>
          <p:cNvPr id="12290" name="Title 1"/>
          <p:cNvSpPr>
            <a:spLocks noGrp="1"/>
          </p:cNvSpPr>
          <p:nvPr>
            <p:ph type="title"/>
          </p:nvPr>
        </p:nvSpPr>
        <p:spPr>
          <a:xfrm>
            <a:off x="457200" y="304110"/>
            <a:ext cx="8229600" cy="1143000"/>
          </a:xfrm>
        </p:spPr>
        <p:txBody>
          <a:bodyPr>
            <a:noAutofit/>
          </a:bodyPr>
          <a:lstStyle/>
          <a:p>
            <a:r>
              <a:rPr lang="en-US" sz="4000" dirty="0">
                <a:latin typeface="Calibri" panose="020F0502020204030204" pitchFamily="34" charset="0"/>
                <a:cs typeface="Calibri" panose="020F0502020204030204" pitchFamily="34" charset="0"/>
              </a:rPr>
              <a:t>Benefits of local disaster risk reduction</a:t>
            </a:r>
          </a:p>
        </p:txBody>
      </p:sp>
      <p:sp>
        <p:nvSpPr>
          <p:cNvPr id="12291" name="Content Placeholder 2"/>
          <p:cNvSpPr>
            <a:spLocks noGrp="1"/>
          </p:cNvSpPr>
          <p:nvPr>
            <p:ph idx="1"/>
          </p:nvPr>
        </p:nvSpPr>
        <p:spPr>
          <a:xfrm>
            <a:off x="457200" y="1951037"/>
            <a:ext cx="8229600" cy="4525963"/>
          </a:xfrm>
        </p:spPr>
        <p:txBody>
          <a:bodyPr/>
          <a:lstStyle/>
          <a:p>
            <a:r>
              <a:rPr lang="en-US" dirty="0">
                <a:latin typeface="Calibri" panose="020F0502020204030204" pitchFamily="34" charset="0"/>
                <a:cs typeface="Calibri" panose="020F0502020204030204" pitchFamily="34" charset="0"/>
              </a:rPr>
              <a:t>Risks are localized.</a:t>
            </a:r>
          </a:p>
          <a:p>
            <a:r>
              <a:rPr lang="en-US" dirty="0">
                <a:latin typeface="Calibri" panose="020F0502020204030204" pitchFamily="34" charset="0"/>
                <a:cs typeface="Calibri" panose="020F0502020204030204" pitchFamily="34" charset="0"/>
              </a:rPr>
              <a:t>Communities know their risks and vulnerabilities.</a:t>
            </a:r>
          </a:p>
          <a:p>
            <a:r>
              <a:rPr lang="en-US" dirty="0">
                <a:latin typeface="Calibri" panose="020F0502020204030204" pitchFamily="34" charset="0"/>
                <a:cs typeface="Calibri" panose="020F0502020204030204" pitchFamily="34" charset="0"/>
              </a:rPr>
              <a:t>Communities are aware of their capacities.</a:t>
            </a:r>
          </a:p>
          <a:p>
            <a:r>
              <a:rPr lang="en-US" dirty="0">
                <a:latin typeface="Calibri" panose="020F0502020204030204" pitchFamily="34" charset="0"/>
                <a:cs typeface="Calibri" panose="020F0502020204030204" pitchFamily="34" charset="0"/>
              </a:rPr>
              <a:t>Decisions to act will be local.</a:t>
            </a:r>
          </a:p>
        </p:txBody>
      </p:sp>
    </p:spTree>
    <p:extLst>
      <p:ext uri="{BB962C8B-B14F-4D97-AF65-F5344CB8AC3E}">
        <p14:creationId xmlns:p14="http://schemas.microsoft.com/office/powerpoint/2010/main" val="7604967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picture containing text&#10;&#10;Description automatically generated">
            <a:extLst>
              <a:ext uri="{FF2B5EF4-FFF2-40B4-BE49-F238E27FC236}">
                <a16:creationId xmlns:a16="http://schemas.microsoft.com/office/drawing/2014/main" id="{E16E6BC9-76E4-43AF-B677-6E3B89319B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667" y="-67733"/>
            <a:ext cx="9310050" cy="6985000"/>
          </a:xfrm>
          <a:prstGeom prst="rect">
            <a:avLst/>
          </a:prstGeom>
        </p:spPr>
      </p:pic>
      <p:sp>
        <p:nvSpPr>
          <p:cNvPr id="13315" name="Content Placeholder 2"/>
          <p:cNvSpPr>
            <a:spLocks noGrp="1"/>
          </p:cNvSpPr>
          <p:nvPr>
            <p:ph idx="1"/>
          </p:nvPr>
        </p:nvSpPr>
        <p:spPr/>
        <p:txBody>
          <a:bodyPr/>
          <a:lstStyle/>
          <a:p>
            <a:pPr>
              <a:buFont typeface="Arial" charset="0"/>
              <a:buNone/>
            </a:pPr>
            <a:r>
              <a:rPr lang="en-US" i="1" dirty="0">
                <a:latin typeface="Calibri" panose="020F0502020204030204" pitchFamily="34" charset="0"/>
                <a:cs typeface="Calibri" panose="020F0502020204030204" pitchFamily="34" charset="0"/>
              </a:rPr>
              <a:t> 	“Preventive measures are most effective when they involve participation at all levels, from the local community through the national government to the regional and international level.”</a:t>
            </a:r>
          </a:p>
          <a:p>
            <a:pPr algn="r">
              <a:buFont typeface="Arial" charset="0"/>
              <a:buNone/>
            </a:pPr>
            <a:r>
              <a:rPr lang="en-US" i="1" dirty="0">
                <a:latin typeface="Calibri" panose="020F0502020204030204" pitchFamily="34" charset="0"/>
                <a:cs typeface="Calibri" panose="020F0502020204030204" pitchFamily="34" charset="0"/>
              </a:rPr>
              <a:t>	</a:t>
            </a:r>
            <a:r>
              <a:rPr lang="en-US" sz="2000" i="1" dirty="0">
                <a:latin typeface="Calibri" panose="020F0502020204030204" pitchFamily="34" charset="0"/>
                <a:cs typeface="Calibri" panose="020F0502020204030204" pitchFamily="34" charset="0"/>
              </a:rPr>
              <a:t>(IDNDR Conference Papers, Japan, 1994)</a:t>
            </a:r>
            <a:endParaRPr 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613206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C68FD228-64DC-4D13-924A-5B3AF60AB1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667" y="-67733"/>
            <a:ext cx="9310050" cy="6985000"/>
          </a:xfrm>
          <a:prstGeom prst="rect">
            <a:avLst/>
          </a:prstGeom>
        </p:spPr>
      </p:pic>
      <p:sp>
        <p:nvSpPr>
          <p:cNvPr id="2" name="Title 1">
            <a:extLst>
              <a:ext uri="{FF2B5EF4-FFF2-40B4-BE49-F238E27FC236}">
                <a16:creationId xmlns:a16="http://schemas.microsoft.com/office/drawing/2014/main" id="{541B4437-7001-470F-B5BE-62C6762F2477}"/>
              </a:ext>
            </a:extLst>
          </p:cNvPr>
          <p:cNvSpPr>
            <a:spLocks noGrp="1"/>
          </p:cNvSpPr>
          <p:nvPr>
            <p:ph type="title"/>
          </p:nvPr>
        </p:nvSpPr>
        <p:spPr>
          <a:xfrm>
            <a:off x="353321" y="402398"/>
            <a:ext cx="8686800" cy="1040356"/>
          </a:xfrm>
        </p:spPr>
        <p:txBody>
          <a:bodyPr>
            <a:normAutofit fontScale="90000"/>
          </a:bodyPr>
          <a:lstStyle/>
          <a:p>
            <a:r>
              <a:rPr lang="en-US" dirty="0">
                <a:latin typeface="Calibri" panose="020F0502020204030204" pitchFamily="34" charset="0"/>
                <a:cs typeface="Calibri" panose="020F0502020204030204" pitchFamily="34" charset="0"/>
              </a:rPr>
              <a:t>How do emergencies affect access to health care for communities?</a:t>
            </a:r>
          </a:p>
        </p:txBody>
      </p:sp>
      <p:pic>
        <p:nvPicPr>
          <p:cNvPr id="5" name="Picture 3" descr="Some buildings with a tree in the background. Bright sky. Kenya.">
            <a:extLst>
              <a:ext uri="{FF2B5EF4-FFF2-40B4-BE49-F238E27FC236}">
                <a16:creationId xmlns:a16="http://schemas.microsoft.com/office/drawing/2014/main" id="{25562EE7-498D-45E7-B48C-0DB517340E59}"/>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696721" y="1932351"/>
            <a:ext cx="4165527" cy="3124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Content Placeholder 3" descr="A destroyed wooden building and some palm trees in the background after a tsunami.">
            <a:extLst>
              <a:ext uri="{FF2B5EF4-FFF2-40B4-BE49-F238E27FC236}">
                <a16:creationId xmlns:a16="http://schemas.microsoft.com/office/drawing/2014/main" id="{FDA32263-3AAF-4135-93FC-0E1FFE841046}"/>
              </a:ext>
            </a:extLst>
          </p:cNvPr>
          <p:cNvPicPr>
            <a:picLocks noGrp="1" noChangeAspect="1"/>
          </p:cNvPicPr>
          <p:nvPr>
            <p:ph idx="1"/>
          </p:nvPr>
        </p:nvPicPr>
        <p:blipFill rotWithShape="1">
          <a:blip r:embed="rId5">
            <a:extLst>
              <a:ext uri="{28A0092B-C50C-407E-A947-70E740481C1C}">
                <a14:useLocalDpi xmlns:a14="http://schemas.microsoft.com/office/drawing/2010/main" val="0"/>
              </a:ext>
            </a:extLst>
          </a:blip>
          <a:srcRect t="3179" b="408"/>
          <a:stretch/>
        </p:blipFill>
        <p:spPr>
          <a:xfrm>
            <a:off x="228600" y="1919464"/>
            <a:ext cx="4343400" cy="3137032"/>
          </a:xfrm>
          <a:prstGeom prst="rect">
            <a:avLst/>
          </a:prstGeom>
        </p:spPr>
      </p:pic>
    </p:spTree>
    <p:extLst>
      <p:ext uri="{BB962C8B-B14F-4D97-AF65-F5344CB8AC3E}">
        <p14:creationId xmlns:p14="http://schemas.microsoft.com/office/powerpoint/2010/main" val="14856353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A picture containing text&#10;&#10;Description automatically generated">
            <a:extLst>
              <a:ext uri="{FF2B5EF4-FFF2-40B4-BE49-F238E27FC236}">
                <a16:creationId xmlns:a16="http://schemas.microsoft.com/office/drawing/2014/main" id="{DC222C2D-AFBC-4761-8895-BD4E0EA5A2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667" y="-67733"/>
            <a:ext cx="9310050" cy="6985000"/>
          </a:xfrm>
          <a:prstGeom prst="rect">
            <a:avLst/>
          </a:prstGeom>
        </p:spPr>
      </p:pic>
      <p:sp>
        <p:nvSpPr>
          <p:cNvPr id="2" name="Title 1"/>
          <p:cNvSpPr>
            <a:spLocks noGrp="1"/>
          </p:cNvSpPr>
          <p:nvPr>
            <p:ph type="title"/>
          </p:nvPr>
        </p:nvSpPr>
        <p:spPr>
          <a:xfrm>
            <a:off x="457200" y="162344"/>
            <a:ext cx="8229600" cy="1143000"/>
          </a:xfrm>
        </p:spPr>
        <p:txBody>
          <a:bodyPr>
            <a:normAutofit/>
          </a:bodyPr>
          <a:lstStyle/>
          <a:p>
            <a:pPr algn="l"/>
            <a:r>
              <a:rPr lang="en-US" sz="4000" dirty="0">
                <a:latin typeface="Calibri" panose="020F0502020204030204" pitchFamily="34" charset="0"/>
                <a:cs typeface="Calibri" panose="020F0502020204030204" pitchFamily="34" charset="0"/>
              </a:rPr>
              <a:t>Increased global risk</a:t>
            </a:r>
          </a:p>
        </p:txBody>
      </p:sp>
      <p:sp>
        <p:nvSpPr>
          <p:cNvPr id="3" name="Content Placeholder 2"/>
          <p:cNvSpPr>
            <a:spLocks noGrp="1"/>
          </p:cNvSpPr>
          <p:nvPr>
            <p:ph idx="1"/>
          </p:nvPr>
        </p:nvSpPr>
        <p:spPr>
          <a:xfrm>
            <a:off x="457200" y="1363580"/>
            <a:ext cx="4149578" cy="4906961"/>
          </a:xfrm>
        </p:spPr>
        <p:txBody>
          <a:bodyPr>
            <a:normAutofit lnSpcReduction="10000"/>
          </a:bodyPr>
          <a:lstStyle/>
          <a:p>
            <a:pPr>
              <a:defRPr/>
            </a:pPr>
            <a:r>
              <a:rPr lang="en-US" sz="2800" dirty="0">
                <a:latin typeface="Calibri" panose="020F0502020204030204" pitchFamily="34" charset="0"/>
                <a:cs typeface="Calibri" panose="020F0502020204030204" pitchFamily="34" charset="0"/>
              </a:rPr>
              <a:t>Over the past decade, humanitarian crises have been increasing in number and duration. </a:t>
            </a:r>
          </a:p>
          <a:p>
            <a:pPr>
              <a:defRPr/>
            </a:pPr>
            <a:r>
              <a:rPr lang="en-US" sz="2800" dirty="0">
                <a:latin typeface="Calibri" panose="020F0502020204030204" pitchFamily="34" charset="0"/>
                <a:cs typeface="Calibri" panose="020F0502020204030204" pitchFamily="34" charset="0"/>
              </a:rPr>
              <a:t>Disasters affect an average of 350 million people each year, and cause billions of dollars in damage. </a:t>
            </a:r>
          </a:p>
          <a:p>
            <a:pPr>
              <a:defRPr/>
            </a:pPr>
            <a:r>
              <a:rPr lang="en-US" sz="2800" dirty="0">
                <a:latin typeface="Calibri" panose="020F0502020204030204" pitchFamily="34" charset="0"/>
                <a:cs typeface="Calibri" panose="020F0502020204030204" pitchFamily="34" charset="0"/>
              </a:rPr>
              <a:t>The impacts of disasters vary each year.</a:t>
            </a:r>
          </a:p>
        </p:txBody>
      </p:sp>
      <p:pic>
        <p:nvPicPr>
          <p:cNvPr id="6" name="Picture 5" descr="A lot of people getting off a boat, carrying their possessions. "/>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79056" y="1883830"/>
            <a:ext cx="4080022" cy="3062372"/>
          </a:xfrm>
          <a:prstGeom prst="rect">
            <a:avLst/>
          </a:prstGeom>
        </p:spPr>
      </p:pic>
    </p:spTree>
    <p:extLst>
      <p:ext uri="{BB962C8B-B14F-4D97-AF65-F5344CB8AC3E}">
        <p14:creationId xmlns:p14="http://schemas.microsoft.com/office/powerpoint/2010/main" val="30194267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1330A332-2485-4C10-BC4E-8093C42B1B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667" y="-67733"/>
            <a:ext cx="9310050" cy="6985000"/>
          </a:xfrm>
          <a:prstGeom prst="rect">
            <a:avLst/>
          </a:prstGeom>
        </p:spPr>
      </p:pic>
      <p:sp>
        <p:nvSpPr>
          <p:cNvPr id="2" name="Title 1">
            <a:extLst>
              <a:ext uri="{FF2B5EF4-FFF2-40B4-BE49-F238E27FC236}">
                <a16:creationId xmlns:a16="http://schemas.microsoft.com/office/drawing/2014/main" id="{C86518B8-46C6-4EC2-91EE-6EFBBA2D5601}"/>
              </a:ext>
            </a:extLst>
          </p:cNvPr>
          <p:cNvSpPr>
            <a:spLocks noGrp="1"/>
          </p:cNvSpPr>
          <p:nvPr>
            <p:ph type="title"/>
          </p:nvPr>
        </p:nvSpPr>
        <p:spPr>
          <a:xfrm>
            <a:off x="457200" y="164567"/>
            <a:ext cx="8229600" cy="1143000"/>
          </a:xfrm>
        </p:spPr>
        <p:txBody>
          <a:bodyPr>
            <a:normAutofit fontScale="90000"/>
          </a:bodyPr>
          <a:lstStyle/>
          <a:p>
            <a:r>
              <a:rPr lang="en-US" dirty="0">
                <a:latin typeface="Calibri" panose="020F0502020204030204" pitchFamily="34" charset="0"/>
                <a:cs typeface="Calibri" panose="020F0502020204030204" pitchFamily="34" charset="0"/>
              </a:rPr>
              <a:t>Links between disasters and conflict</a:t>
            </a:r>
          </a:p>
        </p:txBody>
      </p:sp>
      <p:pic>
        <p:nvPicPr>
          <p:cNvPr id="5" name="Content Placeholder 4" descr="Graphs showing number of people displaced in Nigeria in 2017 dues to conflict and due to disasters.">
            <a:extLst>
              <a:ext uri="{FF2B5EF4-FFF2-40B4-BE49-F238E27FC236}">
                <a16:creationId xmlns:a16="http://schemas.microsoft.com/office/drawing/2014/main" id="{A598DB94-1578-4F2B-B0BD-900787784E08}"/>
              </a:ext>
            </a:extLst>
          </p:cNvPr>
          <p:cNvPicPr>
            <a:picLocks noGrp="1" noChangeAspect="1"/>
          </p:cNvPicPr>
          <p:nvPr>
            <p:ph idx="1"/>
          </p:nvPr>
        </p:nvPicPr>
        <p:blipFill rotWithShape="1">
          <a:blip r:embed="rId4">
            <a:extLst>
              <a:ext uri="{28A0092B-C50C-407E-A947-70E740481C1C}">
                <a14:useLocalDpi xmlns:a14="http://schemas.microsoft.com/office/drawing/2010/main" val="0"/>
              </a:ext>
            </a:extLst>
          </a:blip>
          <a:srcRect l="52966" t="28686" r="2958" b="19132"/>
          <a:stretch/>
        </p:blipFill>
        <p:spPr>
          <a:xfrm>
            <a:off x="1132885" y="1166399"/>
            <a:ext cx="6878230" cy="5428686"/>
          </a:xfrm>
        </p:spPr>
      </p:pic>
    </p:spTree>
    <p:extLst>
      <p:ext uri="{BB962C8B-B14F-4D97-AF65-F5344CB8AC3E}">
        <p14:creationId xmlns:p14="http://schemas.microsoft.com/office/powerpoint/2010/main" val="39988210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C0B84FEE-D82D-4BF9-B75F-8B95BA1B50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667" y="-67733"/>
            <a:ext cx="9310050" cy="6985000"/>
          </a:xfrm>
          <a:prstGeom prst="rect">
            <a:avLst/>
          </a:prstGeom>
        </p:spPr>
      </p:pic>
      <p:sp>
        <p:nvSpPr>
          <p:cNvPr id="5" name="Title 4"/>
          <p:cNvSpPr>
            <a:spLocks noGrp="1"/>
          </p:cNvSpPr>
          <p:nvPr>
            <p:ph type="title"/>
          </p:nvPr>
        </p:nvSpPr>
        <p:spPr>
          <a:xfrm>
            <a:off x="5143500" y="563394"/>
            <a:ext cx="3543300" cy="1143000"/>
          </a:xfrm>
        </p:spPr>
        <p:txBody>
          <a:bodyPr>
            <a:normAutofit fontScale="90000"/>
          </a:bodyPr>
          <a:lstStyle/>
          <a:p>
            <a:r>
              <a:rPr lang="en-US" dirty="0">
                <a:latin typeface="Calibri" panose="020F0502020204030204" pitchFamily="34" charset="0"/>
                <a:cs typeface="Calibri" panose="020F0502020204030204" pitchFamily="34" charset="0"/>
              </a:rPr>
              <a:t>Population vulnerabilities</a:t>
            </a:r>
          </a:p>
        </p:txBody>
      </p:sp>
      <p:sp>
        <p:nvSpPr>
          <p:cNvPr id="6" name="Content Placeholder 5"/>
          <p:cNvSpPr>
            <a:spLocks noGrp="1"/>
          </p:cNvSpPr>
          <p:nvPr>
            <p:ph idx="1"/>
          </p:nvPr>
        </p:nvSpPr>
        <p:spPr>
          <a:xfrm>
            <a:off x="4882814" y="2245895"/>
            <a:ext cx="3959114" cy="3880268"/>
          </a:xfrm>
        </p:spPr>
        <p:txBody>
          <a:bodyPr/>
          <a:lstStyle/>
          <a:p>
            <a:r>
              <a:rPr lang="en-US" dirty="0">
                <a:latin typeface="Calibri" panose="020F0502020204030204" pitchFamily="34" charset="0"/>
                <a:cs typeface="Calibri" panose="020F0502020204030204" pitchFamily="34" charset="0"/>
              </a:rPr>
              <a:t>Population growth</a:t>
            </a:r>
          </a:p>
          <a:p>
            <a:pPr lvl="1"/>
            <a:r>
              <a:rPr lang="en-US" dirty="0">
                <a:latin typeface="Calibri" panose="020F0502020204030204" pitchFamily="34" charset="0"/>
                <a:cs typeface="Calibri" panose="020F0502020204030204" pitchFamily="34" charset="0"/>
              </a:rPr>
              <a:t>Settlement patterns</a:t>
            </a:r>
          </a:p>
          <a:p>
            <a:pPr lvl="1"/>
            <a:r>
              <a:rPr lang="en-US" dirty="0">
                <a:latin typeface="Calibri" panose="020F0502020204030204" pitchFamily="34" charset="0"/>
                <a:cs typeface="Calibri" panose="020F0502020204030204" pitchFamily="34" charset="0"/>
              </a:rPr>
              <a:t>Poverty</a:t>
            </a:r>
          </a:p>
          <a:p>
            <a:r>
              <a:rPr lang="en-US" dirty="0">
                <a:latin typeface="Calibri" panose="020F0502020204030204" pitchFamily="34" charset="0"/>
                <a:cs typeface="Calibri" panose="020F0502020204030204" pitchFamily="34" charset="0"/>
              </a:rPr>
              <a:t>Regional variation</a:t>
            </a:r>
          </a:p>
          <a:p>
            <a:r>
              <a:rPr lang="en-US" dirty="0">
                <a:latin typeface="Calibri" panose="020F0502020204030204" pitchFamily="34" charset="0"/>
                <a:cs typeface="Calibri" panose="020F0502020204030204" pitchFamily="34" charset="0"/>
              </a:rPr>
              <a:t>Population health</a:t>
            </a:r>
          </a:p>
        </p:txBody>
      </p:sp>
      <p:sp>
        <p:nvSpPr>
          <p:cNvPr id="8" name="TextBox 7"/>
          <p:cNvSpPr txBox="1"/>
          <p:nvPr/>
        </p:nvSpPr>
        <p:spPr>
          <a:xfrm>
            <a:off x="204535" y="6342563"/>
            <a:ext cx="3733800" cy="307777"/>
          </a:xfrm>
          <a:prstGeom prst="rect">
            <a:avLst/>
          </a:prstGeom>
          <a:noFill/>
        </p:spPr>
        <p:txBody>
          <a:bodyPr wrap="square" rtlCol="0">
            <a:spAutoFit/>
          </a:bodyPr>
          <a:lstStyle/>
          <a:p>
            <a:r>
              <a:rPr lang="en-US" sz="1400" dirty="0">
                <a:solidFill>
                  <a:schemeClr val="bg1"/>
                </a:solidFill>
              </a:rPr>
              <a:t>Photo Credit: UNFPA Philippines</a:t>
            </a:r>
          </a:p>
        </p:txBody>
      </p:sp>
      <p:pic>
        <p:nvPicPr>
          <p:cNvPr id="2" name="Picture 1" descr="3 children walking over a makeshift bridge over a lot of garbag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2072" y="536062"/>
            <a:ext cx="4354876" cy="5806501"/>
          </a:xfrm>
          <a:prstGeom prst="rect">
            <a:avLst/>
          </a:prstGeom>
        </p:spPr>
      </p:pic>
    </p:spTree>
    <p:extLst>
      <p:ext uri="{BB962C8B-B14F-4D97-AF65-F5344CB8AC3E}">
        <p14:creationId xmlns:p14="http://schemas.microsoft.com/office/powerpoint/2010/main" val="2729743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A picture containing text&#10;&#10;Description automatically generated">
            <a:extLst>
              <a:ext uri="{FF2B5EF4-FFF2-40B4-BE49-F238E27FC236}">
                <a16:creationId xmlns:a16="http://schemas.microsoft.com/office/drawing/2014/main" id="{E4B93229-98B9-4FA0-9877-3B78D9975D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667" y="-67733"/>
            <a:ext cx="9310050" cy="6985000"/>
          </a:xfrm>
          <a:prstGeom prst="rect">
            <a:avLst/>
          </a:prstGeom>
        </p:spPr>
      </p:pic>
      <p:pic>
        <p:nvPicPr>
          <p:cNvPr id="3" name="Picture 2" descr="A woman next to a hammock with a small child in it. Three other women and a man can be seen behind he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21793"/>
            <a:ext cx="9144000" cy="6018597"/>
          </a:xfrm>
          <a:prstGeom prst="rect">
            <a:avLst/>
          </a:prstGeom>
        </p:spPr>
      </p:pic>
      <p:sp>
        <p:nvSpPr>
          <p:cNvPr id="5123" name="Rectangle 4"/>
          <p:cNvSpPr>
            <a:spLocks noChangeArrowheads="1"/>
          </p:cNvSpPr>
          <p:nvPr/>
        </p:nvSpPr>
        <p:spPr bwMode="auto">
          <a:xfrm>
            <a:off x="1600200" y="5041900"/>
            <a:ext cx="6172200" cy="523875"/>
          </a:xfrm>
          <a:prstGeom prst="rect">
            <a:avLst/>
          </a:prstGeom>
          <a:noFill/>
          <a:ln w="9525">
            <a:noFill/>
            <a:miter lim="800000"/>
            <a:headEnd/>
            <a:tailEnd/>
          </a:ln>
        </p:spPr>
        <p:txBody>
          <a:bodyPr>
            <a:spAutoFit/>
          </a:bodyPr>
          <a:lstStyle/>
          <a:p>
            <a:r>
              <a:rPr lang="en-US" sz="2800" b="1">
                <a:solidFill>
                  <a:schemeClr val="bg1"/>
                </a:solidFill>
              </a:rPr>
              <a:t>. </a:t>
            </a:r>
          </a:p>
        </p:txBody>
      </p:sp>
      <p:sp>
        <p:nvSpPr>
          <p:cNvPr id="5124" name="Rectangle 6"/>
          <p:cNvSpPr>
            <a:spLocks noChangeArrowheads="1"/>
          </p:cNvSpPr>
          <p:nvPr/>
        </p:nvSpPr>
        <p:spPr bwMode="auto">
          <a:xfrm>
            <a:off x="0" y="5396805"/>
            <a:ext cx="9144000" cy="1384995"/>
          </a:xfrm>
          <a:prstGeom prst="rect">
            <a:avLst/>
          </a:prstGeom>
          <a:noFill/>
          <a:ln w="9525">
            <a:noFill/>
            <a:miter lim="800000"/>
            <a:headEnd/>
            <a:tailEnd/>
          </a:ln>
        </p:spPr>
        <p:txBody>
          <a:bodyPr>
            <a:spAutoFit/>
          </a:bodyPr>
          <a:lstStyle/>
          <a:p>
            <a:pPr algn="ctr"/>
            <a:r>
              <a:rPr lang="en-US" sz="2800" b="1" dirty="0">
                <a:solidFill>
                  <a:schemeClr val="bg1"/>
                </a:solidFill>
                <a:latin typeface="Calibri" panose="020F0502020204030204" pitchFamily="34" charset="0"/>
                <a:ea typeface="Tahoma" panose="020B0604030504040204" pitchFamily="34" charset="0"/>
                <a:cs typeface="Calibri" panose="020F0502020204030204" pitchFamily="34" charset="0"/>
              </a:rPr>
              <a:t>Emergencies have a disproportionate effect </a:t>
            </a:r>
            <a:br>
              <a:rPr lang="en-US" sz="2800" b="1" dirty="0">
                <a:solidFill>
                  <a:schemeClr val="bg1"/>
                </a:solidFill>
                <a:latin typeface="Calibri" panose="020F0502020204030204" pitchFamily="34" charset="0"/>
                <a:ea typeface="Tahoma" panose="020B0604030504040204" pitchFamily="34" charset="0"/>
                <a:cs typeface="Calibri" panose="020F0502020204030204" pitchFamily="34" charset="0"/>
              </a:rPr>
            </a:br>
            <a:r>
              <a:rPr lang="en-US" sz="2800" b="1" dirty="0">
                <a:solidFill>
                  <a:schemeClr val="bg1"/>
                </a:solidFill>
                <a:latin typeface="Calibri" panose="020F0502020204030204" pitchFamily="34" charset="0"/>
                <a:ea typeface="Tahoma" panose="020B0604030504040204" pitchFamily="34" charset="0"/>
                <a:cs typeface="Calibri" panose="020F0502020204030204" pitchFamily="34" charset="0"/>
              </a:rPr>
              <a:t>on the poorest and most vulnerable, </a:t>
            </a:r>
            <a:br>
              <a:rPr lang="en-US" sz="2800" b="1" dirty="0">
                <a:solidFill>
                  <a:schemeClr val="bg1"/>
                </a:solidFill>
                <a:latin typeface="Calibri" panose="020F0502020204030204" pitchFamily="34" charset="0"/>
                <a:ea typeface="Tahoma" panose="020B0604030504040204" pitchFamily="34" charset="0"/>
                <a:cs typeface="Calibri" panose="020F0502020204030204" pitchFamily="34" charset="0"/>
              </a:rPr>
            </a:br>
            <a:r>
              <a:rPr lang="en-US" sz="2800" b="1" dirty="0">
                <a:solidFill>
                  <a:schemeClr val="bg1"/>
                </a:solidFill>
                <a:latin typeface="Calibri" panose="020F0502020204030204" pitchFamily="34" charset="0"/>
                <a:ea typeface="Tahoma" panose="020B0604030504040204" pitchFamily="34" charset="0"/>
                <a:cs typeface="Calibri" panose="020F0502020204030204" pitchFamily="34" charset="0"/>
              </a:rPr>
              <a:t>particularly women and girls</a:t>
            </a:r>
            <a:endParaRPr lang="en-US" sz="2800" dirty="0">
              <a:solidFill>
                <a:schemeClr val="bg1"/>
              </a:solidFill>
              <a:latin typeface="Calibri" panose="020F0502020204030204" pitchFamily="34" charset="0"/>
              <a:ea typeface="Tahoma" panose="020B0604030504040204" pitchFamily="34" charset="0"/>
              <a:cs typeface="Calibri" panose="020F0502020204030204" pitchFamily="34" charset="0"/>
            </a:endParaRPr>
          </a:p>
        </p:txBody>
      </p:sp>
      <p:sp>
        <p:nvSpPr>
          <p:cNvPr id="2" name="TextBox 1"/>
          <p:cNvSpPr txBox="1"/>
          <p:nvPr/>
        </p:nvSpPr>
        <p:spPr>
          <a:xfrm>
            <a:off x="152400" y="5041900"/>
            <a:ext cx="2438400" cy="307777"/>
          </a:xfrm>
          <a:prstGeom prst="rect">
            <a:avLst/>
          </a:prstGeom>
          <a:noFill/>
        </p:spPr>
        <p:txBody>
          <a:bodyPr wrap="square" rtlCol="0">
            <a:spAutoFit/>
          </a:bodyPr>
          <a:lstStyle/>
          <a:p>
            <a:r>
              <a:rPr lang="en-US" sz="1400" dirty="0">
                <a:solidFill>
                  <a:schemeClr val="bg1"/>
                </a:solidFill>
              </a:rPr>
              <a:t>Photo credit: WRC</a:t>
            </a:r>
          </a:p>
        </p:txBody>
      </p:sp>
    </p:spTree>
    <p:extLst>
      <p:ext uri="{BB962C8B-B14F-4D97-AF65-F5344CB8AC3E}">
        <p14:creationId xmlns:p14="http://schemas.microsoft.com/office/powerpoint/2010/main" val="32788581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13250120-4278-476A-B47B-76333EEF73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667" y="-67733"/>
            <a:ext cx="9310050" cy="6985000"/>
          </a:xfrm>
          <a:prstGeom prst="rect">
            <a:avLst/>
          </a:prstGeom>
        </p:spPr>
      </p:pic>
      <p:sp>
        <p:nvSpPr>
          <p:cNvPr id="5122" name="Title 1"/>
          <p:cNvSpPr>
            <a:spLocks noGrp="1"/>
          </p:cNvSpPr>
          <p:nvPr>
            <p:ph type="title"/>
          </p:nvPr>
        </p:nvSpPr>
        <p:spPr>
          <a:xfrm>
            <a:off x="381000" y="381000"/>
            <a:ext cx="8229600" cy="1143000"/>
          </a:xfrm>
        </p:spPr>
        <p:txBody>
          <a:bodyPr>
            <a:normAutofit/>
          </a:bodyPr>
          <a:lstStyle/>
          <a:p>
            <a:r>
              <a:rPr lang="en-US" sz="4000" dirty="0">
                <a:latin typeface="Calibri" panose="020F0502020204030204" pitchFamily="34" charset="0"/>
                <a:cs typeface="Calibri" panose="020F0502020204030204" pitchFamily="34" charset="0"/>
              </a:rPr>
              <a:t>Gendered impacts of disasters</a:t>
            </a:r>
          </a:p>
        </p:txBody>
      </p:sp>
      <p:sp>
        <p:nvSpPr>
          <p:cNvPr id="5123" name="Content Placeholder 2"/>
          <p:cNvSpPr>
            <a:spLocks noGrp="1"/>
          </p:cNvSpPr>
          <p:nvPr>
            <p:ph idx="1"/>
          </p:nvPr>
        </p:nvSpPr>
        <p:spPr>
          <a:xfrm>
            <a:off x="457200" y="1600200"/>
            <a:ext cx="8229600" cy="4267200"/>
          </a:xfrm>
        </p:spPr>
        <p:txBody>
          <a:bodyPr>
            <a:normAutofit lnSpcReduction="10000"/>
          </a:bodyPr>
          <a:lstStyle/>
          <a:p>
            <a:r>
              <a:rPr lang="en-US" sz="2800" dirty="0">
                <a:latin typeface="Calibri" panose="020F0502020204030204" pitchFamily="34" charset="0"/>
                <a:cs typeface="Calibri" panose="020F0502020204030204" pitchFamily="34" charset="0"/>
              </a:rPr>
              <a:t>Gender differences are linked to economic and social rights pre-crisis:</a:t>
            </a:r>
            <a:endParaRPr lang="en-US" sz="2600" dirty="0">
              <a:latin typeface="Calibri" panose="020F0502020204030204" pitchFamily="34" charset="0"/>
              <a:cs typeface="Calibri" panose="020F0502020204030204" pitchFamily="34" charset="0"/>
            </a:endParaRPr>
          </a:p>
          <a:p>
            <a:pPr lvl="1">
              <a:buFont typeface="Arial" panose="020B0604020202020204" pitchFamily="34" charset="0"/>
              <a:buChar char="•"/>
            </a:pPr>
            <a:r>
              <a:rPr lang="en-US" sz="2600" dirty="0">
                <a:latin typeface="Calibri" panose="020F0502020204030204" pitchFamily="34" charset="0"/>
                <a:cs typeface="Calibri" panose="020F0502020204030204" pitchFamily="34" charset="0"/>
              </a:rPr>
              <a:t>90% of those killed in the 1991 cyclone in Bangladesh were women and girls.</a:t>
            </a:r>
          </a:p>
          <a:p>
            <a:pPr lvl="1">
              <a:buFont typeface="Arial" panose="020B0604020202020204" pitchFamily="34" charset="0"/>
              <a:buChar char="•"/>
            </a:pPr>
            <a:r>
              <a:rPr lang="en-US" sz="2600" dirty="0">
                <a:latin typeface="Calibri" panose="020F0502020204030204" pitchFamily="34" charset="0"/>
                <a:cs typeface="Calibri" panose="020F0502020204030204" pitchFamily="34" charset="0"/>
              </a:rPr>
              <a:t>80% of those killed in the 2004 tsunami were women and girls.</a:t>
            </a:r>
          </a:p>
          <a:p>
            <a:r>
              <a:rPr lang="en-US" sz="2800" dirty="0">
                <a:latin typeface="Calibri" panose="020F0502020204030204" pitchFamily="34" charset="0"/>
                <a:cs typeface="Calibri" panose="020F0502020204030204" pitchFamily="34" charset="0"/>
              </a:rPr>
              <a:t>Gender may impact one’s ability to access warning systems, skills of survival, and rescue mechanisms. </a:t>
            </a:r>
          </a:p>
          <a:p>
            <a:r>
              <a:rPr lang="en-US" sz="2800" dirty="0">
                <a:latin typeface="Calibri" panose="020F0502020204030204" pitchFamily="34" charset="0"/>
                <a:cs typeface="Calibri" panose="020F0502020204030204" pitchFamily="34" charset="0"/>
              </a:rPr>
              <a:t>Gender roles and household expectations impact survival.</a:t>
            </a:r>
          </a:p>
        </p:txBody>
      </p:sp>
    </p:spTree>
    <p:extLst>
      <p:ext uri="{BB962C8B-B14F-4D97-AF65-F5344CB8AC3E}">
        <p14:creationId xmlns:p14="http://schemas.microsoft.com/office/powerpoint/2010/main" val="32272741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F86C07C1-1D3D-4698-9C0E-8A8635347F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667" y="-67733"/>
            <a:ext cx="9310050" cy="6985000"/>
          </a:xfrm>
          <a:prstGeom prst="rect">
            <a:avLst/>
          </a:prstGeom>
        </p:spPr>
      </p:pic>
      <p:sp>
        <p:nvSpPr>
          <p:cNvPr id="9218" name="Title 1"/>
          <p:cNvSpPr>
            <a:spLocks noGrp="1"/>
          </p:cNvSpPr>
          <p:nvPr>
            <p:ph type="title"/>
          </p:nvPr>
        </p:nvSpPr>
        <p:spPr>
          <a:xfrm>
            <a:off x="457199" y="410980"/>
            <a:ext cx="7922525" cy="1143000"/>
          </a:xfrm>
        </p:spPr>
        <p:txBody>
          <a:bodyPr>
            <a:normAutofit fontScale="90000"/>
          </a:bodyPr>
          <a:lstStyle/>
          <a:p>
            <a:r>
              <a:rPr lang="en-US" dirty="0">
                <a:latin typeface="Calibri" panose="020F0502020204030204" pitchFamily="34" charset="0"/>
                <a:cs typeface="Calibri" panose="020F0502020204030204" pitchFamily="34" charset="0"/>
              </a:rPr>
              <a:t>Gender perspective is a cross-cutting principle</a:t>
            </a:r>
          </a:p>
        </p:txBody>
      </p:sp>
      <p:sp>
        <p:nvSpPr>
          <p:cNvPr id="8" name="Content Placeholder 2"/>
          <p:cNvSpPr>
            <a:spLocks noGrp="1"/>
          </p:cNvSpPr>
          <p:nvPr>
            <p:ph idx="1"/>
          </p:nvPr>
        </p:nvSpPr>
        <p:spPr>
          <a:xfrm>
            <a:off x="610737" y="2201057"/>
            <a:ext cx="7922525" cy="2133600"/>
          </a:xfrm>
        </p:spPr>
        <p:txBody>
          <a:bodyPr>
            <a:normAutofit lnSpcReduction="10000"/>
          </a:bodyPr>
          <a:lstStyle/>
          <a:p>
            <a:pPr marL="0" indent="0">
              <a:buNone/>
            </a:pPr>
            <a:r>
              <a:rPr lang="en-US" sz="2800" i="1" dirty="0">
                <a:latin typeface="Calibri" panose="020F0502020204030204" pitchFamily="34" charset="0"/>
                <a:cs typeface="Calibri" panose="020F0502020204030204" pitchFamily="34" charset="0"/>
              </a:rPr>
              <a:t>“A gender perspective should be integrated into all disaster risk management policies, plans, and decision-making processes, including those related to risk assessment, early warning, information management, and education and training.”</a:t>
            </a:r>
            <a:endParaRPr lang="en-US" sz="2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34396560"/>
      </p:ext>
    </p:extLst>
  </p:cSld>
  <p:clrMapOvr>
    <a:masterClrMapping/>
  </p:clrMapOvr>
</p:sld>
</file>

<file path=ppt/theme/theme1.xml><?xml version="1.0" encoding="utf-8"?>
<a:theme xmlns:a="http://schemas.openxmlformats.org/drawingml/2006/main" name="DRR Curriculum_Powerpoint Theme_Day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2720</TotalTime>
  <Words>5328</Words>
  <Application>Microsoft Office PowerPoint</Application>
  <PresentationFormat>On-screen Show (4:3)</PresentationFormat>
  <Paragraphs>332</Paragraphs>
  <Slides>22</Slides>
  <Notes>22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Arial</vt:lpstr>
      <vt:lpstr>Calibri</vt:lpstr>
      <vt:lpstr>Courier New</vt:lpstr>
      <vt:lpstr>Tahoma</vt:lpstr>
      <vt:lpstr>Wingdings</vt:lpstr>
      <vt:lpstr>DRR Curriculum_Powerpoint Theme_Day1</vt:lpstr>
      <vt:lpstr>Involving Communities in Disaster Risk Reduction and Preparedness</vt:lpstr>
      <vt:lpstr>Learning outcomes</vt:lpstr>
      <vt:lpstr>How do emergencies affect access to health care for communities?</vt:lpstr>
      <vt:lpstr>Increased global risk</vt:lpstr>
      <vt:lpstr>Links between disasters and conflict</vt:lpstr>
      <vt:lpstr>Population vulnerabilities</vt:lpstr>
      <vt:lpstr>PowerPoint Presentation</vt:lpstr>
      <vt:lpstr>Gendered impacts of disasters</vt:lpstr>
      <vt:lpstr>Gender perspective is a cross-cutting principle</vt:lpstr>
      <vt:lpstr>Disaster Risk Reduction</vt:lpstr>
      <vt:lpstr>What are hazards?</vt:lpstr>
      <vt:lpstr>Disaster Risk= Hazards x Vulnerability              Capacity</vt:lpstr>
      <vt:lpstr>Emergency preparedness</vt:lpstr>
      <vt:lpstr>Importance of emergency preparedness</vt:lpstr>
      <vt:lpstr>Global policies on disaster risk reduction</vt:lpstr>
      <vt:lpstr>Sendai Framework for Disaster Risk Reduction</vt:lpstr>
      <vt:lpstr>Priority 1: Understanding disaster risk</vt:lpstr>
      <vt:lpstr>Priority 2: Strengthening disaster risk governance to manage disaster risk</vt:lpstr>
      <vt:lpstr>Priority 3: Investing in disaster risk reduction for resilience</vt:lpstr>
      <vt:lpstr>Priority 4: Enhancing disaster preparedness for effective response and to “Build Back Better”</vt:lpstr>
      <vt:lpstr>Benefits of local disaster risk reduction</vt:lpstr>
      <vt:lpstr>PowerPoint Presentation</vt:lpstr>
    </vt:vector>
  </TitlesOfParts>
  <Company>IRC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Community-based Disaster Risk Reduction</dc:title>
  <dc:creator>Jennifer Schlecht</dc:creator>
  <cp:lastModifiedBy>Diana Quick</cp:lastModifiedBy>
  <cp:revision>59</cp:revision>
  <dcterms:created xsi:type="dcterms:W3CDTF">2014-08-11T14:35:51Z</dcterms:created>
  <dcterms:modified xsi:type="dcterms:W3CDTF">2021-03-11T18:49:52Z</dcterms:modified>
</cp:coreProperties>
</file>