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83" r:id="rId2"/>
    <p:sldId id="257" r:id="rId3"/>
    <p:sldId id="263" r:id="rId4"/>
    <p:sldId id="279" r:id="rId5"/>
    <p:sldId id="280" r:id="rId6"/>
    <p:sldId id="281" r:id="rId7"/>
    <p:sldId id="262" r:id="rId8"/>
    <p:sldId id="275" r:id="rId9"/>
    <p:sldId id="282" r:id="rId10"/>
    <p:sldId id="277"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49626" autoAdjust="0"/>
  </p:normalViewPr>
  <p:slideViewPr>
    <p:cSldViewPr snapToGrid="0">
      <p:cViewPr varScale="1">
        <p:scale>
          <a:sx n="81" d="100"/>
          <a:sy n="81" d="100"/>
        </p:scale>
        <p:origin x="3996" y="76"/>
      </p:cViewPr>
      <p:guideLst>
        <p:guide orient="horz" pos="2160"/>
        <p:guide pos="288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846E24-AC75-404D-8CFB-558B4F452042}" type="datetimeFigureOut">
              <a:rPr lang="en-US" smtClean="0"/>
              <a:pPr/>
              <a:t>3/25/2021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98E5A7-620F-45F8-9777-E371E6DB5EA9}" type="slidenum">
              <a:rPr lang="en-US" smtClean="0"/>
              <a:pPr/>
              <a:t>‹#›</a:t>
            </a:fld>
            <a:endParaRPr lang="en-US"/>
          </a:p>
        </p:txBody>
      </p:sp>
    </p:spTree>
    <p:extLst>
      <p:ext uri="{BB962C8B-B14F-4D97-AF65-F5344CB8AC3E}">
        <p14:creationId xmlns:p14="http://schemas.microsoft.com/office/powerpoint/2010/main" val="232296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We are now going to spend much of our morning discussing safe abortion care and post-abortion care.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Photo credit: Cited in Inter-agency Working Group on Reproductive Health in Crises website. </a:t>
            </a:r>
            <a:r>
              <a:rPr lang="en-US" dirty="0"/>
              <a:t>http://iawg.net/areas-of-focus/safe-abortion-care/.</a:t>
            </a:r>
            <a:endParaRPr lang="en-US" altLang="en-US" dirty="0"/>
          </a:p>
        </p:txBody>
      </p:sp>
      <p:sp>
        <p:nvSpPr>
          <p:cNvPr id="4" name="Slide Number Placeholder 3"/>
          <p:cNvSpPr>
            <a:spLocks noGrp="1"/>
          </p:cNvSpPr>
          <p:nvPr>
            <p:ph type="sldNum" sz="quarter" idx="5"/>
          </p:nvPr>
        </p:nvSpPr>
        <p:spPr/>
        <p:txBody>
          <a:bodyPr/>
          <a:lstStyle/>
          <a:p>
            <a:fld id="{9D98E5A7-620F-45F8-9777-E371E6DB5EA9}" type="slidenum">
              <a:rPr lang="en-US" smtClean="0"/>
              <a:pPr/>
              <a:t>1</a:t>
            </a:fld>
            <a:endParaRPr lang="en-US"/>
          </a:p>
        </p:txBody>
      </p:sp>
    </p:spTree>
    <p:extLst>
      <p:ext uri="{BB962C8B-B14F-4D97-AF65-F5344CB8AC3E}">
        <p14:creationId xmlns:p14="http://schemas.microsoft.com/office/powerpoint/2010/main" val="3350554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10</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z="1300" dirty="0"/>
              <a:t>Inter-agency Working Group on Reproductive Health in Crises (2018). MISP Chapter. </a:t>
            </a:r>
            <a:r>
              <a:rPr lang="en-GB" altLang="en-US" sz="1300" i="1" dirty="0"/>
              <a:t>Inter-agency Field Manual on Reproductive Health in Humanitarian Settings</a:t>
            </a:r>
            <a:r>
              <a:rPr lang="en-GB" altLang="en-US" sz="1300" dirty="0"/>
              <a:t>. </a:t>
            </a:r>
            <a:r>
              <a:rPr lang="en-US" sz="1400" dirty="0"/>
              <a:t>https://iawg.wpengine.com/wp-content/uploads/2019/07/IAFM-3-MISP.pdf.</a:t>
            </a:r>
            <a:r>
              <a:rPr lang="en-GB" altLang="en-US" sz="1300" dirty="0"/>
              <a:t> </a:t>
            </a:r>
          </a:p>
        </p:txBody>
      </p:sp>
    </p:spTree>
    <p:extLst>
      <p:ext uri="{BB962C8B-B14F-4D97-AF65-F5344CB8AC3E}">
        <p14:creationId xmlns:p14="http://schemas.microsoft.com/office/powerpoint/2010/main" val="3839226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r>
              <a:rPr lang="en-GB" altLang="en-US" sz="1200"/>
              <a:t> </a:t>
            </a:r>
            <a:endParaRPr lang="en-US" dirty="0"/>
          </a:p>
        </p:txBody>
      </p:sp>
      <p:sp>
        <p:nvSpPr>
          <p:cNvPr id="4" name="Slide Number Placeholder 3"/>
          <p:cNvSpPr>
            <a:spLocks noGrp="1"/>
          </p:cNvSpPr>
          <p:nvPr>
            <p:ph type="sldNum" sz="quarter" idx="10"/>
          </p:nvPr>
        </p:nvSpPr>
        <p:spPr/>
        <p:txBody>
          <a:bodyPr/>
          <a:lstStyle/>
          <a:p>
            <a:fld id="{25207362-C562-5540-9B5E-FB688537581D}" type="slidenum">
              <a:rPr lang="en-US" smtClean="0"/>
              <a:pPr/>
              <a:t>11</a:t>
            </a:fld>
            <a:endParaRPr lang="en-US"/>
          </a:p>
        </p:txBody>
      </p:sp>
    </p:spTree>
    <p:extLst>
      <p:ext uri="{BB962C8B-B14F-4D97-AF65-F5344CB8AC3E}">
        <p14:creationId xmlns:p14="http://schemas.microsoft.com/office/powerpoint/2010/main" val="2042727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WHO (2019) Key Facts:</a:t>
            </a:r>
            <a:r>
              <a:rPr lang="en-US" altLang="en-US" baseline="30000" dirty="0"/>
              <a:t>1</a:t>
            </a:r>
            <a:r>
              <a:rPr lang="en-US" altLang="en-US" dirty="0"/>
              <a:t> </a:t>
            </a:r>
            <a:endParaRPr lang="en-US" altLang="en-US" b="1" dirty="0"/>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There were 35 induced abortions per 1,000 women aged between 15 and 44 years.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25% of all pregnancies ended in an induced abortion.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Around 25 million unsafe abortions were estimated to have taken place worldwide each year, almost all in developing countries. Among these, 8 million were carried out in the least-safe or dangerous conditions.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Each year, between 4.7% and 13.2% of maternal deaths can be attributed to unsafe abortion.</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Around 7 million women are admitted to hospitals every year in developing countries as a result of unsafe abortion.</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annual cost of treating major complications from unsafe abortion is estimated at US$553 million.</a:t>
            </a:r>
            <a:endParaRPr lang="en-US" sz="1200" b="0" i="0" kern="1200" dirty="0">
              <a:solidFill>
                <a:schemeClr val="tx1"/>
              </a:solidFill>
              <a:effectLst/>
              <a:latin typeface="+mn-lt"/>
              <a:ea typeface="+mn-ea"/>
              <a:cs typeface="+mn-cs"/>
            </a:endParaRPr>
          </a:p>
          <a:p>
            <a:endParaRPr lang="en-US" altLang="en-US" dirty="0"/>
          </a:p>
          <a:p>
            <a:r>
              <a:rPr lang="en-US" sz="1200" b="0" i="0" kern="1200" dirty="0">
                <a:solidFill>
                  <a:schemeClr val="tx1"/>
                </a:solidFill>
                <a:effectLst/>
                <a:latin typeface="+mn-lt"/>
                <a:ea typeface="+mn-ea"/>
                <a:cs typeface="+mn-cs"/>
              </a:rPr>
              <a:t>Unsafe abortion occurs when a pregnancy is terminated either by persons lacking the necessary skills or in an environment that does not conform to minimal medical standards, or both. The people, skills, and medical standards considered safe in the provision of induced abortions are different for medical abortion (which is performed with drugs alone), and surgical abortion (which is performed with a manual or electric aspirator). Skills and medical standards required for safe abortion also vary depending upon the duration of the pregnancy.</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They are less safe when done using outdated methods like sharp curettage even if the provider is trained or if women using tablets do not have access to proper information or to a trained person if they need help.</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Abortions are dangerous or least safe when they involve ingestion of caustic substances or when untrained persons use dangerous methods such as insertion of foreign bodies or use of traditional remedies.</a:t>
            </a:r>
            <a:endParaRPr lang="en-US" altLang="en-US" dirty="0"/>
          </a:p>
          <a:p>
            <a:endParaRPr lang="en-US" altLang="en-US" dirty="0"/>
          </a:p>
          <a:p>
            <a:r>
              <a:rPr lang="en-US" sz="1200" b="0" i="0" kern="1200" dirty="0">
                <a:solidFill>
                  <a:schemeClr val="tx1"/>
                </a:solidFill>
                <a:effectLst/>
                <a:latin typeface="+mn-lt"/>
                <a:ea typeface="+mn-ea"/>
                <a:cs typeface="+mn-cs"/>
              </a:rPr>
              <a:t>Women and girls in humanitarian settings may be at increased risk of unsafe abortion, due to limited access to contraceptive services and prevalence of rape and other forms of sexual violence.</a:t>
            </a:r>
            <a:r>
              <a:rPr lang="en-US" sz="1200" b="0" i="0" kern="1200" baseline="30000" dirty="0">
                <a:solidFill>
                  <a:schemeClr val="tx1"/>
                </a:solidFill>
                <a:effectLst/>
                <a:latin typeface="+mn-lt"/>
                <a:ea typeface="+mn-ea"/>
                <a:cs typeface="+mn-cs"/>
              </a:rPr>
              <a:t>2</a:t>
            </a:r>
            <a:endParaRPr lang="en-US" altLang="en-US" baseline="30000" dirty="0"/>
          </a:p>
          <a:p>
            <a:endParaRPr lang="en-US" altLang="en-US" dirty="0"/>
          </a:p>
          <a:p>
            <a:r>
              <a:rPr lang="en-US" altLang="en-US" u="sng" dirty="0"/>
              <a:t>References</a:t>
            </a:r>
            <a:r>
              <a:rPr lang="en-US" altLang="en-US" dirty="0"/>
              <a:t>: </a:t>
            </a:r>
          </a:p>
          <a:p>
            <a:pPr>
              <a:buFontTx/>
              <a:buAutoNum type="arabicPeriod"/>
            </a:pPr>
            <a:r>
              <a:rPr lang="en-US" altLang="en-US" dirty="0"/>
              <a:t> WHO. Preventing unsafe abortion. Last</a:t>
            </a:r>
            <a:r>
              <a:rPr lang="en-US" altLang="en-US" baseline="0" dirty="0"/>
              <a:t> edited </a:t>
            </a:r>
            <a:r>
              <a:rPr lang="en-US" altLang="en-US" sz="1200" b="0" i="0" kern="1200" baseline="0" dirty="0">
                <a:solidFill>
                  <a:schemeClr val="tx1"/>
                </a:solidFill>
                <a:effectLst/>
                <a:latin typeface="+mn-lt"/>
                <a:ea typeface="+mn-ea"/>
                <a:cs typeface="+mn-cs"/>
              </a:rPr>
              <a:t>26</a:t>
            </a:r>
            <a:r>
              <a:rPr lang="en-US" sz="1200" b="0" i="0" kern="1200" dirty="0">
                <a:solidFill>
                  <a:schemeClr val="tx1"/>
                </a:solidFill>
                <a:effectLst/>
                <a:latin typeface="+mn-lt"/>
                <a:ea typeface="+mn-ea"/>
                <a:cs typeface="+mn-cs"/>
              </a:rPr>
              <a:t> June 2019.</a:t>
            </a:r>
            <a:r>
              <a:rPr lang="en-US" dirty="0"/>
              <a:t> https://www.who.int/en/news-room/fact-sheets/detail/preventing-unsafe-abortion.</a:t>
            </a:r>
          </a:p>
          <a:p>
            <a:pPr marL="0" marR="0" lvl="0" indent="0" algn="l" defTabSz="914400" rtl="0" eaLnBrk="1" fontAlgn="auto" latinLnBrk="0" hangingPunct="1">
              <a:lnSpc>
                <a:spcPct val="100000"/>
              </a:lnSpc>
              <a:spcBef>
                <a:spcPts val="0"/>
              </a:spcBef>
              <a:spcAft>
                <a:spcPts val="0"/>
              </a:spcAft>
              <a:buClrTx/>
              <a:buSzTx/>
              <a:buFontTx/>
              <a:buAutoNum type="arabicPeriod"/>
              <a:tabLst/>
              <a:defRPr/>
            </a:pPr>
            <a:r>
              <a:rPr lang="en-US" altLang="en-US" dirty="0"/>
              <a:t> </a:t>
            </a: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r>
              <a:rPr lang="en-GB" altLang="en-US" sz="1200" dirty="0"/>
              <a:t> </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Calibri" panose="020F0502020204030204" pitchFamily="34" charset="0"/>
                <a:cs typeface="Calibri" panose="020F0502020204030204" pitchFamily="34" charset="0"/>
              </a:rPr>
              <a:t>Photo Credit: Women’s Refugee Commission.</a:t>
            </a:r>
          </a:p>
        </p:txBody>
      </p:sp>
      <p:sp>
        <p:nvSpPr>
          <p:cNvPr id="4" name="Slide Number Placeholder 3"/>
          <p:cNvSpPr>
            <a:spLocks noGrp="1"/>
          </p:cNvSpPr>
          <p:nvPr>
            <p:ph type="sldNum" sz="quarter" idx="10"/>
          </p:nvPr>
        </p:nvSpPr>
        <p:spPr/>
        <p:txBody>
          <a:bodyPr/>
          <a:lstStyle/>
          <a:p>
            <a:fld id="{9D98E5A7-620F-45F8-9777-E371E6DB5EA9}" type="slidenum">
              <a:rPr lang="en-US" smtClean="0"/>
              <a:pPr/>
              <a:t>2</a:t>
            </a:fld>
            <a:endParaRPr lang="en-US"/>
          </a:p>
        </p:txBody>
      </p:sp>
    </p:spTree>
    <p:extLst>
      <p:ext uri="{BB962C8B-B14F-4D97-AF65-F5344CB8AC3E}">
        <p14:creationId xmlns:p14="http://schemas.microsoft.com/office/powerpoint/2010/main" val="3607674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restrictive laws can be barriers, there is often widespread misinformation (even among health care providers) about the legal status of abortion. Women can be turned away as a result, even when they should be able to receive services.</a:t>
            </a: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WHO. Preventing unsafe abortion. Last</a:t>
            </a:r>
            <a:r>
              <a:rPr lang="en-US" altLang="en-US" baseline="0" dirty="0"/>
              <a:t> edited </a:t>
            </a:r>
            <a:r>
              <a:rPr lang="en-US" altLang="en-US" sz="1200" b="0" i="0" kern="1200" baseline="0" dirty="0">
                <a:solidFill>
                  <a:schemeClr val="tx1"/>
                </a:solidFill>
                <a:effectLst/>
                <a:latin typeface="+mn-lt"/>
                <a:ea typeface="+mn-ea"/>
                <a:cs typeface="+mn-cs"/>
              </a:rPr>
              <a:t>26</a:t>
            </a:r>
            <a:r>
              <a:rPr lang="en-US" sz="1200" b="0" i="0" kern="1200" dirty="0">
                <a:solidFill>
                  <a:schemeClr val="tx1"/>
                </a:solidFill>
                <a:effectLst/>
                <a:latin typeface="+mn-lt"/>
                <a:ea typeface="+mn-ea"/>
                <a:cs typeface="+mn-cs"/>
              </a:rPr>
              <a:t> June 2019.</a:t>
            </a:r>
            <a:r>
              <a:rPr lang="en-US" dirty="0"/>
              <a:t> https://www.who.int/en/news-room/fact-sheets/detail/preventing-unsafe-abortion.</a:t>
            </a:r>
            <a:endParaRPr lang="en-US" altLang="en-US" dirty="0"/>
          </a:p>
          <a:p>
            <a:pPr>
              <a:defRPr/>
            </a:pP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71FA6DA-F1CC-4408-B0ED-68BA7EFC3A76}" type="slidenum">
              <a:rPr lang="en-US" altLang="en-US"/>
              <a:pPr eaLnBrk="1" hangingPunct="1"/>
              <a:t>3</a:t>
            </a:fld>
            <a:endParaRPr lang="en-US" altLang="en-US"/>
          </a:p>
        </p:txBody>
      </p:sp>
    </p:spTree>
    <p:extLst>
      <p:ext uri="{BB962C8B-B14F-4D97-AF65-F5344CB8AC3E}">
        <p14:creationId xmlns:p14="http://schemas.microsoft.com/office/powerpoint/2010/main" val="3089431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r>
              <a:rPr lang="en-US" sz="1200" b="0" i="0" kern="1200" dirty="0">
                <a:solidFill>
                  <a:schemeClr val="tx1"/>
                </a:solidFill>
                <a:effectLst/>
                <a:latin typeface="+mn-lt"/>
                <a:ea typeface="+mn-ea"/>
                <a:cs typeface="+mn-cs"/>
              </a:rPr>
              <a:t>Following unsafe abortion, women may experience a range of harms that affect their quality of life and well-being, with some women experiencing life-threatening complications. The major life-threatening complications resulting from the least safe abortions are hemorrhage, infection, and injury to the genital tract and internal organs. Unsafe abortions when performed under least safe conditions can lead to complications such as: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Incomplete abortion (failure to remove or expel all of the pregnancy tissue from the uterus)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Hemorrhage (heavy bleeding)</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Infection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Uterine perforation (caused when the uterus is pierced by a sharp object)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Damage to the genital tract and internal organs by inserting dangerous objects such as sticks, knitting needles, or broken glass into the vagina or anus.</a:t>
            </a: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WHO. Preventing unsafe abortion. Last</a:t>
            </a:r>
            <a:r>
              <a:rPr lang="en-US" altLang="en-US" baseline="0" dirty="0"/>
              <a:t> edited </a:t>
            </a:r>
            <a:r>
              <a:rPr lang="en-US" altLang="en-US" sz="1200" b="0" i="0" kern="1200" baseline="0" dirty="0">
                <a:solidFill>
                  <a:schemeClr val="tx1"/>
                </a:solidFill>
                <a:effectLst/>
                <a:latin typeface="+mn-lt"/>
                <a:ea typeface="+mn-ea"/>
                <a:cs typeface="+mn-cs"/>
              </a:rPr>
              <a:t>26</a:t>
            </a:r>
            <a:r>
              <a:rPr lang="en-US" sz="1200" b="0" i="0" kern="1200" dirty="0">
                <a:solidFill>
                  <a:schemeClr val="tx1"/>
                </a:solidFill>
                <a:effectLst/>
                <a:latin typeface="+mn-lt"/>
                <a:ea typeface="+mn-ea"/>
                <a:cs typeface="+mn-cs"/>
              </a:rPr>
              <a:t> June 2019.</a:t>
            </a:r>
            <a:r>
              <a:rPr lang="en-US" dirty="0"/>
              <a:t> https://www.who.int/en/news-room/fact-sheets/detail/preventing-unsafe-abortion.</a:t>
            </a:r>
            <a:endParaRPr lang="en-US" altLang="en-US" dirty="0"/>
          </a:p>
          <a:p>
            <a:pPr>
              <a:defRPr/>
            </a:pP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71FA6DA-F1CC-4408-B0ED-68BA7EFC3A76}" type="slidenum">
              <a:rPr lang="en-US" altLang="en-US"/>
              <a:pPr eaLnBrk="1" hangingPunct="1"/>
              <a:t>4</a:t>
            </a:fld>
            <a:endParaRPr lang="en-US" altLang="en-US"/>
          </a:p>
        </p:txBody>
      </p:sp>
    </p:spTree>
    <p:extLst>
      <p:ext uri="{BB962C8B-B14F-4D97-AF65-F5344CB8AC3E}">
        <p14:creationId xmlns:p14="http://schemas.microsoft.com/office/powerpoint/2010/main" val="3340130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r>
              <a:rPr lang="en-US" sz="1200" b="0" i="0" kern="1200" dirty="0">
                <a:solidFill>
                  <a:schemeClr val="tx1"/>
                </a:solidFill>
                <a:effectLst/>
                <a:latin typeface="+mn-lt"/>
                <a:ea typeface="+mn-ea"/>
                <a:cs typeface="+mn-cs"/>
              </a:rPr>
              <a:t>The critical signs and symptoms of complications that require immediate attention include: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Abnormal vaginal bleeding</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Abdominal pain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Infection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Shock (collapse of the circulatory system)</a:t>
            </a: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WHO. Preventing unsafe abortion. Last</a:t>
            </a:r>
            <a:r>
              <a:rPr lang="en-US" altLang="en-US" baseline="0" dirty="0"/>
              <a:t> edited </a:t>
            </a:r>
            <a:r>
              <a:rPr lang="en-US" altLang="en-US" sz="1200" b="0" i="0" kern="1200" baseline="0" dirty="0">
                <a:solidFill>
                  <a:schemeClr val="tx1"/>
                </a:solidFill>
                <a:effectLst/>
                <a:latin typeface="+mn-lt"/>
                <a:ea typeface="+mn-ea"/>
                <a:cs typeface="+mn-cs"/>
              </a:rPr>
              <a:t>26</a:t>
            </a:r>
            <a:r>
              <a:rPr lang="en-US" sz="1200" b="0" i="0" kern="1200" dirty="0">
                <a:solidFill>
                  <a:schemeClr val="tx1"/>
                </a:solidFill>
                <a:effectLst/>
                <a:latin typeface="+mn-lt"/>
                <a:ea typeface="+mn-ea"/>
                <a:cs typeface="+mn-cs"/>
              </a:rPr>
              <a:t> June 2019.</a:t>
            </a:r>
            <a:r>
              <a:rPr lang="en-US" dirty="0"/>
              <a:t> https://www.who.int/en/news-room/fact-sheets/detail/preventing-unsafe-abortion.</a:t>
            </a:r>
            <a:endParaRPr lang="en-US" altLang="en-US" dirty="0"/>
          </a:p>
          <a:p>
            <a:pPr>
              <a:defRPr/>
            </a:pP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71FA6DA-F1CC-4408-B0ED-68BA7EFC3A76}" type="slidenum">
              <a:rPr lang="en-US" altLang="en-US"/>
              <a:pPr eaLnBrk="1" hangingPunct="1"/>
              <a:t>5</a:t>
            </a:fld>
            <a:endParaRPr lang="en-US" altLang="en-US"/>
          </a:p>
        </p:txBody>
      </p:sp>
    </p:spTree>
    <p:extLst>
      <p:ext uri="{BB962C8B-B14F-4D97-AF65-F5344CB8AC3E}">
        <p14:creationId xmlns:p14="http://schemas.microsoft.com/office/powerpoint/2010/main" val="2592157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r>
              <a:rPr lang="en-US" sz="1200" b="0" i="0" kern="1200" dirty="0">
                <a:solidFill>
                  <a:schemeClr val="tx1"/>
                </a:solidFill>
                <a:effectLst/>
                <a:latin typeface="+mn-lt"/>
                <a:ea typeface="+mn-ea"/>
                <a:cs typeface="+mn-cs"/>
              </a:rPr>
              <a:t>Complications arising from unsafe abortions and their treatments include: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Hemorrhage: Timely treatment of heavy blood loss is critical, as delays can be fatal.</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Infection: Treatment with antibiotics along with evacuation of any remaining pregnancy tissue from the uterus as soon as possible.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Injury to the genital tract and/or internal organs: Early referral to an appropriate level of health care is essential.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References</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WHO. Preventing unsafe abortion. Last</a:t>
            </a:r>
            <a:r>
              <a:rPr lang="en-US" altLang="en-US" baseline="0" dirty="0"/>
              <a:t> edited </a:t>
            </a:r>
            <a:r>
              <a:rPr lang="en-US" altLang="en-US" sz="1200" b="0" i="0" kern="1200" baseline="0" dirty="0">
                <a:solidFill>
                  <a:schemeClr val="tx1"/>
                </a:solidFill>
                <a:effectLst/>
                <a:latin typeface="+mn-lt"/>
                <a:ea typeface="+mn-ea"/>
                <a:cs typeface="+mn-cs"/>
              </a:rPr>
              <a:t>26</a:t>
            </a:r>
            <a:r>
              <a:rPr lang="en-US" sz="1200" b="0" i="0" kern="1200" dirty="0">
                <a:solidFill>
                  <a:schemeClr val="tx1"/>
                </a:solidFill>
                <a:effectLst/>
                <a:latin typeface="+mn-lt"/>
                <a:ea typeface="+mn-ea"/>
                <a:cs typeface="+mn-cs"/>
              </a:rPr>
              <a:t> June 2019.</a:t>
            </a:r>
            <a:r>
              <a:rPr lang="en-US" dirty="0"/>
              <a:t> https://www.who.int/en/news-room/fact-sheets/detail/preventing-unsafe-abortion.</a:t>
            </a: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r>
              <a:rPr lang="en-GB" altLang="en-US" sz="1200" dirty="0"/>
              <a:t> </a:t>
            </a:r>
          </a:p>
          <a:p>
            <a:pPr>
              <a:defRPr/>
            </a:pP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71FA6DA-F1CC-4408-B0ED-68BA7EFC3A76}" type="slidenum">
              <a:rPr lang="en-US" altLang="en-US"/>
              <a:pPr eaLnBrk="1" hangingPunct="1"/>
              <a:t>6</a:t>
            </a:fld>
            <a:endParaRPr lang="en-US" altLang="en-US"/>
          </a:p>
        </p:txBody>
      </p:sp>
    </p:spTree>
    <p:extLst>
      <p:ext uri="{BB962C8B-B14F-4D97-AF65-F5344CB8AC3E}">
        <p14:creationId xmlns:p14="http://schemas.microsoft.com/office/powerpoint/2010/main" val="2439873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r>
              <a:rPr lang="en-GB" altLang="en-US" sz="1200" dirty="0"/>
              <a:t> </a:t>
            </a:r>
            <a:endParaRPr lang="en-US" altLang="en-US" sz="1200" dirty="0">
              <a:latin typeface="Calibri" panose="020F0502020204030204" pitchFamily="34" charset="0"/>
              <a:cs typeface="Calibri" panose="020F0502020204030204" pitchFamily="34" charset="0"/>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79C5443-CA3C-45EA-984B-F8632B15BE18}" type="slidenum">
              <a:rPr lang="en-US" altLang="en-US"/>
              <a:pPr eaLnBrk="1" hangingPunct="1"/>
              <a:t>7</a:t>
            </a:fld>
            <a:endParaRPr lang="en-US" altLang="en-US"/>
          </a:p>
        </p:txBody>
      </p:sp>
    </p:spTree>
    <p:extLst>
      <p:ext uri="{BB962C8B-B14F-4D97-AF65-F5344CB8AC3E}">
        <p14:creationId xmlns:p14="http://schemas.microsoft.com/office/powerpoint/2010/main" val="3937241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8</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Most countries now allow abortion to be performed on multiple grounds, including when the pregnancy endangers the woman’s life, threatens the woman’s physical and/or mental health, is the result of rape or incest, or involves a fetus with a severe impairment.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Evidence demonstrates that access to safe abortion for all women and girls is critical to saving their lives, given that unintended pregnancies and unsafe abortions are major causes of maternal mortality.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As sexual violence is associated with war and acute crises, the trauma resulting from sexual violence may be exacerbated if the incident results in a pregnancy. Because of this, many international agreements and human rights expert bodies support the provision of safe abortion care (SAC) for women who are raped in crises; international human rights law supports access to </a:t>
            </a:r>
            <a:r>
              <a:rPr lang="en-US" dirty="0"/>
              <a:t>SAC</a:t>
            </a:r>
            <a:r>
              <a:rPr lang="en-US" sz="1200" b="0" i="0" kern="1200" dirty="0">
                <a:solidFill>
                  <a:schemeClr val="tx1"/>
                </a:solidFill>
                <a:effectLst/>
                <a:latin typeface="+mn-lt"/>
                <a:ea typeface="+mn-ea"/>
                <a:cs typeface="+mn-cs"/>
              </a:rPr>
              <a:t> across all settings.</a:t>
            </a:r>
          </a:p>
          <a:p>
            <a:pPr marL="0" lvl="1" indent="0">
              <a:buClr>
                <a:srgbClr val="33CC33"/>
              </a:buClr>
              <a:buFont typeface="Wingdings" panose="05000000000000000000" pitchFamily="2" charset="2"/>
              <a:buNone/>
            </a:pPr>
            <a:endParaRPr lang="en-GB" altLang="en-US" sz="2400" dirty="0">
              <a:solidFill>
                <a:schemeClr val="tx1"/>
              </a:solidFill>
              <a:latin typeface="Calibri" panose="020F0502020204030204" pitchFamily="34" charset="0"/>
              <a:cs typeface="Calibri" panose="020F0502020204030204" pitchFamily="34" charset="0"/>
            </a:endParaRPr>
          </a:p>
          <a:p>
            <a:pPr marL="0" lvl="1" indent="0">
              <a:buClr>
                <a:srgbClr val="33CC33"/>
              </a:buClr>
              <a:buFont typeface="Wingdings" panose="05000000000000000000" pitchFamily="2" charset="2"/>
              <a:buNone/>
            </a:pPr>
            <a:r>
              <a:rPr lang="en-GB" altLang="en-US" sz="2400" u="sng" dirty="0">
                <a:solidFill>
                  <a:schemeClr val="tx1"/>
                </a:solidFill>
                <a:latin typeface="Calibri" panose="020F0502020204030204" pitchFamily="34" charset="0"/>
                <a:cs typeface="Calibri" panose="020F0502020204030204" pitchFamily="34" charset="0"/>
              </a:rPr>
              <a:t>Reference</a:t>
            </a:r>
            <a:r>
              <a:rPr lang="en-GB" altLang="en-US" sz="2400" dirty="0">
                <a:solidFill>
                  <a:schemeClr val="tx1"/>
                </a:solidFill>
                <a:latin typeface="Calibri" panose="020F0502020204030204" pitchFamily="34" charset="0"/>
                <a:cs typeface="Calibri" panose="020F0502020204030204" pitchFamily="34" charset="0"/>
              </a:rPr>
              <a:t>:</a:t>
            </a:r>
          </a:p>
          <a:p>
            <a:pPr marL="0" lvl="1" indent="0">
              <a:buClr>
                <a:srgbClr val="33CC33"/>
              </a:buClr>
              <a:buFont typeface="Wingdings" panose="05000000000000000000" pitchFamily="2" charset="2"/>
              <a:buNone/>
            </a:pPr>
            <a:r>
              <a:rPr lang="en-GB" altLang="en-US" sz="2400" dirty="0"/>
              <a:t>Inter-agency Working Group on Reproductive Health in Crises (2018). MISP Chapter. </a:t>
            </a:r>
            <a:r>
              <a:rPr lang="en-GB" altLang="en-US" sz="2400" i="1" dirty="0"/>
              <a:t>Inter-agency Field Manual on Reproductive Health in Humanitarian Settings</a:t>
            </a:r>
            <a:r>
              <a:rPr lang="en-GB" altLang="en-US" sz="2400" dirty="0"/>
              <a:t>. </a:t>
            </a:r>
            <a:r>
              <a:rPr lang="en-US" sz="2400" dirty="0"/>
              <a:t>https://iawg.wpengine.com/wp-content/uploads/2019/07/IAFM-3-MISP.pdf.</a:t>
            </a:r>
            <a:r>
              <a:rPr lang="en-GB" altLang="en-US" sz="2400" dirty="0"/>
              <a:t> </a:t>
            </a:r>
          </a:p>
        </p:txBody>
      </p:sp>
    </p:spTree>
    <p:extLst>
      <p:ext uri="{BB962C8B-B14F-4D97-AF65-F5344CB8AC3E}">
        <p14:creationId xmlns:p14="http://schemas.microsoft.com/office/powerpoint/2010/main" val="101637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9</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i="0" kern="1200" dirty="0">
                <a:solidFill>
                  <a:schemeClr val="tx1"/>
                </a:solidFill>
                <a:effectLst/>
                <a:latin typeface="+mn-lt"/>
                <a:ea typeface="+mn-ea"/>
                <a:cs typeface="+mn-cs"/>
              </a:rPr>
              <a:t>In most settings safe abortion care is legally permissible for some or all reasons and capacity exists to provide and/or refer women to SAC services. If the woman chooses an abortion, health care workers should:</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Provide medically accurate information </a:t>
            </a:r>
            <a:r>
              <a:rPr lang="en-US" sz="1200" b="0" i="0" kern="1200" dirty="0">
                <a:solidFill>
                  <a:schemeClr val="tx1"/>
                </a:solidFill>
                <a:effectLst/>
                <a:latin typeface="+mn-lt"/>
                <a:ea typeface="+mn-ea"/>
                <a:cs typeface="+mn-cs"/>
              </a:rPr>
              <a:t>about abortion services in a form women can understand and recall.</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Explain any legal requirements </a:t>
            </a:r>
            <a:r>
              <a:rPr lang="en-US" sz="1200" b="0" i="0" kern="1200" dirty="0">
                <a:solidFill>
                  <a:schemeClr val="tx1"/>
                </a:solidFill>
                <a:effectLst/>
                <a:latin typeface="+mn-lt"/>
                <a:ea typeface="+mn-ea"/>
                <a:cs typeface="+mn-cs"/>
              </a:rPr>
              <a:t>for obtaining safe abortion care.</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Explain where and how to obtain safe, legal abortion services </a:t>
            </a:r>
            <a:r>
              <a:rPr lang="en-US" sz="1200" b="0" i="0" kern="1200" dirty="0">
                <a:solidFill>
                  <a:schemeClr val="tx1"/>
                </a:solidFill>
                <a:effectLst/>
                <a:latin typeface="+mn-lt"/>
                <a:ea typeface="+mn-ea"/>
                <a:cs typeface="+mn-cs"/>
              </a:rPr>
              <a:t>and their cost.</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Provide medication abortion, with mifepristone/misoprostol if available or misoprostol-alone</a:t>
            </a:r>
            <a:r>
              <a:rPr lang="en-US" sz="1200" b="0" i="0" kern="1200" dirty="0">
                <a:solidFill>
                  <a:schemeClr val="tx1"/>
                </a:solidFill>
                <a:effectLst/>
                <a:latin typeface="+mn-lt"/>
                <a:ea typeface="+mn-ea"/>
                <a:cs typeface="+mn-cs"/>
              </a:rPr>
              <a:t> if mifepristone is unavailable, </a:t>
            </a:r>
            <a:r>
              <a:rPr lang="en-US" sz="1200" b="1" i="0" kern="1200" dirty="0">
                <a:solidFill>
                  <a:schemeClr val="tx1"/>
                </a:solidFill>
                <a:effectLst/>
                <a:latin typeface="+mn-lt"/>
                <a:ea typeface="+mn-ea"/>
                <a:cs typeface="+mn-cs"/>
              </a:rPr>
              <a:t>vacuum aspiration, dilatation and evacuation, or induction procedures </a:t>
            </a:r>
            <a:r>
              <a:rPr lang="en-US" sz="1200" b="0" i="0" kern="1200" dirty="0">
                <a:solidFill>
                  <a:schemeClr val="tx1"/>
                </a:solidFill>
                <a:effectLst/>
                <a:latin typeface="+mn-lt"/>
                <a:ea typeface="+mn-ea"/>
                <a:cs typeface="+mn-cs"/>
              </a:rPr>
              <a:t>as recommended by WHO.</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Provide information and offer counseling to women on post-abortion contraceptive use </a:t>
            </a:r>
            <a:r>
              <a:rPr lang="en-US" sz="1200" b="0" i="0" kern="1200" dirty="0">
                <a:solidFill>
                  <a:schemeClr val="tx1"/>
                </a:solidFill>
                <a:effectLst/>
                <a:latin typeface="+mn-lt"/>
                <a:ea typeface="+mn-ea"/>
                <a:cs typeface="+mn-cs"/>
              </a:rPr>
              <a:t>and provide contraception to women who accept a method.</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Consider providing presumptive treatment </a:t>
            </a:r>
            <a:r>
              <a:rPr lang="en-US" sz="1200" b="0" i="0" kern="1200" dirty="0">
                <a:solidFill>
                  <a:schemeClr val="tx1"/>
                </a:solidFill>
                <a:effectLst/>
                <a:latin typeface="+mn-lt"/>
                <a:ea typeface="+mn-ea"/>
                <a:cs typeface="+mn-cs"/>
              </a:rPr>
              <a:t>for gonorrhea and chlamydia in settings with a high prevalence of STIs.</a:t>
            </a:r>
            <a:endParaRPr lang="en-GB" altLang="en-US" sz="1300" dirty="0"/>
          </a:p>
          <a:p>
            <a:endParaRPr lang="en-GB" altLang="en-US" sz="13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400" u="sng">
                <a:solidFill>
                  <a:schemeClr val="tx1"/>
                </a:solidFill>
                <a:latin typeface="Calibri" panose="020F0502020204030204" pitchFamily="34" charset="0"/>
                <a:cs typeface="Calibri" panose="020F0502020204030204" pitchFamily="34" charset="0"/>
              </a:rPr>
              <a:t>Reference</a:t>
            </a:r>
            <a:r>
              <a:rPr lang="en-GB" altLang="en-US" sz="1400">
                <a:solidFill>
                  <a:schemeClr val="tx1"/>
                </a:solidFill>
                <a:latin typeface="Calibri" panose="020F0502020204030204" pitchFamily="34" charset="0"/>
                <a:cs typeface="Calibri" panose="020F0502020204030204" pitchFamily="34" charset="0"/>
              </a:rPr>
              <a:t>:</a:t>
            </a:r>
            <a:endParaRPr lang="en-GB" altLang="en-US" sz="1300" dirty="0"/>
          </a:p>
          <a:p>
            <a:r>
              <a:rPr lang="en-GB" altLang="en-US" sz="1300" dirty="0"/>
              <a:t>Inter-agency Working Group on Reproductive Health in Crises (2018). MISP Chapter. </a:t>
            </a:r>
            <a:r>
              <a:rPr lang="en-GB" altLang="en-US" sz="1300" i="1" dirty="0"/>
              <a:t>Inter-agency Field Manual on Reproductive Health in Humanitarian Settings</a:t>
            </a:r>
            <a:r>
              <a:rPr lang="en-GB" altLang="en-US" sz="1300" dirty="0"/>
              <a:t>. </a:t>
            </a:r>
            <a:r>
              <a:rPr lang="en-US" sz="1400" dirty="0"/>
              <a:t>https://iawg.wpengine.com/wp-content/uploads/2019/07/IAFM-3-MISP.pdf.</a:t>
            </a:r>
            <a:r>
              <a:rPr lang="en-GB" altLang="en-US" sz="1300" dirty="0"/>
              <a:t> </a:t>
            </a:r>
          </a:p>
        </p:txBody>
      </p:sp>
    </p:spTree>
    <p:extLst>
      <p:ext uri="{BB962C8B-B14F-4D97-AF65-F5344CB8AC3E}">
        <p14:creationId xmlns:p14="http://schemas.microsoft.com/office/powerpoint/2010/main" val="13429016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6400800" cy="3581399"/>
          </a:xfrm>
        </p:spPr>
        <p:txBody>
          <a:bodyPr/>
          <a:lstStyle>
            <a:lvl1pPr algn="l">
              <a:defRPr b="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267200"/>
            <a:ext cx="6400800" cy="1371600"/>
          </a:xfrm>
        </p:spPr>
        <p:txBody>
          <a:bodyPr/>
          <a:lstStyle>
            <a:lvl1pPr marL="0" indent="0" algn="l">
              <a:buNone/>
              <a:defRPr>
                <a:solidFill>
                  <a:srgbClr val="FFFF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10668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685800" y="6492875"/>
            <a:ext cx="6705600" cy="365125"/>
          </a:xfrm>
          <a:prstGeom prst="rect">
            <a:avLst/>
          </a:prstGeo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background with text Day 2">
            <a:extLst>
              <a:ext uri="{FF2B5EF4-FFF2-40B4-BE49-F238E27FC236}">
                <a16:creationId xmlns:a16="http://schemas.microsoft.com/office/drawing/2014/main" id="{84BF2A27-CB40-42D8-8810-D5A113F10F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554" y="-79696"/>
            <a:ext cx="9353109" cy="7017393"/>
          </a:xfrm>
          <a:prstGeom prst="rect">
            <a:avLst/>
          </a:prstGeom>
        </p:spPr>
      </p:pic>
      <p:sp>
        <p:nvSpPr>
          <p:cNvPr id="5" name="Title 1">
            <a:extLst>
              <a:ext uri="{FF2B5EF4-FFF2-40B4-BE49-F238E27FC236}">
                <a16:creationId xmlns:a16="http://schemas.microsoft.com/office/drawing/2014/main" id="{668BB995-B279-4F3F-805E-1DD2B7A7B05E}"/>
              </a:ext>
            </a:extLst>
          </p:cNvPr>
          <p:cNvSpPr txBox="1">
            <a:spLocks/>
          </p:cNvSpPr>
          <p:nvPr/>
        </p:nvSpPr>
        <p:spPr>
          <a:xfrm>
            <a:off x="1143000" y="2533383"/>
            <a:ext cx="6858000" cy="290051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a:lstStyle>
          <a:p>
            <a:r>
              <a:rPr lang="en-US" dirty="0">
                <a:solidFill>
                  <a:srgbClr val="FFFFFF"/>
                </a:solidFill>
                <a:latin typeface="Calibri" panose="020F0502020204030204" pitchFamily="34" charset="0"/>
                <a:cs typeface="Calibri" panose="020F0502020204030204" pitchFamily="34" charset="0"/>
              </a:rPr>
              <a:t>Safe abortion care and</a:t>
            </a:r>
            <a:br>
              <a:rPr lang="en-US" dirty="0">
                <a:solidFill>
                  <a:srgbClr val="FFFFFF"/>
                </a:solidFill>
                <a:latin typeface="Calibri" panose="020F0502020204030204" pitchFamily="34" charset="0"/>
                <a:cs typeface="Calibri" panose="020F0502020204030204" pitchFamily="34" charset="0"/>
              </a:rPr>
            </a:br>
            <a:r>
              <a:rPr lang="en-US" dirty="0">
                <a:solidFill>
                  <a:srgbClr val="FFFFFF"/>
                </a:solidFill>
                <a:latin typeface="Calibri" panose="020F0502020204030204" pitchFamily="34" charset="0"/>
                <a:cs typeface="Calibri" panose="020F0502020204030204" pitchFamily="34" charset="0"/>
              </a:rPr>
              <a:t>post-abortion care</a:t>
            </a:r>
          </a:p>
        </p:txBody>
      </p:sp>
      <p:pic>
        <p:nvPicPr>
          <p:cNvPr id="6" name="Picture 2" descr="Photo of a group of African women.">
            <a:extLst>
              <a:ext uri="{FF2B5EF4-FFF2-40B4-BE49-F238E27FC236}">
                <a16:creationId xmlns:a16="http://schemas.microsoft.com/office/drawing/2014/main" id="{CAEDFBC7-3A41-455A-AA81-7AF89F2C2F0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555" y="-79696"/>
            <a:ext cx="9353109" cy="29083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DA1761F6-0433-42D1-9D50-76FD8C90DD15}"/>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434" y="5774921"/>
            <a:ext cx="2070312" cy="821755"/>
          </a:xfrm>
          <a:prstGeom prst="rect">
            <a:avLst/>
          </a:prstGeom>
        </p:spPr>
      </p:pic>
    </p:spTree>
    <p:extLst>
      <p:ext uri="{BB962C8B-B14F-4D97-AF65-F5344CB8AC3E}">
        <p14:creationId xmlns:p14="http://schemas.microsoft.com/office/powerpoint/2010/main" val="2935833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2E11757-CC00-4E69-87AD-100B3F9198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2290" name="Rectangle 2"/>
          <p:cNvSpPr>
            <a:spLocks noGrp="1" noChangeArrowheads="1"/>
          </p:cNvSpPr>
          <p:nvPr>
            <p:ph type="title"/>
          </p:nvPr>
        </p:nvSpPr>
        <p:spPr>
          <a:xfrm>
            <a:off x="295275" y="512762"/>
            <a:ext cx="7772400" cy="603250"/>
          </a:xfrm>
        </p:spPr>
        <p:txBody>
          <a:bodyPr>
            <a:normAutofit fontScale="90000"/>
          </a:bodyPr>
          <a:lstStyle/>
          <a:p>
            <a:pPr marL="53975"/>
            <a:r>
              <a:rPr lang="en-GB" altLang="en-US" dirty="0">
                <a:latin typeface="Calibri" panose="020F0502020204030204" pitchFamily="34" charset="0"/>
                <a:cs typeface="Calibri" panose="020F0502020204030204" pitchFamily="34" charset="0"/>
              </a:rPr>
              <a:t>Relevant Inter-agency RH Kits</a:t>
            </a:r>
          </a:p>
        </p:txBody>
      </p:sp>
      <p:sp>
        <p:nvSpPr>
          <p:cNvPr id="12291" name="Rectangle 3"/>
          <p:cNvSpPr>
            <a:spLocks noGrp="1" noChangeArrowheads="1"/>
          </p:cNvSpPr>
          <p:nvPr>
            <p:ph idx="1"/>
          </p:nvPr>
        </p:nvSpPr>
        <p:spPr>
          <a:xfrm>
            <a:off x="457200" y="1600199"/>
            <a:ext cx="8229600" cy="5102441"/>
          </a:xfrm>
        </p:spPr>
        <p:txBody>
          <a:bodyPr>
            <a:normAutofit fontScale="85000" lnSpcReduction="20000"/>
          </a:bodyPr>
          <a:lstStyle/>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1A: Male Condoms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1B: Female Condoms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2B: Misoprostol</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3: Post-Rape Treatment (EC, IUD)</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4: Oral and Injectable Contraception</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5: Treatment of STIs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7A: Intrauterine Device (IUD)</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7B: Contraceptive Implant</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8: Management of Complications of Miscarriage or Abortion</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9: Repair of Cervical and Vaginal Tears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11: Obstetric Surgery and Severe Obstetric Complications (A and B)</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12: Blood Transfusion</a:t>
            </a:r>
          </a:p>
          <a:p>
            <a:pPr marL="1049338" lvl="1" indent="-515938">
              <a:buClr>
                <a:srgbClr val="33CC33"/>
              </a:buClr>
              <a:buFont typeface="Arial" panose="020B0604020202020204" pitchFamily="34" charset="0"/>
              <a:buNone/>
            </a:pPr>
            <a:endParaRPr lang="de-DE" alt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0372480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F7BEDE-564A-455D-B4C0-4C8AE5FD6A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6" name="Rectangle 3">
            <a:extLst>
              <a:ext uri="{FF2B5EF4-FFF2-40B4-BE49-F238E27FC236}">
                <a16:creationId xmlns:a16="http://schemas.microsoft.com/office/drawing/2014/main" id="{B0D412ED-4FEB-4794-8075-A8F9D611261E}"/>
              </a:ext>
            </a:extLst>
          </p:cNvPr>
          <p:cNvSpPr txBox="1">
            <a:spLocks noChangeArrowheads="1"/>
          </p:cNvSpPr>
          <p:nvPr/>
        </p:nvSpPr>
        <p:spPr bwMode="auto">
          <a:xfrm>
            <a:off x="-45216" y="2804506"/>
            <a:ext cx="8102600" cy="1875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pPr>
            <a:r>
              <a:rPr lang="en-US" altLang="en-US" sz="32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altLang="en-US" sz="3200" b="1" dirty="0">
                <a:solidFill>
                  <a:srgbClr val="66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Post-abortion care and referrals to safe abortion services </a:t>
            </a:r>
            <a:r>
              <a:rPr lang="en-US" altLang="en-US" sz="32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must </a:t>
            </a:r>
            <a:r>
              <a:rPr lang="en-US" altLang="en-US" sz="3200" b="1" dirty="0">
                <a:solidFill>
                  <a:srgbClr val="66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be provided, even if legal or other barriers exist to the provision of comprehensive abortion services. </a:t>
            </a:r>
            <a:endParaRPr lang="de-DE" altLang="en-US" sz="3200" b="1" dirty="0">
              <a:solidFill>
                <a:srgbClr val="66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84562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Picture of a woman looking out a window onto some buildings.">
            <a:extLst>
              <a:ext uri="{FF2B5EF4-FFF2-40B4-BE49-F238E27FC236}">
                <a16:creationId xmlns:a16="http://schemas.microsoft.com/office/drawing/2014/main" id="{EF408A91-DABE-4707-97B9-9E932A1C6632}"/>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40117" r="16216"/>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194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014DB58-7D8F-4F21-A8D3-70AF008858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7170" name="Title 1"/>
          <p:cNvSpPr>
            <a:spLocks noGrp="1"/>
          </p:cNvSpPr>
          <p:nvPr>
            <p:ph type="title"/>
          </p:nvPr>
        </p:nvSpPr>
        <p:spPr>
          <a:xfrm>
            <a:off x="457200" y="333145"/>
            <a:ext cx="8229600" cy="1143000"/>
          </a:xfrm>
        </p:spPr>
        <p:txBody>
          <a:bodyPr>
            <a:normAutofit/>
          </a:bodyPr>
          <a:lstStyle/>
          <a:p>
            <a:r>
              <a:rPr lang="en-US" altLang="en-US" sz="4000" dirty="0">
                <a:latin typeface="Calibri" panose="020F0502020204030204" pitchFamily="34" charset="0"/>
                <a:cs typeface="Calibri" panose="020F0502020204030204" pitchFamily="34" charset="0"/>
              </a:rPr>
              <a:t>Barriers to safe abortion care</a:t>
            </a:r>
          </a:p>
        </p:txBody>
      </p:sp>
      <p:sp>
        <p:nvSpPr>
          <p:cNvPr id="7171" name="Content Placeholder 2"/>
          <p:cNvSpPr>
            <a:spLocks noGrp="1"/>
          </p:cNvSpPr>
          <p:nvPr>
            <p:ph idx="1"/>
          </p:nvPr>
        </p:nvSpPr>
        <p:spPr>
          <a:xfrm>
            <a:off x="533400" y="1888066"/>
            <a:ext cx="8229600" cy="4817534"/>
          </a:xfrm>
        </p:spPr>
        <p:txBody>
          <a:bodyPr>
            <a:normAutofit fontScale="92500" lnSpcReduction="10000"/>
          </a:bodyPr>
          <a:lstStyle/>
          <a:p>
            <a:r>
              <a:rPr lang="en-US" altLang="en-US" dirty="0">
                <a:latin typeface="Calibri" panose="020F0502020204030204" pitchFamily="34" charset="0"/>
                <a:cs typeface="Calibri" panose="020F0502020204030204" pitchFamily="34" charset="0"/>
              </a:rPr>
              <a:t>Restrictive laws.</a:t>
            </a:r>
          </a:p>
          <a:p>
            <a:r>
              <a:rPr lang="en-US" altLang="en-US" dirty="0">
                <a:latin typeface="Calibri" panose="020F0502020204030204" pitchFamily="34" charset="0"/>
                <a:cs typeface="Calibri" panose="020F0502020204030204" pitchFamily="34" charset="0"/>
              </a:rPr>
              <a:t>Poor availability of services.</a:t>
            </a:r>
          </a:p>
          <a:p>
            <a:r>
              <a:rPr lang="en-US" altLang="en-US" dirty="0">
                <a:latin typeface="Calibri" panose="020F0502020204030204" pitchFamily="34" charset="0"/>
                <a:cs typeface="Calibri" panose="020F0502020204030204" pitchFamily="34" charset="0"/>
              </a:rPr>
              <a:t>High cost.</a:t>
            </a:r>
          </a:p>
          <a:p>
            <a:r>
              <a:rPr lang="en-US" altLang="en-US" dirty="0">
                <a:latin typeface="Calibri" panose="020F0502020204030204" pitchFamily="34" charset="0"/>
                <a:cs typeface="Calibri" panose="020F0502020204030204" pitchFamily="34" charset="0"/>
              </a:rPr>
              <a:t>Stigma.</a:t>
            </a:r>
          </a:p>
          <a:p>
            <a:r>
              <a:rPr lang="en-US" altLang="en-US" dirty="0">
                <a:latin typeface="Calibri" panose="020F0502020204030204" pitchFamily="34" charset="0"/>
                <a:cs typeface="Calibri" panose="020F0502020204030204" pitchFamily="34" charset="0"/>
              </a:rPr>
              <a:t>Conscientious objection of health care providers.</a:t>
            </a:r>
          </a:p>
          <a:p>
            <a:r>
              <a:rPr lang="en-US" altLang="en-US" dirty="0">
                <a:latin typeface="Calibri" panose="020F0502020204030204" pitchFamily="34" charset="0"/>
                <a:cs typeface="Calibri" panose="020F0502020204030204" pitchFamily="34" charset="0"/>
              </a:rPr>
              <a:t>Unnecessary requirements.</a:t>
            </a:r>
          </a:p>
          <a:p>
            <a:pPr lvl="1"/>
            <a:r>
              <a:rPr lang="en-US" altLang="en-US" dirty="0">
                <a:latin typeface="Calibri" panose="020F0502020204030204" pitchFamily="34" charset="0"/>
                <a:cs typeface="Calibri" panose="020F0502020204030204" pitchFamily="34" charset="0"/>
              </a:rPr>
              <a:t>Mandatory waiting periods, mandatory counselling, provision of misleading information, third-party authorization, and medically unnecessary tests that delay care.</a:t>
            </a:r>
          </a:p>
        </p:txBody>
      </p:sp>
    </p:spTree>
    <p:extLst>
      <p:ext uri="{BB962C8B-B14F-4D97-AF65-F5344CB8AC3E}">
        <p14:creationId xmlns:p14="http://schemas.microsoft.com/office/powerpoint/2010/main" val="4293605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BA4F4A3-51CE-4100-8D42-733860AAE5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7170" name="Title 1"/>
          <p:cNvSpPr>
            <a:spLocks noGrp="1"/>
          </p:cNvSpPr>
          <p:nvPr>
            <p:ph type="title"/>
          </p:nvPr>
        </p:nvSpPr>
        <p:spPr>
          <a:xfrm>
            <a:off x="457200" y="333145"/>
            <a:ext cx="8229600" cy="1143000"/>
          </a:xfrm>
        </p:spPr>
        <p:txBody>
          <a:bodyPr>
            <a:normAutofit fontScale="90000"/>
          </a:bodyPr>
          <a:lstStyle/>
          <a:p>
            <a:r>
              <a:rPr lang="en-US" altLang="en-US" sz="4000" dirty="0">
                <a:latin typeface="Calibri" panose="020F0502020204030204" pitchFamily="34" charset="0"/>
                <a:cs typeface="Calibri" panose="020F0502020204030204" pitchFamily="34" charset="0"/>
              </a:rPr>
              <a:t>Complications of unsafe abortion requiring emergency care</a:t>
            </a:r>
          </a:p>
        </p:txBody>
      </p:sp>
      <p:sp>
        <p:nvSpPr>
          <p:cNvPr id="7171" name="Content Placeholder 2"/>
          <p:cNvSpPr>
            <a:spLocks noGrp="1"/>
          </p:cNvSpPr>
          <p:nvPr>
            <p:ph idx="1"/>
          </p:nvPr>
        </p:nvSpPr>
        <p:spPr>
          <a:xfrm>
            <a:off x="533400" y="1888066"/>
            <a:ext cx="8229600" cy="4436534"/>
          </a:xfrm>
        </p:spPr>
        <p:txBody>
          <a:bodyPr>
            <a:normAutofit/>
          </a:bodyPr>
          <a:lstStyle/>
          <a:p>
            <a:r>
              <a:rPr lang="en-US" altLang="en-US" dirty="0">
                <a:latin typeface="Calibri" panose="020F0502020204030204" pitchFamily="34" charset="0"/>
                <a:cs typeface="Calibri" panose="020F0502020204030204" pitchFamily="34" charset="0"/>
              </a:rPr>
              <a:t>Incomplete abortion.</a:t>
            </a:r>
          </a:p>
          <a:p>
            <a:r>
              <a:rPr lang="en-US" altLang="en-US" dirty="0">
                <a:latin typeface="Calibri" panose="020F0502020204030204" pitchFamily="34" charset="0"/>
                <a:cs typeface="Calibri" panose="020F0502020204030204" pitchFamily="34" charset="0"/>
              </a:rPr>
              <a:t>Heavy bleeding.</a:t>
            </a:r>
          </a:p>
          <a:p>
            <a:r>
              <a:rPr lang="en-US" altLang="en-US" dirty="0">
                <a:latin typeface="Calibri" panose="020F0502020204030204" pitchFamily="34" charset="0"/>
                <a:cs typeface="Calibri" panose="020F0502020204030204" pitchFamily="34" charset="0"/>
              </a:rPr>
              <a:t>Infection.</a:t>
            </a:r>
          </a:p>
          <a:p>
            <a:r>
              <a:rPr lang="en-US" altLang="en-US" dirty="0">
                <a:latin typeface="Calibri" panose="020F0502020204030204" pitchFamily="34" charset="0"/>
                <a:cs typeface="Calibri" panose="020F0502020204030204" pitchFamily="34" charset="0"/>
              </a:rPr>
              <a:t>Uterine perforation.</a:t>
            </a:r>
          </a:p>
          <a:p>
            <a:r>
              <a:rPr lang="en-US" altLang="en-US" dirty="0">
                <a:latin typeface="Calibri" panose="020F0502020204030204" pitchFamily="34" charset="0"/>
                <a:cs typeface="Calibri" panose="020F0502020204030204" pitchFamily="34" charset="0"/>
              </a:rPr>
              <a:t>Damage to the genital tract and internal organs.</a:t>
            </a:r>
          </a:p>
        </p:txBody>
      </p:sp>
    </p:spTree>
    <p:extLst>
      <p:ext uri="{BB962C8B-B14F-4D97-AF65-F5344CB8AC3E}">
        <p14:creationId xmlns:p14="http://schemas.microsoft.com/office/powerpoint/2010/main" val="1914633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D646EA-FF6C-40B8-89FC-3F87EE0988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7170" name="Title 1"/>
          <p:cNvSpPr>
            <a:spLocks noGrp="1"/>
          </p:cNvSpPr>
          <p:nvPr>
            <p:ph type="title"/>
          </p:nvPr>
        </p:nvSpPr>
        <p:spPr>
          <a:xfrm>
            <a:off x="457200" y="333145"/>
            <a:ext cx="8229600" cy="1143000"/>
          </a:xfrm>
        </p:spPr>
        <p:txBody>
          <a:bodyPr>
            <a:normAutofit/>
          </a:bodyPr>
          <a:lstStyle/>
          <a:p>
            <a:r>
              <a:rPr lang="en-US" altLang="en-US" sz="4000" dirty="0">
                <a:latin typeface="Calibri" panose="020F0502020204030204" pitchFamily="34" charset="0"/>
                <a:cs typeface="Calibri" panose="020F0502020204030204" pitchFamily="34" charset="0"/>
              </a:rPr>
              <a:t>Danger signs</a:t>
            </a:r>
          </a:p>
        </p:txBody>
      </p:sp>
      <p:sp>
        <p:nvSpPr>
          <p:cNvPr id="7171" name="Content Placeholder 2"/>
          <p:cNvSpPr>
            <a:spLocks noGrp="1"/>
          </p:cNvSpPr>
          <p:nvPr>
            <p:ph idx="1"/>
          </p:nvPr>
        </p:nvSpPr>
        <p:spPr>
          <a:xfrm>
            <a:off x="533400" y="1888066"/>
            <a:ext cx="8229600" cy="4436534"/>
          </a:xfrm>
        </p:spPr>
        <p:txBody>
          <a:bodyPr>
            <a:normAutofit/>
          </a:bodyPr>
          <a:lstStyle/>
          <a:p>
            <a:r>
              <a:rPr lang="en-US" altLang="en-US" dirty="0">
                <a:latin typeface="Calibri" panose="020F0502020204030204" pitchFamily="34" charset="0"/>
                <a:cs typeface="Calibri" panose="020F0502020204030204" pitchFamily="34" charset="0"/>
              </a:rPr>
              <a:t>Abnormal vaginal bleeding.</a:t>
            </a:r>
          </a:p>
          <a:p>
            <a:r>
              <a:rPr lang="en-US" altLang="en-US" dirty="0">
                <a:latin typeface="Calibri" panose="020F0502020204030204" pitchFamily="34" charset="0"/>
                <a:cs typeface="Calibri" panose="020F0502020204030204" pitchFamily="34" charset="0"/>
              </a:rPr>
              <a:t>Abdominal pain.</a:t>
            </a:r>
          </a:p>
          <a:p>
            <a:r>
              <a:rPr lang="en-US" altLang="en-US" dirty="0">
                <a:latin typeface="Calibri" panose="020F0502020204030204" pitchFamily="34" charset="0"/>
                <a:cs typeface="Calibri" panose="020F0502020204030204" pitchFamily="34" charset="0"/>
              </a:rPr>
              <a:t>Infection.</a:t>
            </a:r>
          </a:p>
          <a:p>
            <a:r>
              <a:rPr lang="en-US" altLang="en-US" dirty="0">
                <a:latin typeface="Calibri" panose="020F0502020204030204" pitchFamily="34" charset="0"/>
                <a:cs typeface="Calibri" panose="020F0502020204030204" pitchFamily="34" charset="0"/>
              </a:rPr>
              <a:t>Shock.</a:t>
            </a:r>
          </a:p>
        </p:txBody>
      </p:sp>
    </p:spTree>
    <p:extLst>
      <p:ext uri="{BB962C8B-B14F-4D97-AF65-F5344CB8AC3E}">
        <p14:creationId xmlns:p14="http://schemas.microsoft.com/office/powerpoint/2010/main" val="1984835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E5941C3-85F6-4735-AB44-E84FE5AB5D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7170" name="Title 1"/>
          <p:cNvSpPr>
            <a:spLocks noGrp="1"/>
          </p:cNvSpPr>
          <p:nvPr>
            <p:ph type="title"/>
          </p:nvPr>
        </p:nvSpPr>
        <p:spPr>
          <a:xfrm>
            <a:off x="457200" y="333145"/>
            <a:ext cx="8229600" cy="1143000"/>
          </a:xfrm>
        </p:spPr>
        <p:txBody>
          <a:bodyPr>
            <a:normAutofit/>
          </a:bodyPr>
          <a:lstStyle/>
          <a:p>
            <a:r>
              <a:rPr lang="en-US" altLang="en-US" sz="4000" dirty="0">
                <a:latin typeface="Calibri" panose="020F0502020204030204" pitchFamily="34" charset="0"/>
                <a:cs typeface="Calibri" panose="020F0502020204030204" pitchFamily="34" charset="0"/>
              </a:rPr>
              <a:t>Care and treatment</a:t>
            </a:r>
          </a:p>
        </p:txBody>
      </p:sp>
      <p:sp>
        <p:nvSpPr>
          <p:cNvPr id="7171" name="Content Placeholder 2"/>
          <p:cNvSpPr>
            <a:spLocks noGrp="1"/>
          </p:cNvSpPr>
          <p:nvPr>
            <p:ph idx="1"/>
          </p:nvPr>
        </p:nvSpPr>
        <p:spPr>
          <a:xfrm>
            <a:off x="533400" y="1888066"/>
            <a:ext cx="8229600" cy="4436534"/>
          </a:xfrm>
        </p:spPr>
        <p:txBody>
          <a:bodyPr>
            <a:normAutofit/>
          </a:bodyPr>
          <a:lstStyle/>
          <a:p>
            <a:r>
              <a:rPr lang="en-US" altLang="en-US" dirty="0">
                <a:latin typeface="Calibri" panose="020F0502020204030204" pitchFamily="34" charset="0"/>
                <a:cs typeface="Calibri" panose="020F0502020204030204" pitchFamily="34" charset="0"/>
              </a:rPr>
              <a:t>Uterine evacuation.</a:t>
            </a:r>
          </a:p>
          <a:p>
            <a:r>
              <a:rPr lang="en-US" altLang="en-US" dirty="0">
                <a:latin typeface="Calibri" panose="020F0502020204030204" pitchFamily="34" charset="0"/>
                <a:cs typeface="Calibri" panose="020F0502020204030204" pitchFamily="34" charset="0"/>
              </a:rPr>
              <a:t>Antibiotics if infection is suspected.</a:t>
            </a:r>
          </a:p>
          <a:p>
            <a:r>
              <a:rPr lang="en-US" altLang="en-US" dirty="0">
                <a:latin typeface="Calibri" panose="020F0502020204030204" pitchFamily="34" charset="0"/>
                <a:cs typeface="Calibri" panose="020F0502020204030204" pitchFamily="34" charset="0"/>
              </a:rPr>
              <a:t>Tetanus prophylaxis.</a:t>
            </a:r>
          </a:p>
          <a:p>
            <a:r>
              <a:rPr lang="en-US" altLang="en-US" dirty="0">
                <a:latin typeface="Calibri" panose="020F0502020204030204" pitchFamily="34" charset="0"/>
                <a:cs typeface="Calibri" panose="020F0502020204030204" pitchFamily="34" charset="0"/>
              </a:rPr>
              <a:t>Referral for higher-level care, as needed.</a:t>
            </a:r>
          </a:p>
        </p:txBody>
      </p:sp>
    </p:spTree>
    <p:extLst>
      <p:ext uri="{BB962C8B-B14F-4D97-AF65-F5344CB8AC3E}">
        <p14:creationId xmlns:p14="http://schemas.microsoft.com/office/powerpoint/2010/main" val="1665332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3614CE8-E6D3-4BAE-9165-9A34DA248D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028" name="Rectangle 3"/>
          <p:cNvSpPr txBox="1">
            <a:spLocks noChangeArrowheads="1"/>
          </p:cNvSpPr>
          <p:nvPr/>
        </p:nvSpPr>
        <p:spPr bwMode="auto">
          <a:xfrm>
            <a:off x="520700" y="2786750"/>
            <a:ext cx="8102600" cy="1875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pPr>
            <a:r>
              <a:rPr lang="en-US" altLang="en-US" sz="32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Women and girls in humanitarian settings may be at </a:t>
            </a:r>
            <a:r>
              <a:rPr lang="en-US" altLang="en-US" sz="32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increased risk </a:t>
            </a:r>
            <a:r>
              <a:rPr lang="en-US" altLang="en-US" sz="32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of</a:t>
            </a:r>
            <a:r>
              <a:rPr lang="en-US" altLang="en-US" sz="3200" b="1" dirty="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altLang="en-US" sz="32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unintended pregnancy </a:t>
            </a:r>
            <a:r>
              <a:rPr lang="en-US" altLang="en-US" sz="32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and</a:t>
            </a:r>
            <a:r>
              <a:rPr lang="en-US" altLang="en-US" sz="3200" b="1" dirty="0">
                <a:solidFill>
                  <a:srgbClr val="FF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altLang="en-US" sz="32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unsafe abortion</a:t>
            </a:r>
            <a:r>
              <a:rPr lang="en-US" altLang="en-US" sz="32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lang="de-DE" altLang="en-US" sz="32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2868411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687509-76A2-4919-85CD-98443C85DF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7" name="Rectangle 3">
            <a:extLst>
              <a:ext uri="{FF2B5EF4-FFF2-40B4-BE49-F238E27FC236}">
                <a16:creationId xmlns:a16="http://schemas.microsoft.com/office/drawing/2014/main" id="{62D00F06-C43B-4683-9C98-C3A777A75367}"/>
              </a:ext>
            </a:extLst>
          </p:cNvPr>
          <p:cNvSpPr txBox="1">
            <a:spLocks noChangeArrowheads="1"/>
          </p:cNvSpPr>
          <p:nvPr/>
        </p:nvSpPr>
        <p:spPr bwMode="auto">
          <a:xfrm>
            <a:off x="520700" y="2786749"/>
            <a:ext cx="8102600" cy="212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pPr>
            <a:r>
              <a:rPr lang="en-US" altLang="en-US" sz="3200" b="1" dirty="0">
                <a:solidFill>
                  <a:srgbClr val="FFC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altLang="en-US" sz="3200" b="1" dirty="0">
                <a:solidFill>
                  <a:srgbClr val="66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It is also important to ensure that</a:t>
            </a:r>
            <a:r>
              <a:rPr lang="en-US" altLang="en-US" sz="3200"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safe abortion care is available, to the full extent of the law</a:t>
            </a:r>
            <a:r>
              <a:rPr lang="en-US" altLang="en-US" sz="3200" b="1" dirty="0">
                <a:solidFill>
                  <a:srgbClr val="66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in health centers and hospital facilities. </a:t>
            </a:r>
            <a:endParaRPr lang="de-DE" altLang="en-US" sz="3200" b="1" dirty="0">
              <a:solidFill>
                <a:srgbClr val="66FFFF"/>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8" name="Title 1">
            <a:extLst>
              <a:ext uri="{FF2B5EF4-FFF2-40B4-BE49-F238E27FC236}">
                <a16:creationId xmlns:a16="http://schemas.microsoft.com/office/drawing/2014/main" id="{42EF852D-6E26-4A33-81C8-303811C8D20E}"/>
              </a:ext>
            </a:extLst>
          </p:cNvPr>
          <p:cNvSpPr txBox="1">
            <a:spLocks/>
          </p:cNvSpPr>
          <p:nvPr/>
        </p:nvSpPr>
        <p:spPr>
          <a:xfrm>
            <a:off x="457200" y="333145"/>
            <a:ext cx="8229600" cy="1143000"/>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a:lstStyle>
          <a:p>
            <a:r>
              <a:rPr lang="en-US" altLang="en-US" sz="4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Other SRH priorities in the MISP</a:t>
            </a:r>
          </a:p>
        </p:txBody>
      </p:sp>
    </p:spTree>
    <p:extLst>
      <p:ext uri="{BB962C8B-B14F-4D97-AF65-F5344CB8AC3E}">
        <p14:creationId xmlns:p14="http://schemas.microsoft.com/office/powerpoint/2010/main" val="198690733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D31364-1CEE-418A-8E65-65EDEB731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2290" name="Rectangle 2"/>
          <p:cNvSpPr>
            <a:spLocks noGrp="1" noChangeArrowheads="1"/>
          </p:cNvSpPr>
          <p:nvPr>
            <p:ph type="title"/>
          </p:nvPr>
        </p:nvSpPr>
        <p:spPr>
          <a:xfrm>
            <a:off x="295275" y="512762"/>
            <a:ext cx="7772400" cy="603250"/>
          </a:xfrm>
        </p:spPr>
        <p:txBody>
          <a:bodyPr>
            <a:normAutofit fontScale="90000"/>
          </a:bodyPr>
          <a:lstStyle/>
          <a:p>
            <a:pPr marL="53975"/>
            <a:r>
              <a:rPr lang="en-GB" altLang="en-US" dirty="0">
                <a:latin typeface="Calibri" panose="020F0502020204030204" pitchFamily="34" charset="0"/>
                <a:cs typeface="Calibri" panose="020F0502020204030204" pitchFamily="34" charset="0"/>
              </a:rPr>
              <a:t>Safe abortion care to the full extent of the law</a:t>
            </a:r>
          </a:p>
        </p:txBody>
      </p:sp>
      <p:sp>
        <p:nvSpPr>
          <p:cNvPr id="12291" name="Rectangle 3"/>
          <p:cNvSpPr>
            <a:spLocks noGrp="1" noChangeArrowheads="1"/>
          </p:cNvSpPr>
          <p:nvPr>
            <p:ph idx="1"/>
          </p:nvPr>
        </p:nvSpPr>
        <p:spPr>
          <a:xfrm>
            <a:off x="457200" y="1600200"/>
            <a:ext cx="8229600" cy="4800600"/>
          </a:xfrm>
        </p:spPr>
        <p:txBody>
          <a:bodyPr>
            <a:normAutofit/>
          </a:bodyPr>
          <a:lstStyle/>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Provide </a:t>
            </a:r>
            <a:r>
              <a:rPr lang="en-GB" altLang="en-US" b="1" dirty="0">
                <a:latin typeface="Calibri" panose="020F0502020204030204" pitchFamily="34" charset="0"/>
                <a:cs typeface="Calibri" panose="020F0502020204030204" pitchFamily="34" charset="0"/>
              </a:rPr>
              <a:t>medically accurate information</a:t>
            </a:r>
            <a:r>
              <a:rPr lang="en-GB" altLang="en-US" dirty="0">
                <a:latin typeface="Calibri" panose="020F0502020204030204" pitchFamily="34" charset="0"/>
                <a:cs typeface="Calibri" panose="020F0502020204030204" pitchFamily="34" charset="0"/>
              </a:rPr>
              <a:t>.</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Explain any legal requirements.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Explain where and how to obtain safe, legal services.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Provide medical abortion with </a:t>
            </a:r>
            <a:r>
              <a:rPr lang="en-US" altLang="en-US" b="1" dirty="0">
                <a:latin typeface="Calibri" panose="020F0502020204030204" pitchFamily="34" charset="0"/>
                <a:cs typeface="Calibri" panose="020F0502020204030204" pitchFamily="34" charset="0"/>
              </a:rPr>
              <a:t>mifepristone/ misoprostol, misoprostol-alone</a:t>
            </a:r>
            <a:r>
              <a:rPr lang="en-US" altLang="en-US" dirty="0">
                <a:latin typeface="Calibri" panose="020F0502020204030204" pitchFamily="34" charset="0"/>
                <a:cs typeface="Calibri" panose="020F0502020204030204" pitchFamily="34" charset="0"/>
              </a:rPr>
              <a:t>, and other procedures recommended by WHO.</a:t>
            </a:r>
          </a:p>
          <a:p>
            <a:pPr marL="1049338" lvl="1" indent="-515938">
              <a:buClr>
                <a:srgbClr val="33CC33"/>
              </a:buClr>
              <a:buFont typeface="Wingdings" panose="05000000000000000000" pitchFamily="2" charset="2"/>
              <a:buChar char="ü"/>
            </a:pPr>
            <a:r>
              <a:rPr lang="en-US" altLang="en-US" dirty="0">
                <a:latin typeface="Calibri" panose="020F0502020204030204" pitchFamily="34" charset="0"/>
                <a:cs typeface="Calibri" panose="020F0502020204030204" pitchFamily="34" charset="0"/>
              </a:rPr>
              <a:t>Provide </a:t>
            </a:r>
            <a:r>
              <a:rPr lang="en-US" altLang="en-US" b="1" dirty="0">
                <a:latin typeface="Calibri" panose="020F0502020204030204" pitchFamily="34" charset="0"/>
                <a:cs typeface="Calibri" panose="020F0502020204030204" pitchFamily="34" charset="0"/>
              </a:rPr>
              <a:t>post-abortion contraceptive counseling and methods</a:t>
            </a:r>
            <a:r>
              <a:rPr lang="en-US" altLang="en-US" dirty="0">
                <a:latin typeface="Calibri" panose="020F0502020204030204" pitchFamily="34" charset="0"/>
                <a:cs typeface="Calibri" panose="020F0502020204030204" pitchFamily="34" charset="0"/>
              </a:rPr>
              <a:t>.</a:t>
            </a:r>
          </a:p>
          <a:p>
            <a:pPr marL="1049338" lvl="1" indent="-515938">
              <a:buClr>
                <a:srgbClr val="33CC33"/>
              </a:buClr>
              <a:buFont typeface="Wingdings" panose="05000000000000000000" pitchFamily="2" charset="2"/>
              <a:buChar char="ü"/>
            </a:pPr>
            <a:r>
              <a:rPr lang="en-US" altLang="en-US" dirty="0">
                <a:latin typeface="Calibri" panose="020F0502020204030204" pitchFamily="34" charset="0"/>
                <a:cs typeface="Calibri" panose="020F0502020204030204" pitchFamily="34" charset="0"/>
              </a:rPr>
              <a:t>Consider </a:t>
            </a:r>
            <a:r>
              <a:rPr lang="en-US" altLang="en-US" b="1" dirty="0">
                <a:latin typeface="Calibri" panose="020F0502020204030204" pitchFamily="34" charset="0"/>
                <a:cs typeface="Calibri" panose="020F0502020204030204" pitchFamily="34" charset="0"/>
              </a:rPr>
              <a:t>STI presumptive treatment</a:t>
            </a:r>
            <a:r>
              <a:rPr lang="en-US" altLang="en-US" dirty="0">
                <a:latin typeface="Calibri" panose="020F0502020204030204" pitchFamily="34" charset="0"/>
                <a:cs typeface="Calibri" panose="020F0502020204030204" pitchFamily="34" charset="0"/>
              </a:rPr>
              <a:t>. </a:t>
            </a:r>
            <a:endParaRPr lang="en-GB" altLang="en-US" dirty="0">
              <a:latin typeface="Calibri" panose="020F0502020204030204" pitchFamily="34" charset="0"/>
              <a:cs typeface="Calibri" panose="020F0502020204030204" pitchFamily="34" charset="0"/>
            </a:endParaRPr>
          </a:p>
          <a:p>
            <a:pPr marL="1049338" lvl="1" indent="-515938">
              <a:buClr>
                <a:srgbClr val="33CC33"/>
              </a:buClr>
              <a:buFont typeface="Arial" panose="020B0604020202020204" pitchFamily="34" charset="0"/>
              <a:buNone/>
            </a:pPr>
            <a:endParaRPr lang="de-DE" alt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8323575"/>
      </p:ext>
    </p:extLst>
  </p:cSld>
  <p:clrMapOvr>
    <a:masterClrMapping/>
  </p:clrMapOvr>
  <p:transition/>
</p:sld>
</file>

<file path=ppt/theme/theme1.xml><?xml version="1.0" encoding="utf-8"?>
<a:theme xmlns:a="http://schemas.openxmlformats.org/drawingml/2006/main" name="DRR Curriculum_Powerpoint Theme_Day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417</TotalTime>
  <Words>1789</Words>
  <Application>Microsoft Office PowerPoint</Application>
  <PresentationFormat>On-screen Show (4:3)</PresentationFormat>
  <Paragraphs>132</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Tahoma</vt:lpstr>
      <vt:lpstr>Wingdings</vt:lpstr>
      <vt:lpstr>DRR Curriculum_Powerpoint Theme_Day2</vt:lpstr>
      <vt:lpstr>PowerPoint Presentation</vt:lpstr>
      <vt:lpstr>PowerPoint Presentation</vt:lpstr>
      <vt:lpstr>Barriers to safe abortion care</vt:lpstr>
      <vt:lpstr>Complications of unsafe abortion requiring emergency care</vt:lpstr>
      <vt:lpstr>Danger signs</vt:lpstr>
      <vt:lpstr>Care and treatment</vt:lpstr>
      <vt:lpstr>PowerPoint Presentation</vt:lpstr>
      <vt:lpstr>PowerPoint Presentation</vt:lpstr>
      <vt:lpstr>Safe abortion care to the full extent of the law</vt:lpstr>
      <vt:lpstr>Relevant Inter-agency RH Kits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 abortion care and Post-abortion care</dc:title>
  <dc:creator>Tanabe Mihoko</dc:creator>
  <cp:lastModifiedBy>Diana Quick</cp:lastModifiedBy>
  <cp:revision>10</cp:revision>
  <dcterms:created xsi:type="dcterms:W3CDTF">2019-12-09T01:03:10Z</dcterms:created>
  <dcterms:modified xsi:type="dcterms:W3CDTF">2021-03-25T18:09:16Z</dcterms:modified>
</cp:coreProperties>
</file>