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438" r:id="rId2"/>
    <p:sldId id="456" r:id="rId3"/>
    <p:sldId id="333" r:id="rId4"/>
    <p:sldId id="449" r:id="rId5"/>
    <p:sldId id="450" r:id="rId6"/>
    <p:sldId id="455" r:id="rId7"/>
    <p:sldId id="442" r:id="rId8"/>
    <p:sldId id="443" r:id="rId9"/>
    <p:sldId id="444" r:id="rId10"/>
    <p:sldId id="445" r:id="rId11"/>
    <p:sldId id="446" r:id="rId12"/>
    <p:sldId id="447" r:id="rId13"/>
    <p:sldId id="451" r:id="rId14"/>
    <p:sldId id="452" r:id="rId15"/>
    <p:sldId id="448" r:id="rId16"/>
    <p:sldId id="453"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AWG" id="{7BB05644-994F-4E02-AD8D-9FA809FEDB59}">
          <p14:sldIdLst>
            <p14:sldId id="438"/>
            <p14:sldId id="456"/>
            <p14:sldId id="333"/>
            <p14:sldId id="449"/>
            <p14:sldId id="450"/>
            <p14:sldId id="455"/>
            <p14:sldId id="442"/>
            <p14:sldId id="443"/>
            <p14:sldId id="444"/>
            <p14:sldId id="445"/>
            <p14:sldId id="446"/>
            <p14:sldId id="447"/>
            <p14:sldId id="451"/>
            <p14:sldId id="452"/>
            <p14:sldId id="448"/>
            <p14:sldId id="45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133" autoAdjust="0"/>
    <p:restoredTop sz="46180" autoAdjust="0"/>
  </p:normalViewPr>
  <p:slideViewPr>
    <p:cSldViewPr>
      <p:cViewPr varScale="1">
        <p:scale>
          <a:sx n="76" d="100"/>
          <a:sy n="76" d="100"/>
        </p:scale>
        <p:origin x="4136" y="56"/>
      </p:cViewPr>
      <p:guideLst>
        <p:guide orient="horz" pos="2160"/>
        <p:guide pos="2880"/>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5B98A9-8FC1-084A-A82A-8658091E432A}" type="doc">
      <dgm:prSet loTypeId="urn:microsoft.com/office/officeart/2005/8/layout/cycle2" loCatId="" qsTypeId="urn:microsoft.com/office/officeart/2005/8/quickstyle/simple4" qsCatId="simple" csTypeId="urn:microsoft.com/office/officeart/2005/8/colors/accent6_2" csCatId="accent6" phldr="1"/>
      <dgm:spPr/>
      <dgm:t>
        <a:bodyPr/>
        <a:lstStyle/>
        <a:p>
          <a:endParaRPr lang="en-US"/>
        </a:p>
      </dgm:t>
    </dgm:pt>
    <dgm:pt modelId="{E860BBCD-D3F6-BA4C-846C-EB2A1FA3AC89}">
      <dgm:prSet phldrT="[Text]"/>
      <dgm:spPr/>
      <dgm:t>
        <a:bodyPr/>
        <a:lstStyle/>
        <a:p>
          <a:r>
            <a:rPr lang="en-US" dirty="0"/>
            <a:t>Prepared-ness</a:t>
          </a:r>
        </a:p>
      </dgm:t>
    </dgm:pt>
    <dgm:pt modelId="{E239FBE0-175C-E840-BF6D-87E3CB7961CA}" type="parTrans" cxnId="{ABED3830-5BAD-F64A-8855-603C3C5EEA20}">
      <dgm:prSet/>
      <dgm:spPr/>
      <dgm:t>
        <a:bodyPr/>
        <a:lstStyle/>
        <a:p>
          <a:endParaRPr lang="en-US"/>
        </a:p>
      </dgm:t>
    </dgm:pt>
    <dgm:pt modelId="{33451A89-A8D8-6046-B8AC-47E455F9C822}" type="sibTrans" cxnId="{ABED3830-5BAD-F64A-8855-603C3C5EEA20}">
      <dgm:prSet/>
      <dgm:spPr/>
      <dgm:t>
        <a:bodyPr/>
        <a:lstStyle/>
        <a:p>
          <a:endParaRPr lang="en-US"/>
        </a:p>
      </dgm:t>
    </dgm:pt>
    <dgm:pt modelId="{DD99CAA9-9828-304E-A539-6E9B927A115F}">
      <dgm:prSet phldrT="[Text]"/>
      <dgm:spPr/>
      <dgm:t>
        <a:bodyPr/>
        <a:lstStyle/>
        <a:p>
          <a:r>
            <a:rPr lang="en-US" dirty="0"/>
            <a:t>Acute Response</a:t>
          </a:r>
        </a:p>
      </dgm:t>
    </dgm:pt>
    <dgm:pt modelId="{6D9D3EF3-EA2E-4F43-AD38-6697F9ED6CE8}" type="parTrans" cxnId="{58AF1D53-C991-C048-A6D4-C7EDEC226152}">
      <dgm:prSet/>
      <dgm:spPr/>
      <dgm:t>
        <a:bodyPr/>
        <a:lstStyle/>
        <a:p>
          <a:endParaRPr lang="en-US"/>
        </a:p>
      </dgm:t>
    </dgm:pt>
    <dgm:pt modelId="{28EC25C0-9068-C449-A0D7-28B49C945DEE}" type="sibTrans" cxnId="{58AF1D53-C991-C048-A6D4-C7EDEC226152}">
      <dgm:prSet/>
      <dgm:spPr/>
      <dgm:t>
        <a:bodyPr/>
        <a:lstStyle/>
        <a:p>
          <a:endParaRPr lang="en-US"/>
        </a:p>
      </dgm:t>
    </dgm:pt>
    <dgm:pt modelId="{798B7985-CAC6-2D49-97BD-73197FA8448E}">
      <dgm:prSet phldrT="[Text]"/>
      <dgm:spPr/>
      <dgm:t>
        <a:bodyPr/>
        <a:lstStyle/>
        <a:p>
          <a:r>
            <a:rPr lang="en-US" dirty="0"/>
            <a:t>Protracted Response</a:t>
          </a:r>
        </a:p>
      </dgm:t>
    </dgm:pt>
    <dgm:pt modelId="{1E46C93B-E717-D54E-8068-B0FD0C5102CD}" type="parTrans" cxnId="{41562B47-84AA-5749-A98E-327D2BEFCD5C}">
      <dgm:prSet/>
      <dgm:spPr/>
      <dgm:t>
        <a:bodyPr/>
        <a:lstStyle/>
        <a:p>
          <a:endParaRPr lang="en-US"/>
        </a:p>
      </dgm:t>
    </dgm:pt>
    <dgm:pt modelId="{AEEF92EA-123B-AA49-A839-950BB77DDDB9}" type="sibTrans" cxnId="{41562B47-84AA-5749-A98E-327D2BEFCD5C}">
      <dgm:prSet/>
      <dgm:spPr/>
      <dgm:t>
        <a:bodyPr/>
        <a:lstStyle/>
        <a:p>
          <a:endParaRPr lang="en-US"/>
        </a:p>
      </dgm:t>
    </dgm:pt>
    <dgm:pt modelId="{C116E0FB-34BB-0249-A95A-284D1D004715}">
      <dgm:prSet phldrT="[Text]"/>
      <dgm:spPr/>
      <dgm:t>
        <a:bodyPr/>
        <a:lstStyle/>
        <a:p>
          <a:r>
            <a:rPr lang="en-US" dirty="0"/>
            <a:t>Recovery</a:t>
          </a:r>
        </a:p>
      </dgm:t>
    </dgm:pt>
    <dgm:pt modelId="{19D3E7B2-2CCA-1045-B4C0-E7ABBFA97EAF}" type="parTrans" cxnId="{3DB0B18C-5F8E-7547-B10E-16BB858357AB}">
      <dgm:prSet/>
      <dgm:spPr/>
      <dgm:t>
        <a:bodyPr/>
        <a:lstStyle/>
        <a:p>
          <a:endParaRPr lang="en-US"/>
        </a:p>
      </dgm:t>
    </dgm:pt>
    <dgm:pt modelId="{EFAFC8F0-59F8-CF4E-B00F-E96DF6E957D6}" type="sibTrans" cxnId="{3DB0B18C-5F8E-7547-B10E-16BB858357AB}">
      <dgm:prSet/>
      <dgm:spPr/>
      <dgm:t>
        <a:bodyPr/>
        <a:lstStyle/>
        <a:p>
          <a:endParaRPr lang="en-US"/>
        </a:p>
      </dgm:t>
    </dgm:pt>
    <dgm:pt modelId="{FBE442D0-1F72-3B4C-B1C5-DD45C84B38B9}" type="pres">
      <dgm:prSet presAssocID="{775B98A9-8FC1-084A-A82A-8658091E432A}" presName="cycle" presStyleCnt="0">
        <dgm:presLayoutVars>
          <dgm:dir/>
          <dgm:resizeHandles val="exact"/>
        </dgm:presLayoutVars>
      </dgm:prSet>
      <dgm:spPr/>
    </dgm:pt>
    <dgm:pt modelId="{51DFCF01-2B82-274A-877C-B37A6064487B}" type="pres">
      <dgm:prSet presAssocID="{E860BBCD-D3F6-BA4C-846C-EB2A1FA3AC89}" presName="node" presStyleLbl="node1" presStyleIdx="0" presStyleCnt="4">
        <dgm:presLayoutVars>
          <dgm:bulletEnabled val="1"/>
        </dgm:presLayoutVars>
      </dgm:prSet>
      <dgm:spPr/>
    </dgm:pt>
    <dgm:pt modelId="{0A2A1F57-D9C3-9F43-A066-EE6A74F38073}" type="pres">
      <dgm:prSet presAssocID="{33451A89-A8D8-6046-B8AC-47E455F9C822}" presName="sibTrans" presStyleLbl="sibTrans2D1" presStyleIdx="0" presStyleCnt="4"/>
      <dgm:spPr/>
    </dgm:pt>
    <dgm:pt modelId="{4DD0F143-6ADB-A549-9A97-A8A643841B57}" type="pres">
      <dgm:prSet presAssocID="{33451A89-A8D8-6046-B8AC-47E455F9C822}" presName="connectorText" presStyleLbl="sibTrans2D1" presStyleIdx="0" presStyleCnt="4"/>
      <dgm:spPr/>
    </dgm:pt>
    <dgm:pt modelId="{2A9D8393-EC95-5F46-AAEA-1411E031BA15}" type="pres">
      <dgm:prSet presAssocID="{DD99CAA9-9828-304E-A539-6E9B927A115F}" presName="node" presStyleLbl="node1" presStyleIdx="1" presStyleCnt="4">
        <dgm:presLayoutVars>
          <dgm:bulletEnabled val="1"/>
        </dgm:presLayoutVars>
      </dgm:prSet>
      <dgm:spPr/>
    </dgm:pt>
    <dgm:pt modelId="{D7704333-F841-DF4D-91ED-30BB97A3DA7D}" type="pres">
      <dgm:prSet presAssocID="{28EC25C0-9068-C449-A0D7-28B49C945DEE}" presName="sibTrans" presStyleLbl="sibTrans2D1" presStyleIdx="1" presStyleCnt="4"/>
      <dgm:spPr/>
    </dgm:pt>
    <dgm:pt modelId="{FD3F7B6F-1E20-EB4A-9B45-87732BAD1528}" type="pres">
      <dgm:prSet presAssocID="{28EC25C0-9068-C449-A0D7-28B49C945DEE}" presName="connectorText" presStyleLbl="sibTrans2D1" presStyleIdx="1" presStyleCnt="4"/>
      <dgm:spPr/>
    </dgm:pt>
    <dgm:pt modelId="{2F21023E-EBEF-3247-814D-9175B7E6ED80}" type="pres">
      <dgm:prSet presAssocID="{798B7985-CAC6-2D49-97BD-73197FA8448E}" presName="node" presStyleLbl="node1" presStyleIdx="2" presStyleCnt="4">
        <dgm:presLayoutVars>
          <dgm:bulletEnabled val="1"/>
        </dgm:presLayoutVars>
      </dgm:prSet>
      <dgm:spPr/>
    </dgm:pt>
    <dgm:pt modelId="{631E1EA4-E172-1344-AE63-3D77EFBF9317}" type="pres">
      <dgm:prSet presAssocID="{AEEF92EA-123B-AA49-A839-950BB77DDDB9}" presName="sibTrans" presStyleLbl="sibTrans2D1" presStyleIdx="2" presStyleCnt="4"/>
      <dgm:spPr/>
    </dgm:pt>
    <dgm:pt modelId="{DF3004BD-544F-8E43-8EDE-2CCC2E7E5DA3}" type="pres">
      <dgm:prSet presAssocID="{AEEF92EA-123B-AA49-A839-950BB77DDDB9}" presName="connectorText" presStyleLbl="sibTrans2D1" presStyleIdx="2" presStyleCnt="4"/>
      <dgm:spPr/>
    </dgm:pt>
    <dgm:pt modelId="{6EECF781-D384-1741-9862-F16BEDFFA3CD}" type="pres">
      <dgm:prSet presAssocID="{C116E0FB-34BB-0249-A95A-284D1D004715}" presName="node" presStyleLbl="node1" presStyleIdx="3" presStyleCnt="4">
        <dgm:presLayoutVars>
          <dgm:bulletEnabled val="1"/>
        </dgm:presLayoutVars>
      </dgm:prSet>
      <dgm:spPr/>
    </dgm:pt>
    <dgm:pt modelId="{96FCE471-2446-B143-81F5-076231F5753C}" type="pres">
      <dgm:prSet presAssocID="{EFAFC8F0-59F8-CF4E-B00F-E96DF6E957D6}" presName="sibTrans" presStyleLbl="sibTrans2D1" presStyleIdx="3" presStyleCnt="4"/>
      <dgm:spPr/>
    </dgm:pt>
    <dgm:pt modelId="{2DDD2C8E-7A32-854A-9752-0756ED328075}" type="pres">
      <dgm:prSet presAssocID="{EFAFC8F0-59F8-CF4E-B00F-E96DF6E957D6}" presName="connectorText" presStyleLbl="sibTrans2D1" presStyleIdx="3" presStyleCnt="4"/>
      <dgm:spPr/>
    </dgm:pt>
  </dgm:ptLst>
  <dgm:cxnLst>
    <dgm:cxn modelId="{369F0803-5309-D54D-A5B5-1BB5FA4BA12A}" type="presOf" srcId="{E860BBCD-D3F6-BA4C-846C-EB2A1FA3AC89}" destId="{51DFCF01-2B82-274A-877C-B37A6064487B}" srcOrd="0" destOrd="0" presId="urn:microsoft.com/office/officeart/2005/8/layout/cycle2"/>
    <dgm:cxn modelId="{5BBAB60A-2EF4-E549-9B88-F3409F5EDA62}" type="presOf" srcId="{33451A89-A8D8-6046-B8AC-47E455F9C822}" destId="{0A2A1F57-D9C3-9F43-A066-EE6A74F38073}" srcOrd="0" destOrd="0" presId="urn:microsoft.com/office/officeart/2005/8/layout/cycle2"/>
    <dgm:cxn modelId="{406AAD0D-F1E5-4043-B4DA-737CC78A7F03}" type="presOf" srcId="{C116E0FB-34BB-0249-A95A-284D1D004715}" destId="{6EECF781-D384-1741-9862-F16BEDFFA3CD}" srcOrd="0" destOrd="0" presId="urn:microsoft.com/office/officeart/2005/8/layout/cycle2"/>
    <dgm:cxn modelId="{B3E67E1D-5C9B-6C44-BA59-12BA8FD16CA9}" type="presOf" srcId="{EFAFC8F0-59F8-CF4E-B00F-E96DF6E957D6}" destId="{2DDD2C8E-7A32-854A-9752-0756ED328075}" srcOrd="1" destOrd="0" presId="urn:microsoft.com/office/officeart/2005/8/layout/cycle2"/>
    <dgm:cxn modelId="{54D20021-3D1A-B04B-A210-3D0DA0FC1B3E}" type="presOf" srcId="{AEEF92EA-123B-AA49-A839-950BB77DDDB9}" destId="{631E1EA4-E172-1344-AE63-3D77EFBF9317}" srcOrd="0" destOrd="0" presId="urn:microsoft.com/office/officeart/2005/8/layout/cycle2"/>
    <dgm:cxn modelId="{031B3F25-E78C-424A-9480-F0769DB1641A}" type="presOf" srcId="{AEEF92EA-123B-AA49-A839-950BB77DDDB9}" destId="{DF3004BD-544F-8E43-8EDE-2CCC2E7E5DA3}" srcOrd="1" destOrd="0" presId="urn:microsoft.com/office/officeart/2005/8/layout/cycle2"/>
    <dgm:cxn modelId="{ABED3830-5BAD-F64A-8855-603C3C5EEA20}" srcId="{775B98A9-8FC1-084A-A82A-8658091E432A}" destId="{E860BBCD-D3F6-BA4C-846C-EB2A1FA3AC89}" srcOrd="0" destOrd="0" parTransId="{E239FBE0-175C-E840-BF6D-87E3CB7961CA}" sibTransId="{33451A89-A8D8-6046-B8AC-47E455F9C822}"/>
    <dgm:cxn modelId="{C3F3B142-C62E-734C-A533-5FC436645FBE}" type="presOf" srcId="{DD99CAA9-9828-304E-A539-6E9B927A115F}" destId="{2A9D8393-EC95-5F46-AAEA-1411E031BA15}" srcOrd="0" destOrd="0" presId="urn:microsoft.com/office/officeart/2005/8/layout/cycle2"/>
    <dgm:cxn modelId="{52EDE242-2D58-5E4F-99D9-3CA194E956DC}" type="presOf" srcId="{28EC25C0-9068-C449-A0D7-28B49C945DEE}" destId="{D7704333-F841-DF4D-91ED-30BB97A3DA7D}" srcOrd="0" destOrd="0" presId="urn:microsoft.com/office/officeart/2005/8/layout/cycle2"/>
    <dgm:cxn modelId="{41562B47-84AA-5749-A98E-327D2BEFCD5C}" srcId="{775B98A9-8FC1-084A-A82A-8658091E432A}" destId="{798B7985-CAC6-2D49-97BD-73197FA8448E}" srcOrd="2" destOrd="0" parTransId="{1E46C93B-E717-D54E-8068-B0FD0C5102CD}" sibTransId="{AEEF92EA-123B-AA49-A839-950BB77DDDB9}"/>
    <dgm:cxn modelId="{6770514C-D8C6-6642-9A51-70799E1F7662}" type="presOf" srcId="{28EC25C0-9068-C449-A0D7-28B49C945DEE}" destId="{FD3F7B6F-1E20-EB4A-9B45-87732BAD1528}" srcOrd="1" destOrd="0" presId="urn:microsoft.com/office/officeart/2005/8/layout/cycle2"/>
    <dgm:cxn modelId="{58AF1D53-C991-C048-A6D4-C7EDEC226152}" srcId="{775B98A9-8FC1-084A-A82A-8658091E432A}" destId="{DD99CAA9-9828-304E-A539-6E9B927A115F}" srcOrd="1" destOrd="0" parTransId="{6D9D3EF3-EA2E-4F43-AD38-6697F9ED6CE8}" sibTransId="{28EC25C0-9068-C449-A0D7-28B49C945DEE}"/>
    <dgm:cxn modelId="{3DB0B18C-5F8E-7547-B10E-16BB858357AB}" srcId="{775B98A9-8FC1-084A-A82A-8658091E432A}" destId="{C116E0FB-34BB-0249-A95A-284D1D004715}" srcOrd="3" destOrd="0" parTransId="{19D3E7B2-2CCA-1045-B4C0-E7ABBFA97EAF}" sibTransId="{EFAFC8F0-59F8-CF4E-B00F-E96DF6E957D6}"/>
    <dgm:cxn modelId="{68E017A2-4F44-3141-97AA-E691FC25A092}" type="presOf" srcId="{775B98A9-8FC1-084A-A82A-8658091E432A}" destId="{FBE442D0-1F72-3B4C-B1C5-DD45C84B38B9}" srcOrd="0" destOrd="0" presId="urn:microsoft.com/office/officeart/2005/8/layout/cycle2"/>
    <dgm:cxn modelId="{14A4E8B2-3CCA-5C41-A18D-2839E8BE7317}" type="presOf" srcId="{33451A89-A8D8-6046-B8AC-47E455F9C822}" destId="{4DD0F143-6ADB-A549-9A97-A8A643841B57}" srcOrd="1" destOrd="0" presId="urn:microsoft.com/office/officeart/2005/8/layout/cycle2"/>
    <dgm:cxn modelId="{576A09DB-F36F-BB46-94C6-550C0D6AB4C4}" type="presOf" srcId="{EFAFC8F0-59F8-CF4E-B00F-E96DF6E957D6}" destId="{96FCE471-2446-B143-81F5-076231F5753C}" srcOrd="0" destOrd="0" presId="urn:microsoft.com/office/officeart/2005/8/layout/cycle2"/>
    <dgm:cxn modelId="{8820F1F8-4A0A-F341-AD43-3FA3E76F2A59}" type="presOf" srcId="{798B7985-CAC6-2D49-97BD-73197FA8448E}" destId="{2F21023E-EBEF-3247-814D-9175B7E6ED80}" srcOrd="0" destOrd="0" presId="urn:microsoft.com/office/officeart/2005/8/layout/cycle2"/>
    <dgm:cxn modelId="{40D74D8F-1237-6B4E-B566-4B784F371D94}" type="presParOf" srcId="{FBE442D0-1F72-3B4C-B1C5-DD45C84B38B9}" destId="{51DFCF01-2B82-274A-877C-B37A6064487B}" srcOrd="0" destOrd="0" presId="urn:microsoft.com/office/officeart/2005/8/layout/cycle2"/>
    <dgm:cxn modelId="{901CD499-7806-F34C-9425-1AF3BA282EF0}" type="presParOf" srcId="{FBE442D0-1F72-3B4C-B1C5-DD45C84B38B9}" destId="{0A2A1F57-D9C3-9F43-A066-EE6A74F38073}" srcOrd="1" destOrd="0" presId="urn:microsoft.com/office/officeart/2005/8/layout/cycle2"/>
    <dgm:cxn modelId="{F1FA28A1-F4FD-984F-95CF-CA059BA58E13}" type="presParOf" srcId="{0A2A1F57-D9C3-9F43-A066-EE6A74F38073}" destId="{4DD0F143-6ADB-A549-9A97-A8A643841B57}" srcOrd="0" destOrd="0" presId="urn:microsoft.com/office/officeart/2005/8/layout/cycle2"/>
    <dgm:cxn modelId="{D4C7E909-4213-F744-AAC5-9D69DA8E12DF}" type="presParOf" srcId="{FBE442D0-1F72-3B4C-B1C5-DD45C84B38B9}" destId="{2A9D8393-EC95-5F46-AAEA-1411E031BA15}" srcOrd="2" destOrd="0" presId="urn:microsoft.com/office/officeart/2005/8/layout/cycle2"/>
    <dgm:cxn modelId="{15AF2021-9A15-CA45-98F2-32E6EE7E7219}" type="presParOf" srcId="{FBE442D0-1F72-3B4C-B1C5-DD45C84B38B9}" destId="{D7704333-F841-DF4D-91ED-30BB97A3DA7D}" srcOrd="3" destOrd="0" presId="urn:microsoft.com/office/officeart/2005/8/layout/cycle2"/>
    <dgm:cxn modelId="{5A64AB3D-C184-1D4C-B294-92FDEFDF80FE}" type="presParOf" srcId="{D7704333-F841-DF4D-91ED-30BB97A3DA7D}" destId="{FD3F7B6F-1E20-EB4A-9B45-87732BAD1528}" srcOrd="0" destOrd="0" presId="urn:microsoft.com/office/officeart/2005/8/layout/cycle2"/>
    <dgm:cxn modelId="{103302D4-22A7-9A40-B09A-D1DF70633E74}" type="presParOf" srcId="{FBE442D0-1F72-3B4C-B1C5-DD45C84B38B9}" destId="{2F21023E-EBEF-3247-814D-9175B7E6ED80}" srcOrd="4" destOrd="0" presId="urn:microsoft.com/office/officeart/2005/8/layout/cycle2"/>
    <dgm:cxn modelId="{D3F839C2-6ED7-9B4A-88B3-777FE5D8AA6D}" type="presParOf" srcId="{FBE442D0-1F72-3B4C-B1C5-DD45C84B38B9}" destId="{631E1EA4-E172-1344-AE63-3D77EFBF9317}" srcOrd="5" destOrd="0" presId="urn:microsoft.com/office/officeart/2005/8/layout/cycle2"/>
    <dgm:cxn modelId="{A318999D-BBBC-C040-AE60-021F862C8DB2}" type="presParOf" srcId="{631E1EA4-E172-1344-AE63-3D77EFBF9317}" destId="{DF3004BD-544F-8E43-8EDE-2CCC2E7E5DA3}" srcOrd="0" destOrd="0" presId="urn:microsoft.com/office/officeart/2005/8/layout/cycle2"/>
    <dgm:cxn modelId="{A0F94F21-C046-1D4A-91BB-F88629177FB1}" type="presParOf" srcId="{FBE442D0-1F72-3B4C-B1C5-DD45C84B38B9}" destId="{6EECF781-D384-1741-9862-F16BEDFFA3CD}" srcOrd="6" destOrd="0" presId="urn:microsoft.com/office/officeart/2005/8/layout/cycle2"/>
    <dgm:cxn modelId="{2AA89AB0-20C2-B94F-8EFC-A0B6BF845C11}" type="presParOf" srcId="{FBE442D0-1F72-3B4C-B1C5-DD45C84B38B9}" destId="{96FCE471-2446-B143-81F5-076231F5753C}" srcOrd="7" destOrd="0" presId="urn:microsoft.com/office/officeart/2005/8/layout/cycle2"/>
    <dgm:cxn modelId="{7C821E9E-8D2D-5D4A-8E59-8A764004EE5A}" type="presParOf" srcId="{96FCE471-2446-B143-81F5-076231F5753C}" destId="{2DDD2C8E-7A32-854A-9752-0756ED328075}" srcOrd="0" destOrd="0" presId="urn:microsoft.com/office/officeart/2005/8/layout/cycle2"/>
  </dgm:cxnLst>
  <dgm:bg>
    <a:solidFill>
      <a:schemeClr val="bg1"/>
    </a:solidFill>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DFCF01-2B82-274A-877C-B37A6064487B}">
      <dsp:nvSpPr>
        <dsp:cNvPr id="0" name=""/>
        <dsp:cNvSpPr/>
      </dsp:nvSpPr>
      <dsp:spPr>
        <a:xfrm>
          <a:off x="2838041" y="2790"/>
          <a:ext cx="1865025" cy="1865025"/>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Prepared-ness</a:t>
          </a:r>
        </a:p>
      </dsp:txBody>
      <dsp:txXfrm>
        <a:off x="3111168" y="275917"/>
        <a:ext cx="1318771" cy="1318771"/>
      </dsp:txXfrm>
    </dsp:sp>
    <dsp:sp modelId="{0A2A1F57-D9C3-9F43-A066-EE6A74F38073}">
      <dsp:nvSpPr>
        <dsp:cNvPr id="0" name=""/>
        <dsp:cNvSpPr/>
      </dsp:nvSpPr>
      <dsp:spPr>
        <a:xfrm rot="2700000">
          <a:off x="4502757" y="1600344"/>
          <a:ext cx="495123" cy="629446"/>
        </a:xfrm>
        <a:prstGeom prst="rightArrow">
          <a:avLst>
            <a:gd name="adj1" fmla="val 60000"/>
            <a:gd name="adj2" fmla="val 50000"/>
          </a:avLst>
        </a:prstGeom>
        <a:gradFill rotWithShape="0">
          <a:gsLst>
            <a:gs pos="0">
              <a:schemeClr val="accent6">
                <a:tint val="60000"/>
                <a:hueOff val="0"/>
                <a:satOff val="0"/>
                <a:lumOff val="0"/>
                <a:alphaOff val="0"/>
                <a:shade val="51000"/>
                <a:satMod val="130000"/>
              </a:schemeClr>
            </a:gs>
            <a:gs pos="80000">
              <a:schemeClr val="accent6">
                <a:tint val="60000"/>
                <a:hueOff val="0"/>
                <a:satOff val="0"/>
                <a:lumOff val="0"/>
                <a:alphaOff val="0"/>
                <a:shade val="93000"/>
                <a:satMod val="130000"/>
              </a:schemeClr>
            </a:gs>
            <a:gs pos="100000">
              <a:schemeClr val="accent6">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4524510" y="1673717"/>
        <a:ext cx="346586" cy="377668"/>
      </dsp:txXfrm>
    </dsp:sp>
    <dsp:sp modelId="{2A9D8393-EC95-5F46-AAEA-1411E031BA15}">
      <dsp:nvSpPr>
        <dsp:cNvPr id="0" name=""/>
        <dsp:cNvSpPr/>
      </dsp:nvSpPr>
      <dsp:spPr>
        <a:xfrm>
          <a:off x="4817389" y="1982137"/>
          <a:ext cx="1865025" cy="1865025"/>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Acute Response</a:t>
          </a:r>
        </a:p>
      </dsp:txBody>
      <dsp:txXfrm>
        <a:off x="5090516" y="2255264"/>
        <a:ext cx="1318771" cy="1318771"/>
      </dsp:txXfrm>
    </dsp:sp>
    <dsp:sp modelId="{D7704333-F841-DF4D-91ED-30BB97A3DA7D}">
      <dsp:nvSpPr>
        <dsp:cNvPr id="0" name=""/>
        <dsp:cNvSpPr/>
      </dsp:nvSpPr>
      <dsp:spPr>
        <a:xfrm rot="8100000">
          <a:off x="4522575" y="3579691"/>
          <a:ext cx="495123" cy="629446"/>
        </a:xfrm>
        <a:prstGeom prst="rightArrow">
          <a:avLst>
            <a:gd name="adj1" fmla="val 60000"/>
            <a:gd name="adj2" fmla="val 50000"/>
          </a:avLst>
        </a:prstGeom>
        <a:gradFill rotWithShape="0">
          <a:gsLst>
            <a:gs pos="0">
              <a:schemeClr val="accent6">
                <a:tint val="60000"/>
                <a:hueOff val="0"/>
                <a:satOff val="0"/>
                <a:lumOff val="0"/>
                <a:alphaOff val="0"/>
                <a:shade val="51000"/>
                <a:satMod val="130000"/>
              </a:schemeClr>
            </a:gs>
            <a:gs pos="80000">
              <a:schemeClr val="accent6">
                <a:tint val="60000"/>
                <a:hueOff val="0"/>
                <a:satOff val="0"/>
                <a:lumOff val="0"/>
                <a:alphaOff val="0"/>
                <a:shade val="93000"/>
                <a:satMod val="130000"/>
              </a:schemeClr>
            </a:gs>
            <a:gs pos="100000">
              <a:schemeClr val="accent6">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10800000">
        <a:off x="4649359" y="3653064"/>
        <a:ext cx="346586" cy="377668"/>
      </dsp:txXfrm>
    </dsp:sp>
    <dsp:sp modelId="{2F21023E-EBEF-3247-814D-9175B7E6ED80}">
      <dsp:nvSpPr>
        <dsp:cNvPr id="0" name=""/>
        <dsp:cNvSpPr/>
      </dsp:nvSpPr>
      <dsp:spPr>
        <a:xfrm>
          <a:off x="2838041" y="3961484"/>
          <a:ext cx="1865025" cy="1865025"/>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Protracted Response</a:t>
          </a:r>
        </a:p>
      </dsp:txBody>
      <dsp:txXfrm>
        <a:off x="3111168" y="4234611"/>
        <a:ext cx="1318771" cy="1318771"/>
      </dsp:txXfrm>
    </dsp:sp>
    <dsp:sp modelId="{631E1EA4-E172-1344-AE63-3D77EFBF9317}">
      <dsp:nvSpPr>
        <dsp:cNvPr id="0" name=""/>
        <dsp:cNvSpPr/>
      </dsp:nvSpPr>
      <dsp:spPr>
        <a:xfrm rot="13500000">
          <a:off x="2543227" y="3599509"/>
          <a:ext cx="495123" cy="629446"/>
        </a:xfrm>
        <a:prstGeom prst="rightArrow">
          <a:avLst>
            <a:gd name="adj1" fmla="val 60000"/>
            <a:gd name="adj2" fmla="val 50000"/>
          </a:avLst>
        </a:prstGeom>
        <a:gradFill rotWithShape="0">
          <a:gsLst>
            <a:gs pos="0">
              <a:schemeClr val="accent6">
                <a:tint val="60000"/>
                <a:hueOff val="0"/>
                <a:satOff val="0"/>
                <a:lumOff val="0"/>
                <a:alphaOff val="0"/>
                <a:shade val="51000"/>
                <a:satMod val="130000"/>
              </a:schemeClr>
            </a:gs>
            <a:gs pos="80000">
              <a:schemeClr val="accent6">
                <a:tint val="60000"/>
                <a:hueOff val="0"/>
                <a:satOff val="0"/>
                <a:lumOff val="0"/>
                <a:alphaOff val="0"/>
                <a:shade val="93000"/>
                <a:satMod val="130000"/>
              </a:schemeClr>
            </a:gs>
            <a:gs pos="100000">
              <a:schemeClr val="accent6">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10800000">
        <a:off x="2670011" y="3777914"/>
        <a:ext cx="346586" cy="377668"/>
      </dsp:txXfrm>
    </dsp:sp>
    <dsp:sp modelId="{6EECF781-D384-1741-9862-F16BEDFFA3CD}">
      <dsp:nvSpPr>
        <dsp:cNvPr id="0" name=""/>
        <dsp:cNvSpPr/>
      </dsp:nvSpPr>
      <dsp:spPr>
        <a:xfrm>
          <a:off x="858694" y="1982137"/>
          <a:ext cx="1865025" cy="1865025"/>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Recovery</a:t>
          </a:r>
        </a:p>
      </dsp:txBody>
      <dsp:txXfrm>
        <a:off x="1131821" y="2255264"/>
        <a:ext cx="1318771" cy="1318771"/>
      </dsp:txXfrm>
    </dsp:sp>
    <dsp:sp modelId="{96FCE471-2446-B143-81F5-076231F5753C}">
      <dsp:nvSpPr>
        <dsp:cNvPr id="0" name=""/>
        <dsp:cNvSpPr/>
      </dsp:nvSpPr>
      <dsp:spPr>
        <a:xfrm rot="18900000">
          <a:off x="2523410" y="1620161"/>
          <a:ext cx="495123" cy="629446"/>
        </a:xfrm>
        <a:prstGeom prst="rightArrow">
          <a:avLst>
            <a:gd name="adj1" fmla="val 60000"/>
            <a:gd name="adj2" fmla="val 50000"/>
          </a:avLst>
        </a:prstGeom>
        <a:gradFill rotWithShape="0">
          <a:gsLst>
            <a:gs pos="0">
              <a:schemeClr val="accent6">
                <a:tint val="60000"/>
                <a:hueOff val="0"/>
                <a:satOff val="0"/>
                <a:lumOff val="0"/>
                <a:alphaOff val="0"/>
                <a:shade val="51000"/>
                <a:satMod val="130000"/>
              </a:schemeClr>
            </a:gs>
            <a:gs pos="80000">
              <a:schemeClr val="accent6">
                <a:tint val="60000"/>
                <a:hueOff val="0"/>
                <a:satOff val="0"/>
                <a:lumOff val="0"/>
                <a:alphaOff val="0"/>
                <a:shade val="93000"/>
                <a:satMod val="130000"/>
              </a:schemeClr>
            </a:gs>
            <a:gs pos="100000">
              <a:schemeClr val="accent6">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2545163" y="1798566"/>
        <a:ext cx="346586" cy="377668"/>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EE164DD9-0BE0-43DE-BFB3-EE40EF29D993}" type="datetimeFigureOut">
              <a:rPr lang="en-US" smtClean="0"/>
              <a:t>3/25/2021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61549A74-DB06-40C1-B71F-0341186185C8}" type="slidenum">
              <a:rPr lang="en-US" smtClean="0"/>
              <a:t>‹#›</a:t>
            </a:fld>
            <a:endParaRPr lang="en-US"/>
          </a:p>
        </p:txBody>
      </p:sp>
    </p:spTree>
    <p:extLst>
      <p:ext uri="{BB962C8B-B14F-4D97-AF65-F5344CB8AC3E}">
        <p14:creationId xmlns:p14="http://schemas.microsoft.com/office/powerpoint/2010/main" val="47175846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408E0CA-67DB-441D-8AE3-9942FDB9257A}" type="datetimeFigureOut">
              <a:rPr lang="en-US" smtClean="0"/>
              <a:pPr/>
              <a:t>3/25/2021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C8027DD-CFEE-4BDD-86A3-B5620127B1A7}" type="slidenum">
              <a:rPr lang="en-US" smtClean="0"/>
              <a:pPr/>
              <a:t>‹#›</a:t>
            </a:fld>
            <a:endParaRPr lang="en-US"/>
          </a:p>
        </p:txBody>
      </p:sp>
    </p:spTree>
    <p:extLst>
      <p:ext uri="{BB962C8B-B14F-4D97-AF65-F5344CB8AC3E}">
        <p14:creationId xmlns:p14="http://schemas.microsoft.com/office/powerpoint/2010/main" val="29808271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endParaRPr lang="en-US" altLang="en-US" sz="1400" dirty="0"/>
          </a:p>
        </p:txBody>
      </p:sp>
    </p:spTree>
    <p:extLst>
      <p:ext uri="{BB962C8B-B14F-4D97-AF65-F5344CB8AC3E}">
        <p14:creationId xmlns:p14="http://schemas.microsoft.com/office/powerpoint/2010/main" val="9454115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Enabling policy environment</a:t>
            </a:r>
            <a:r>
              <a:rPr lang="en-US" dirty="0"/>
              <a:t>: Ensuring drugs in the kits are registered and on the</a:t>
            </a:r>
            <a:r>
              <a:rPr lang="en-US" baseline="0" dirty="0"/>
              <a:t> Essential List of Medicines.</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Pre-positioning</a:t>
            </a:r>
            <a:r>
              <a:rPr lang="en-US" dirty="0"/>
              <a:t>: Keeping stocks of selected products or kits for use in an emergency. Example: In the Nepal earthquake, SRH supplies were available at the onset of the crisis only because they were pre-positioned.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Building flexible and resilient supply chains in advance of an acute humanitarian response</a:t>
            </a:r>
          </a:p>
          <a:p>
            <a:pPr marL="171450" indent="-171450">
              <a:buFont typeface="Arial" panose="020B0604020202020204" pitchFamily="34" charset="0"/>
              <a:buChar char="•"/>
            </a:pPr>
            <a:r>
              <a:rPr lang="en-US" dirty="0"/>
              <a:t>Training people along the supply chain to be ready for an emergency.</a:t>
            </a:r>
          </a:p>
          <a:p>
            <a:endParaRPr lang="en-US" dirty="0"/>
          </a:p>
        </p:txBody>
      </p:sp>
    </p:spTree>
    <p:extLst>
      <p:ext uri="{BB962C8B-B14F-4D97-AF65-F5344CB8AC3E}">
        <p14:creationId xmlns:p14="http://schemas.microsoft.com/office/powerpoint/2010/main" val="4106521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lvl="0"/>
            <a:r>
              <a:rPr lang="en-US" sz="1200" b="1" kern="1200" dirty="0">
                <a:solidFill>
                  <a:schemeClr val="tx1"/>
                </a:solidFill>
                <a:effectLst/>
                <a:latin typeface="+mn-lt"/>
                <a:ea typeface="+mn-ea"/>
                <a:cs typeface="+mn-cs"/>
              </a:rPr>
              <a:t>Integrate SRH into health risk assessments</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and provide early warning</a:t>
            </a:r>
            <a:r>
              <a:rPr lang="en-US" sz="1200" kern="1200" dirty="0">
                <a:solidFill>
                  <a:schemeClr val="tx1"/>
                </a:solidFill>
                <a:effectLst/>
                <a:latin typeface="+mn-lt"/>
                <a:ea typeface="+mn-ea"/>
                <a:cs typeface="+mn-cs"/>
              </a:rPr>
              <a:t> for communities. Incorporate assessments of SRH risks, vulnerabilities, and capacities, informed by gender and disability analyses. Estimate the impact of identified SRH risks (such as vulnerable populations, percentage of home deliveries, or access to vehicles for obstetric and newborn complications) to strengthen the overall primary health care system and plan for response. </a:t>
            </a:r>
          </a:p>
          <a:p>
            <a:pPr lvl="0"/>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Identify and reduce risks for vulnerable communities and SRH services</a:t>
            </a:r>
            <a:r>
              <a:rPr lang="en-US" sz="1200" kern="1200" dirty="0">
                <a:solidFill>
                  <a:schemeClr val="tx1"/>
                </a:solidFill>
                <a:effectLst/>
                <a:latin typeface="+mn-lt"/>
                <a:ea typeface="+mn-ea"/>
                <a:cs typeface="+mn-cs"/>
              </a:rPr>
              <a:t>. Address underlying health vulnerabilities by ensuring strong primary health care and preventive health measures with key provisions for SRH. Establish community networks to identify and monitor local vulnerabilities and capacities, build health facilities to withstand local hazards, and ensure that these facilities remain functional to provide SRH services, including care for childbirth and obstetric and newborn complications during emergencies. </a:t>
            </a:r>
          </a:p>
          <a:p>
            <a:pPr lvl="0"/>
            <a:r>
              <a:rPr lang="en-US" sz="1200" kern="1200" dirty="0">
                <a:solidFill>
                  <a:schemeClr val="tx1"/>
                </a:solidFill>
                <a:effectLst/>
                <a:latin typeface="+mn-lt"/>
                <a:ea typeface="+mn-ea"/>
                <a:cs typeface="+mn-cs"/>
              </a:rPr>
              <a:t> </a:t>
            </a:r>
          </a:p>
          <a:p>
            <a:pPr lvl="0"/>
            <a:r>
              <a:rPr lang="en-US" sz="1200" b="1" kern="1200" dirty="0">
                <a:solidFill>
                  <a:schemeClr val="tx1"/>
                </a:solidFill>
                <a:effectLst/>
                <a:latin typeface="+mn-lt"/>
                <a:ea typeface="+mn-ea"/>
                <a:cs typeface="+mn-cs"/>
              </a:rPr>
              <a:t>Develop community action plans that prepare existing SRH services to absorb impact, adapt, respond to, and recover</a:t>
            </a:r>
            <a:r>
              <a:rPr lang="en-US" sz="1200" kern="1200" dirty="0">
                <a:solidFill>
                  <a:schemeClr val="tx1"/>
                </a:solidFill>
                <a:effectLst/>
                <a:latin typeface="+mn-lt"/>
                <a:ea typeface="+mn-ea"/>
                <a:cs typeface="+mn-cs"/>
              </a:rPr>
              <a:t> from emergencies. Action plans should address inclusion of at-risk populations (women, adolescents, newborns, persons with disabilities, LGBTQIA persons, and other minorities) that reflect risk assessment, gender, and other analyses. Build capacity of critical stakeholders to implement the MISP, pre-position RH Kits, maintain vehicles for referrals, and clarify roles and responsibilities to ensure a comprehensive, well-coordinated response.</a:t>
            </a:r>
          </a:p>
          <a:p>
            <a:pPr lvl="0"/>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Actively involve at-risk groups</a:t>
            </a:r>
            <a:r>
              <a:rPr lang="en-US" sz="1200" kern="1200" dirty="0">
                <a:solidFill>
                  <a:schemeClr val="tx1"/>
                </a:solidFill>
                <a:effectLst/>
                <a:latin typeface="+mn-lt"/>
                <a:ea typeface="+mn-ea"/>
                <a:cs typeface="+mn-cs"/>
              </a:rPr>
              <a:t>—including women, adolescents, persons with disabilities, LGBTQIA persons, and other minorities—and work with community stakeholders, such as health providers, youth groups, and women’s groups, in all preparedness planning and to ensure discrimination is minimized. Encourage community participation in RH working groups and cluster discussions and support their role as critical first responders in emergencies. </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development and implementation of health emergency response plans at all levels should include provisions for the MISP. During disaster recovery, a plan should be made for sustainable consolidation and expansion of SRH services based on local needs as soon as the situation permits. After the initial response, SRH services should be expanded to address recovery, restoration, and quality improvement.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Ask participants to take a moment to think about their professional role and the organization they work with. Thinking specifically about these activities, how could their organization, or someone in their role, be engaged to build resilience for SRH at the community level?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Participants should keep these ideas in mind as they develop concrete action plans for their communities on Day 3.</a:t>
            </a:r>
          </a:p>
        </p:txBody>
      </p:sp>
      <p:sp>
        <p:nvSpPr>
          <p:cNvPr id="4" name="Slide Number Placeholder 3"/>
          <p:cNvSpPr>
            <a:spLocks noGrp="1"/>
          </p:cNvSpPr>
          <p:nvPr>
            <p:ph type="sldNum" sz="quarter" idx="5"/>
          </p:nvPr>
        </p:nvSpPr>
        <p:spPr/>
        <p:txBody>
          <a:bodyPr/>
          <a:lstStyle/>
          <a:p>
            <a:fld id="{C5861AC1-7890-406B-82F3-AB9536AB9780}" type="slidenum">
              <a:rPr lang="en-US" smtClean="0"/>
              <a:t>16</a:t>
            </a:fld>
            <a:endParaRPr lang="en-US"/>
          </a:p>
        </p:txBody>
      </p:sp>
    </p:spTree>
    <p:extLst>
      <p:ext uri="{BB962C8B-B14F-4D97-AF65-F5344CB8AC3E}">
        <p14:creationId xmlns:p14="http://schemas.microsoft.com/office/powerpoint/2010/main" val="3662671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272697A-FCCF-42D7-B25C-71F23F10DB73}" type="slidenum">
              <a:rPr lang="en-US" altLang="en-US"/>
              <a:pPr/>
              <a:t>2</a:t>
            </a:fld>
            <a:endParaRPr lang="en-US" altLang="en-US"/>
          </a:p>
        </p:txBody>
      </p:sp>
      <p:sp>
        <p:nvSpPr>
          <p:cNvPr id="21507" name="Rectangle 2"/>
          <p:cNvSpPr>
            <a:spLocks noGrp="1" noRot="1" noChangeAspect="1" noChangeArrowheads="1" noTextEdit="1"/>
          </p:cNvSpPr>
          <p:nvPr>
            <p:ph type="sldImg"/>
          </p:nvPr>
        </p:nvSpPr>
        <p:spPr bwMode="auto">
          <a:xfrm>
            <a:off x="1182688" y="698500"/>
            <a:ext cx="4646612"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8" name="Rectangle 3"/>
          <p:cNvSpPr>
            <a:spLocks noGrp="1" noChangeArrowheads="1"/>
          </p:cNvSpPr>
          <p:nvPr>
            <p:ph type="body" idx="1"/>
          </p:nvPr>
        </p:nvSpPr>
        <p:spPr bwMode="auto">
          <a:xfrm>
            <a:off x="779463" y="4416425"/>
            <a:ext cx="5529262" cy="4416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z="1000"/>
          </a:p>
        </p:txBody>
      </p:sp>
    </p:spTree>
    <p:extLst>
      <p:ext uri="{BB962C8B-B14F-4D97-AF65-F5344CB8AC3E}">
        <p14:creationId xmlns:p14="http://schemas.microsoft.com/office/powerpoint/2010/main" val="139705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77500" lnSpcReduction="20000"/>
          </a:bodyPr>
          <a:lstStyle/>
          <a:p>
            <a:pPr defTabSz="931774">
              <a:defRPr/>
            </a:pPr>
            <a:r>
              <a:rPr lang="en-US" sz="1400" b="1" dirty="0"/>
              <a:t>Acute Response – </a:t>
            </a:r>
            <a:r>
              <a:rPr lang="en-US" sz="1400" b="0" dirty="0"/>
              <a:t>This is the immediate response right after a disaster occurs. Humanitarian agencies mobilize to get services and supplies to people affected by crises as quickly as possible. This is when the Minimum Initial Service Package (MISP) for SRH should be implemented. </a:t>
            </a:r>
          </a:p>
          <a:p>
            <a:pPr defTabSz="931774">
              <a:defRPr/>
            </a:pPr>
            <a:endParaRPr lang="en-US" sz="800" b="1" dirty="0"/>
          </a:p>
          <a:p>
            <a:pPr defTabSz="931774">
              <a:defRPr/>
            </a:pPr>
            <a:r>
              <a:rPr lang="en-US" sz="1400" b="1" dirty="0"/>
              <a:t>Protracted Response – </a:t>
            </a:r>
            <a:r>
              <a:rPr lang="en-US" sz="1400" b="0" dirty="0"/>
              <a:t>This is after the immediate chaos of a new emergency, when humanitarian agencies aim to provide more comprehensive services to meet longer-term needs. It can look very different in different settings. </a:t>
            </a:r>
          </a:p>
          <a:p>
            <a:pPr marL="171450" indent="-171450" defTabSz="931774">
              <a:buFont typeface="Arial" panose="020B0604020202020204" pitchFamily="34" charset="0"/>
              <a:buChar char="•"/>
              <a:defRPr/>
            </a:pPr>
            <a:r>
              <a:rPr lang="en-US" sz="1400" b="0" dirty="0"/>
              <a:t>In some cases, a full country may be affected – for example, Syria, Yemen. </a:t>
            </a:r>
          </a:p>
          <a:p>
            <a:pPr marL="171450" indent="-171450" defTabSz="931774">
              <a:buFont typeface="Arial" panose="020B0604020202020204" pitchFamily="34" charset="0"/>
              <a:buChar char="•"/>
              <a:defRPr/>
            </a:pPr>
            <a:r>
              <a:rPr lang="en-US" sz="1400" b="0" dirty="0"/>
              <a:t>In other cases, it may be a protracted crisis in one region of a</a:t>
            </a:r>
            <a:r>
              <a:rPr lang="en-US" sz="1400" b="0" baseline="0" dirty="0"/>
              <a:t> more stable country </a:t>
            </a:r>
            <a:r>
              <a:rPr lang="en-US" sz="1400" b="0" dirty="0"/>
              <a:t>– for example, Northeast Nigeria, Democratic Republic of the Congo. </a:t>
            </a:r>
          </a:p>
          <a:p>
            <a:pPr marL="171450" indent="-171450" defTabSz="931774">
              <a:buFont typeface="Arial" panose="020B0604020202020204" pitchFamily="34" charset="0"/>
              <a:buChar char="•"/>
              <a:defRPr/>
            </a:pPr>
            <a:endParaRPr lang="en-US" sz="1400" b="0" dirty="0"/>
          </a:p>
          <a:p>
            <a:pPr defTabSz="931774">
              <a:defRPr/>
            </a:pPr>
            <a:r>
              <a:rPr lang="en-US" sz="1400" b="0" dirty="0"/>
              <a:t>Sometimes protracted crises can go on for a long time, depending on the type of emergency. But at this point, we expect people living in these settings to have access to comprehensive SRH services. </a:t>
            </a:r>
          </a:p>
          <a:p>
            <a:pPr defTabSz="931774">
              <a:defRPr/>
            </a:pPr>
            <a:endParaRPr lang="en-US" sz="1400" b="1" dirty="0"/>
          </a:p>
          <a:p>
            <a:pPr defTabSz="931774">
              <a:defRPr/>
            </a:pPr>
            <a:r>
              <a:rPr lang="en-US" sz="1400" b="1" dirty="0"/>
              <a:t>Recovery – </a:t>
            </a:r>
            <a:r>
              <a:rPr lang="en-US" sz="1400" b="0" dirty="0"/>
              <a:t>This is the period during which things start to return to “normal.” At this stage, the aim is to restore health systems and even strengthen them from the pre-crisis stage.   </a:t>
            </a:r>
          </a:p>
          <a:p>
            <a:pPr defTabSz="931774">
              <a:defRPr/>
            </a:pPr>
            <a:endParaRPr lang="en-US" sz="1400" b="0" dirty="0"/>
          </a:p>
          <a:p>
            <a:pPr marL="0" marR="0" lvl="0" indent="0" algn="l" defTabSz="931774" rtl="0" eaLnBrk="1" fontAlgn="auto" latinLnBrk="0" hangingPunct="1">
              <a:lnSpc>
                <a:spcPct val="100000"/>
              </a:lnSpc>
              <a:spcBef>
                <a:spcPts val="0"/>
              </a:spcBef>
              <a:spcAft>
                <a:spcPts val="0"/>
              </a:spcAft>
              <a:buClrTx/>
              <a:buSzTx/>
              <a:buFontTx/>
              <a:buNone/>
              <a:tabLst/>
              <a:defRPr/>
            </a:pPr>
            <a:r>
              <a:rPr lang="en-US" sz="1400" b="1" dirty="0"/>
              <a:t>Preparedness – </a:t>
            </a:r>
            <a:r>
              <a:rPr lang="en-US" sz="1400" b="0" dirty="0"/>
              <a:t>This is what can be done before an emergency strikes to better prepare for an emergency. Underpinning preparedness: </a:t>
            </a:r>
            <a:r>
              <a:rPr lang="en-US" sz="1400" dirty="0"/>
              <a:t>Crises are often predictable – natural disasters recur, conflict is cyclical, or spread of disease can be anticipated. </a:t>
            </a:r>
            <a:r>
              <a:rPr lang="en-US" sz="1400" b="0" dirty="0"/>
              <a:t>There are activities that can be done prior to a crisis to mitigate the consequences. This ranges from policies to capacity building to building flood</a:t>
            </a:r>
            <a:r>
              <a:rPr lang="en-US" sz="1400" b="0" baseline="0" dirty="0"/>
              <a:t> walls to</a:t>
            </a:r>
            <a:r>
              <a:rPr lang="en-US" sz="1400" b="0" dirty="0"/>
              <a:t> establishing a resilient supply chain.</a:t>
            </a:r>
          </a:p>
          <a:p>
            <a:pPr defTabSz="931774">
              <a:defRPr/>
            </a:pPr>
            <a:endParaRPr lang="en-US" sz="1400" b="0" dirty="0"/>
          </a:p>
          <a:p>
            <a:pPr defTabSz="931774">
              <a:defRPr/>
            </a:pPr>
            <a:r>
              <a:rPr lang="en-US" sz="1400" b="1" dirty="0"/>
              <a:t>Crisis-affected settings are very diverse – they fall all along this cycle.</a:t>
            </a:r>
          </a:p>
          <a:p>
            <a:pPr defTabSz="931774">
              <a:defRPr/>
            </a:pPr>
            <a:endParaRPr lang="en-US" sz="1400" b="1" dirty="0"/>
          </a:p>
          <a:p>
            <a:pPr defTabSz="931774">
              <a:defRPr/>
            </a:pPr>
            <a:r>
              <a:rPr lang="en-US" sz="1400" b="1" dirty="0"/>
              <a:t>Different interventions are needed depending on where in the cycle a particular setting is. </a:t>
            </a:r>
          </a:p>
          <a:p>
            <a:pPr defTabSz="931774">
              <a:defRPr/>
            </a:pPr>
            <a:endParaRPr lang="en-US" sz="1400" b="1" dirty="0"/>
          </a:p>
        </p:txBody>
      </p:sp>
    </p:spTree>
    <p:extLst>
      <p:ext uri="{BB962C8B-B14F-4D97-AF65-F5344CB8AC3E}">
        <p14:creationId xmlns:p14="http://schemas.microsoft.com/office/powerpoint/2010/main" val="170712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rtl="0"/>
            <a:r>
              <a:rPr lang="en-US" sz="1200" b="0" i="0" u="none" strike="noStrike" kern="1200" dirty="0">
                <a:solidFill>
                  <a:schemeClr val="tx1"/>
                </a:solidFill>
                <a:effectLst/>
                <a:latin typeface="+mn-lt"/>
                <a:ea typeface="+mn-ea"/>
                <a:cs typeface="+mn-cs"/>
              </a:rPr>
              <a:t>The MISP was designed to form the starting point for SRH programming at the onset of an emergency. As highlighted in Objective 6, the clinical services of the MISP should be sustained, improved in quality, and expanded upon with other comprehensive SRH services and programming throughout protracted crises, recovery, and reconstruction.</a:t>
            </a:r>
          </a:p>
          <a:p>
            <a:pPr rtl="0"/>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Priorities for achieving comprehensive SRH should include the broadening and strengthening of MISP services, as well as the inclusion of SRH services that fall outside of the MISP. </a:t>
            </a:r>
          </a:p>
          <a:p>
            <a:pPr rtl="0"/>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Ask participants to define and name the components of comprehensive SRH that were discussed in the prior module. Allow participants to continue until they have named all of elements, or all the elements they can recall.</a:t>
            </a:r>
          </a:p>
          <a:p>
            <a:pPr rtl="0"/>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As discussed earlier, according to the Guttmacher-Lancet Commission, comprehensive SRH services are “essential SRH services that must meet public health and human rights standards, including the ‘Availability, Accessibility, Acceptability, and Quality’ framework of the right to health.” The services should include:</a:t>
            </a:r>
            <a:r>
              <a:rPr lang="en-US" sz="1200" b="0" baseline="30000" dirty="0"/>
              <a:t>1</a:t>
            </a:r>
            <a:endParaRPr lang="en-US" b="0" dirty="0">
              <a:effectLst/>
            </a:endParaRP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accurate information and counselling on SRH, including evidence-based, comprehensive sexuality education;</a:t>
            </a: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information, counselling, and care related to sexual function and satisfaction;</a:t>
            </a: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prevention, detection, and management of sexual and gender-based violence and coercion;</a:t>
            </a: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a choice of safe and effective contraceptive methods;</a:t>
            </a: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safe and effective antenatal, childbirth, and postnatal care;</a:t>
            </a: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safe and effective abortion services and care, to the full extent of the law;</a:t>
            </a: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prevention, management, and treatment of infertility;</a:t>
            </a: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prevention, detection, and treatment of sexually transmitted infections, including HIV, and of reproductive tract infections; and</a:t>
            </a: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prevention, detection, and treatment of reproductive cancers.” </a:t>
            </a:r>
          </a:p>
          <a:p>
            <a:pPr rtl="0"/>
            <a:br>
              <a:rPr lang="en-US" b="0" dirty="0">
                <a:effectLst/>
              </a:rPr>
            </a:br>
            <a:r>
              <a:rPr lang="en-US" sz="1200" b="0" i="0" u="none" strike="noStrike" kern="1200" dirty="0">
                <a:solidFill>
                  <a:schemeClr val="tx1"/>
                </a:solidFill>
                <a:effectLst/>
                <a:latin typeface="+mn-lt"/>
                <a:ea typeface="+mn-ea"/>
                <a:cs typeface="+mn-cs"/>
              </a:rPr>
              <a:t>Areas to consider in the transition include: communication among decision-makers (including national governments) and implementing partners; adequate financing; effective coordination; supply chain management; human resources management; monitoring and evaluation; system of information sharing, feedback, and accountability to the affected community; and development of an exit strategy for humanitarian partners.</a:t>
            </a:r>
            <a:r>
              <a:rPr lang="en-US" sz="1200" b="0" baseline="30000" dirty="0"/>
              <a:t>2</a:t>
            </a:r>
            <a:r>
              <a:rPr lang="en-US" sz="1200" b="0" i="0" u="none" strike="noStrike" kern="1200" dirty="0">
                <a:solidFill>
                  <a:schemeClr val="tx1"/>
                </a:solidFill>
                <a:effectLst/>
                <a:latin typeface="+mn-lt"/>
                <a:ea typeface="+mn-ea"/>
                <a:cs typeface="+mn-cs"/>
              </a:rPr>
              <a:t> These align with the WHO’s Health System Building Blocks.</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kern="1200" dirty="0">
                <a:solidFill>
                  <a:schemeClr val="tx1"/>
                </a:solidFill>
                <a:effectLst/>
                <a:latin typeface="+mn-lt"/>
                <a:ea typeface="+mn-ea"/>
                <a:cs typeface="+mn-cs"/>
              </a:rPr>
              <a:t>References</a:t>
            </a:r>
            <a:r>
              <a:rPr lang="en-US" sz="1200" u="none" kern="1200" dirty="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0" i="0" u="none" strike="noStrike" kern="1200" dirty="0" err="1">
                <a:solidFill>
                  <a:schemeClr val="tx1"/>
                </a:solidFill>
                <a:effectLst/>
                <a:latin typeface="+mn-lt"/>
                <a:ea typeface="+mn-ea"/>
                <a:cs typeface="+mn-cs"/>
              </a:rPr>
              <a:t>Guttmacher</a:t>
            </a:r>
            <a:r>
              <a:rPr lang="en-US" sz="1200" b="0" i="0" u="none" strike="noStrike" kern="1200" dirty="0">
                <a:solidFill>
                  <a:schemeClr val="tx1"/>
                </a:solidFill>
                <a:effectLst/>
                <a:latin typeface="+mn-lt"/>
                <a:ea typeface="+mn-ea"/>
                <a:cs typeface="+mn-cs"/>
              </a:rPr>
              <a:t>–Lancet Commission </a:t>
            </a:r>
            <a:r>
              <a:rPr lang="en-US" sz="1200" kern="1200" dirty="0">
                <a:solidFill>
                  <a:schemeClr val="tx1"/>
                </a:solidFill>
                <a:effectLst/>
                <a:latin typeface="+mn-lt"/>
                <a:ea typeface="+mn-ea"/>
                <a:cs typeface="+mn-cs"/>
              </a:rPr>
              <a:t>(2018). </a:t>
            </a:r>
            <a:r>
              <a:rPr lang="en-US" sz="1200" b="0" i="1" u="none" strike="noStrike" kern="1200" dirty="0">
                <a:solidFill>
                  <a:schemeClr val="tx1"/>
                </a:solidFill>
                <a:effectLst/>
                <a:latin typeface="+mn-lt"/>
                <a:ea typeface="+mn-ea"/>
                <a:cs typeface="+mn-cs"/>
              </a:rPr>
              <a:t>Accelerate progress—sexual and reproductive health and rights for all: Report of the </a:t>
            </a:r>
            <a:r>
              <a:rPr lang="en-US" sz="1200" b="0" i="1" u="none" strike="noStrike" kern="1200" dirty="0" err="1">
                <a:solidFill>
                  <a:schemeClr val="tx1"/>
                </a:solidFill>
                <a:effectLst/>
                <a:latin typeface="+mn-lt"/>
                <a:ea typeface="+mn-ea"/>
                <a:cs typeface="+mn-cs"/>
              </a:rPr>
              <a:t>Guttmacher</a:t>
            </a:r>
            <a:r>
              <a:rPr lang="en-US" sz="1200" b="0" i="1" u="none" strike="noStrike" kern="1200" dirty="0">
                <a:solidFill>
                  <a:schemeClr val="tx1"/>
                </a:solidFill>
                <a:effectLst/>
                <a:latin typeface="+mn-lt"/>
                <a:ea typeface="+mn-ea"/>
                <a:cs typeface="+mn-cs"/>
              </a:rPr>
              <a:t>–Lancet Commission</a:t>
            </a:r>
            <a:r>
              <a:rPr lang="en-US" sz="1200" b="0" i="0" u="none" strike="noStrike" kern="1200" dirty="0">
                <a:solidFill>
                  <a:schemeClr val="tx1"/>
                </a:solidFill>
                <a:effectLst/>
                <a:latin typeface="+mn-lt"/>
                <a:ea typeface="+mn-ea"/>
                <a:cs typeface="+mn-cs"/>
              </a:rPr>
              <a:t>. https://www.thelancet.com/commissions/sexual-and-reproductive-health-and-rights.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a:solidFill>
                  <a:schemeClr val="tx1"/>
                </a:solidFill>
                <a:effectLst/>
                <a:latin typeface="+mn-lt"/>
                <a:ea typeface="+mn-ea"/>
                <a:cs typeface="+mn-cs"/>
              </a:rPr>
              <a:t>Inter-Agency Working Group on Reproductive Health in Crises (2019). </a:t>
            </a:r>
            <a:r>
              <a:rPr lang="en-US" sz="1200" i="1" kern="1200" dirty="0">
                <a:solidFill>
                  <a:schemeClr val="tx1"/>
                </a:solidFill>
                <a:effectLst/>
                <a:latin typeface="+mn-lt"/>
                <a:ea typeface="+mn-ea"/>
                <a:cs typeface="+mn-cs"/>
              </a:rPr>
              <a:t>Inter-Agency Field Manual on Reproductive Health in Humanitarian Settings</a:t>
            </a:r>
            <a:r>
              <a:rPr lang="en-US" sz="1200" kern="1200" dirty="0">
                <a:solidFill>
                  <a:schemeClr val="tx1"/>
                </a:solidFill>
                <a:effectLst/>
                <a:latin typeface="+mn-lt"/>
                <a:ea typeface="+mn-ea"/>
                <a:cs typeface="+mn-cs"/>
              </a:rPr>
              <a:t>. New York.</a:t>
            </a:r>
          </a:p>
        </p:txBody>
      </p:sp>
    </p:spTree>
    <p:extLst>
      <p:ext uri="{BB962C8B-B14F-4D97-AF65-F5344CB8AC3E}">
        <p14:creationId xmlns:p14="http://schemas.microsoft.com/office/powerpoint/2010/main" val="424307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t"/>
            <a:r>
              <a:rPr lang="en-US" sz="1200" b="0" i="0" u="none" strike="noStrike" kern="1200" dirty="0">
                <a:solidFill>
                  <a:schemeClr val="tx1"/>
                </a:solidFill>
                <a:effectLst/>
                <a:latin typeface="+mn-lt"/>
                <a:ea typeface="+mn-ea"/>
                <a:cs typeface="+mn-cs"/>
              </a:rPr>
              <a:t>Efforts to re-establish comprehensive</a:t>
            </a:r>
            <a:r>
              <a:rPr lang="en-US" sz="1200" b="0" i="0" u="none" strike="noStrike" kern="1200" baseline="0" dirty="0">
                <a:solidFill>
                  <a:schemeClr val="tx1"/>
                </a:solidFill>
                <a:effectLst/>
                <a:latin typeface="+mn-lt"/>
                <a:ea typeface="+mn-ea"/>
                <a:cs typeface="+mn-cs"/>
              </a:rPr>
              <a:t> SRH services should keep in mind WHO’s Health Systems Building Blocks to “Build Back Better.” “Building back better” aims to ensure that recovery efforts in the aftermath of a crisis build resilience and reduce a community’s vulnerability to future emergencies. </a:t>
            </a:r>
          </a:p>
          <a:p>
            <a:pPr rtl="0" fontAlgn="t"/>
            <a:endParaRPr lang="en-US" sz="1200" b="0" i="0" u="none" strike="noStrike" kern="1200" baseline="0" dirty="0">
              <a:solidFill>
                <a:schemeClr val="tx1"/>
              </a:solidFill>
              <a:effectLst/>
              <a:latin typeface="+mn-lt"/>
              <a:ea typeface="+mn-ea"/>
              <a:cs typeface="+mn-cs"/>
            </a:endParaRPr>
          </a:p>
          <a:p>
            <a:pPr rtl="0" fontAlgn="t"/>
            <a:r>
              <a:rPr lang="en-US" sz="1200" b="0" i="0" u="none" strike="noStrike" kern="1200" baseline="0" dirty="0">
                <a:solidFill>
                  <a:schemeClr val="tx1"/>
                </a:solidFill>
                <a:effectLst/>
                <a:latin typeface="+mn-lt"/>
                <a:ea typeface="+mn-ea"/>
                <a:cs typeface="+mn-cs"/>
              </a:rPr>
              <a:t>The six components contribute to building a community‘s resilience since they form the basic foundations of a health system.</a:t>
            </a:r>
            <a:endParaRPr lang="en-US" sz="1200" b="0" i="0" u="none" strike="noStrike" kern="1200" dirty="0">
              <a:solidFill>
                <a:schemeClr val="tx1"/>
              </a:solidFill>
              <a:effectLst/>
              <a:latin typeface="+mn-lt"/>
              <a:ea typeface="+mn-ea"/>
              <a:cs typeface="+mn-cs"/>
            </a:endParaRPr>
          </a:p>
          <a:p>
            <a:pPr rtl="0" fontAlgn="t"/>
            <a:endParaRPr lang="en-US" dirty="0"/>
          </a:p>
          <a:p>
            <a:pPr rtl="0" fontAlgn="t"/>
            <a:r>
              <a:rPr lang="en-US" u="sng" dirty="0"/>
              <a:t>Reference</a:t>
            </a:r>
            <a:r>
              <a:rPr lang="en-US"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Inter-Agency Working Group on Reproductive Health in Crises (2019). </a:t>
            </a:r>
            <a:r>
              <a:rPr lang="en-US" sz="1200" i="1" kern="1200" dirty="0">
                <a:solidFill>
                  <a:schemeClr val="tx1"/>
                </a:solidFill>
                <a:effectLst/>
                <a:latin typeface="+mn-lt"/>
                <a:ea typeface="+mn-ea"/>
                <a:cs typeface="+mn-cs"/>
              </a:rPr>
              <a:t>Inter-Agency Field Manual on Reproductive Health in Humanitarian Settings</a:t>
            </a:r>
            <a:r>
              <a:rPr lang="en-US" sz="1200" kern="1200" dirty="0">
                <a:solidFill>
                  <a:schemeClr val="tx1"/>
                </a:solidFill>
                <a:effectLst/>
                <a:latin typeface="+mn-lt"/>
                <a:ea typeface="+mn-ea"/>
                <a:cs typeface="+mn-cs"/>
              </a:rPr>
              <a:t>. New York.</a:t>
            </a:r>
            <a:endParaRPr lang="en-US" sz="1200" b="0" baseline="0" dirty="0"/>
          </a:p>
          <a:p>
            <a:pPr marL="171450" indent="-171450">
              <a:buFont typeface="Arial" panose="020B0604020202020204" pitchFamily="34" charset="0"/>
              <a:buChar char="•"/>
            </a:pPr>
            <a:r>
              <a:rPr lang="en-US" dirty="0"/>
              <a:t>WHO (2010). </a:t>
            </a:r>
            <a:r>
              <a:rPr lang="en-US" i="1" dirty="0"/>
              <a:t>Monitoring the building blocks of health systems: a handbook of indicators and their measurement strategies</a:t>
            </a:r>
            <a:r>
              <a:rPr lang="en-US" dirty="0"/>
              <a:t>. https://www.who.int/healthinfo/systems/WHO_MBHSS_2010_full_web.pdf.</a:t>
            </a:r>
          </a:p>
        </p:txBody>
      </p:sp>
    </p:spTree>
    <p:extLst>
      <p:ext uri="{BB962C8B-B14F-4D97-AF65-F5344CB8AC3E}">
        <p14:creationId xmlns:p14="http://schemas.microsoft.com/office/powerpoint/2010/main" val="1058537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Emergency preparedness </a:t>
            </a:r>
            <a:r>
              <a:rPr lang="en-US" sz="1200" dirty="0">
                <a:latin typeface="Arial" panose="020B0604020202020204" pitchFamily="34" charset="0"/>
                <a:cs typeface="Arial" panose="020B0604020202020204" pitchFamily="34" charset="0"/>
              </a:rPr>
              <a:t>and </a:t>
            </a:r>
            <a:r>
              <a:rPr lang="en-US" sz="1200" b="1" dirty="0">
                <a:latin typeface="Arial" panose="020B0604020202020204" pitchFamily="34" charset="0"/>
                <a:cs typeface="Arial" panose="020B0604020202020204" pitchFamily="34" charset="0"/>
              </a:rPr>
              <a:t>recovery </a:t>
            </a:r>
            <a:r>
              <a:rPr lang="en-US" sz="1200" dirty="0">
                <a:latin typeface="Arial" panose="020B0604020202020204" pitchFamily="34" charset="0"/>
                <a:cs typeface="Arial" panose="020B0604020202020204" pitchFamily="34" charset="0"/>
              </a:rPr>
              <a:t>are, thus, two entry points within the continuum of an emergency that provide an opportunity to build local and national resilience to mitigate the impact of emergencies, improve response, and facilitate efficient and effective recovery.</a:t>
            </a:r>
          </a:p>
          <a:p>
            <a:endParaRPr lang="en-US" dirty="0"/>
          </a:p>
        </p:txBody>
      </p:sp>
      <p:sp>
        <p:nvSpPr>
          <p:cNvPr id="4" name="Slide Number Placeholder 3"/>
          <p:cNvSpPr>
            <a:spLocks noGrp="1"/>
          </p:cNvSpPr>
          <p:nvPr>
            <p:ph type="sldNum" sz="quarter" idx="10"/>
          </p:nvPr>
        </p:nvSpPr>
        <p:spPr/>
        <p:txBody>
          <a:bodyPr/>
          <a:lstStyle/>
          <a:p>
            <a:fld id="{C5861AC1-7890-406B-82F3-AB9536AB9780}" type="slidenum">
              <a:rPr lang="en-US" smtClean="0"/>
              <a:t>6</a:t>
            </a:fld>
            <a:endParaRPr lang="en-US"/>
          </a:p>
        </p:txBody>
      </p:sp>
    </p:spTree>
    <p:extLst>
      <p:ext uri="{BB962C8B-B14F-4D97-AF65-F5344CB8AC3E}">
        <p14:creationId xmlns:p14="http://schemas.microsoft.com/office/powerpoint/2010/main" val="1875128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sz="3200" b="0" dirty="0"/>
              <a:t>In acute emergencies, </a:t>
            </a:r>
            <a:r>
              <a:rPr lang="en-US" sz="3200" b="0" dirty="0">
                <a:solidFill>
                  <a:srgbClr val="C00000"/>
                </a:solidFill>
              </a:rPr>
              <a:t>SRH supply chains often rely on Inter-Agency Emergency RH Kits. </a:t>
            </a:r>
          </a:p>
          <a:p>
            <a:endParaRPr lang="en-US" b="0" dirty="0"/>
          </a:p>
          <a:p>
            <a:r>
              <a:rPr lang="en-US" b="0" dirty="0">
                <a:solidFill>
                  <a:srgbClr val="C00000"/>
                </a:solidFill>
              </a:rPr>
              <a:t>Transition from emergency supply chain to stable supply chain:</a:t>
            </a:r>
          </a:p>
          <a:p>
            <a:pPr marL="171450" indent="-171450">
              <a:buFont typeface="Arial" panose="020B0604020202020204" pitchFamily="34" charset="0"/>
              <a:buChar char="•"/>
            </a:pPr>
            <a:r>
              <a:rPr lang="en-US" dirty="0"/>
              <a:t>Making the supply chain more responsive to demand.</a:t>
            </a:r>
          </a:p>
          <a:p>
            <a:pPr marL="171450" indent="-171450">
              <a:buFont typeface="Arial" panose="020B0604020202020204" pitchFamily="34" charset="0"/>
              <a:buChar char="•"/>
            </a:pPr>
            <a:r>
              <a:rPr lang="en-US" dirty="0"/>
              <a:t>Making the supply chain more cost-effective (reducing both wastage and stock-outs).</a:t>
            </a:r>
          </a:p>
          <a:p>
            <a:pPr marL="171450" indent="-171450">
              <a:buFont typeface="Arial" panose="020B0604020202020204" pitchFamily="34" charset="0"/>
              <a:buChar char="•"/>
            </a:pPr>
            <a:r>
              <a:rPr lang="en-US" dirty="0"/>
              <a:t>Enabling expansion of services beyond MISP.</a:t>
            </a:r>
          </a:p>
          <a:p>
            <a:endParaRPr lang="en-US" dirty="0"/>
          </a:p>
          <a:p>
            <a:endParaRPr lang="en-US" dirty="0"/>
          </a:p>
        </p:txBody>
      </p:sp>
    </p:spTree>
    <p:extLst>
      <p:ext uri="{BB962C8B-B14F-4D97-AF65-F5344CB8AC3E}">
        <p14:creationId xmlns:p14="http://schemas.microsoft.com/office/powerpoint/2010/main" val="1125704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a:solidFill>
                  <a:schemeClr val="tx1"/>
                </a:solidFill>
                <a:effectLst/>
                <a:latin typeface="+mn-lt"/>
                <a:ea typeface="+mn-ea"/>
                <a:cs typeface="+mn-cs"/>
              </a:rPr>
              <a:t>In 2016, the Women’s Refugee Commission undertook a review of existing efforts to integrate SRH into health emergency and disaster risk management</a:t>
            </a:r>
            <a:r>
              <a:rPr lang="en-US" sz="1200" kern="1200" baseline="0" dirty="0">
                <a:solidFill>
                  <a:schemeClr val="tx1"/>
                </a:solidFill>
                <a:effectLst/>
                <a:latin typeface="+mn-lt"/>
                <a:ea typeface="+mn-ea"/>
                <a:cs typeface="+mn-cs"/>
              </a:rPr>
              <a:t> (H</a:t>
            </a:r>
            <a:r>
              <a:rPr lang="en-US" sz="1200" kern="1200" dirty="0">
                <a:solidFill>
                  <a:schemeClr val="tx1"/>
                </a:solidFill>
                <a:effectLst/>
                <a:latin typeface="+mn-lt"/>
                <a:ea typeface="+mn-ea"/>
                <a:cs typeface="+mn-cs"/>
              </a:rPr>
              <a:t>EDRM) at regional, national, and district levels. Learning has shown that efforts to integrate SRH into </a:t>
            </a:r>
            <a:r>
              <a:rPr lang="en-US" sz="1200" kern="1200" baseline="0" dirty="0">
                <a:solidFill>
                  <a:schemeClr val="tx1"/>
                </a:solidFill>
                <a:effectLst/>
                <a:latin typeface="+mn-lt"/>
                <a:ea typeface="+mn-ea"/>
                <a:cs typeface="+mn-cs"/>
              </a:rPr>
              <a:t>H</a:t>
            </a:r>
            <a:r>
              <a:rPr lang="en-US" sz="1200" kern="1200" dirty="0">
                <a:solidFill>
                  <a:schemeClr val="tx1"/>
                </a:solidFill>
                <a:effectLst/>
                <a:latin typeface="+mn-lt"/>
                <a:ea typeface="+mn-ea"/>
                <a:cs typeface="+mn-cs"/>
              </a:rPr>
              <a:t>EDRM appear to take a non-linear path, based on opportunities, honest reflection, and iterative processes. Where response capacity is overwhelmed despite preparedness efforts, adaptability and flexibility have been important for continuous improvement. Advocacy, coordination and partnerships, capacity-building, leadership, ownership, inclusion of community and at-risk groups, resilient primary health care systems, and financing appear to be critical for countries to successfully integrate SRH into </a:t>
            </a:r>
            <a:r>
              <a:rPr lang="en-US" sz="1200" kern="1200" baseline="0" dirty="0">
                <a:solidFill>
                  <a:schemeClr val="tx1"/>
                </a:solidFill>
                <a:effectLst/>
                <a:latin typeface="+mn-lt"/>
                <a:ea typeface="+mn-ea"/>
                <a:cs typeface="+mn-cs"/>
              </a:rPr>
              <a:t>H</a:t>
            </a:r>
            <a:r>
              <a:rPr lang="en-US" sz="1200" kern="1200" dirty="0">
                <a:solidFill>
                  <a:schemeClr val="tx1"/>
                </a:solidFill>
                <a:effectLst/>
                <a:latin typeface="+mn-lt"/>
                <a:ea typeface="+mn-ea"/>
                <a:cs typeface="+mn-cs"/>
              </a:rPr>
              <a:t>EDRM.</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Learning has further shown that preparedness activities are more effective when community members and government bodies work together to identify and promulgate existing capacities to mitigate the risks and vulnerabilities inherent to an emergency. Community-driven action plans can inform and complement government-focused activities, such as contingency planning, emergency preparedness, and resilience-building.</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Before moving to the next slide, ask participants to think through challenges they can foresee when working to integrate SRH into </a:t>
            </a:r>
            <a:r>
              <a:rPr lang="en-US" sz="1200" kern="1200" baseline="0" dirty="0">
                <a:solidFill>
                  <a:schemeClr val="tx1"/>
                </a:solidFill>
                <a:effectLst/>
                <a:latin typeface="+mn-lt"/>
                <a:ea typeface="+mn-ea"/>
                <a:cs typeface="+mn-cs"/>
              </a:rPr>
              <a:t>H</a:t>
            </a:r>
            <a:r>
              <a:rPr lang="en-US" sz="1200" kern="1200" dirty="0">
                <a:solidFill>
                  <a:schemeClr val="tx1"/>
                </a:solidFill>
                <a:effectLst/>
                <a:latin typeface="+mn-lt"/>
                <a:ea typeface="+mn-ea"/>
                <a:cs typeface="+mn-cs"/>
              </a:rPr>
              <a:t>EDRM efforts in their context.</a:t>
            </a: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a:p>
            <a:pPr marL="0" lvl="0" indent="0">
              <a:buFont typeface="Arial" panose="020B0604020202020204" pitchFamily="34" charset="0"/>
              <a:buNone/>
            </a:pPr>
            <a:r>
              <a:rPr lang="en-US" sz="1200" u="sng" kern="1200" dirty="0">
                <a:solidFill>
                  <a:schemeClr val="tx1"/>
                </a:solidFill>
                <a:effectLst/>
                <a:latin typeface="+mn-lt"/>
                <a:ea typeface="+mn-ea"/>
                <a:cs typeface="+mn-cs"/>
              </a:rPr>
              <a:t>Reference</a:t>
            </a:r>
            <a:r>
              <a:rPr lang="en-US" sz="120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mn-ea"/>
                <a:cs typeface="+mn-cs"/>
              </a:rPr>
              <a:t>Women’s Refuge Commission (2016). </a:t>
            </a:r>
            <a:r>
              <a:rPr lang="en-US" sz="1200" i="1" kern="1200" dirty="0">
                <a:solidFill>
                  <a:schemeClr val="tx1"/>
                </a:solidFill>
                <a:effectLst/>
                <a:latin typeface="+mn-lt"/>
                <a:ea typeface="+mn-ea"/>
                <a:cs typeface="+mn-cs"/>
              </a:rPr>
              <a:t>Building National Resilience for SRH: Learning from Current Experiences</a:t>
            </a:r>
            <a:r>
              <a:rPr lang="en-US" sz="1200" kern="1200" dirty="0">
                <a:solidFill>
                  <a:schemeClr val="tx1"/>
                </a:solidFill>
                <a:effectLst/>
                <a:latin typeface="+mn-lt"/>
                <a:ea typeface="+mn-ea"/>
                <a:cs typeface="+mn-cs"/>
              </a:rPr>
              <a:t>. New York.</a:t>
            </a:r>
          </a:p>
        </p:txBody>
      </p:sp>
      <p:sp>
        <p:nvSpPr>
          <p:cNvPr id="4" name="Slide Number Placeholder 3"/>
          <p:cNvSpPr>
            <a:spLocks noGrp="1"/>
          </p:cNvSpPr>
          <p:nvPr>
            <p:ph type="sldNum" sz="quarter" idx="5"/>
          </p:nvPr>
        </p:nvSpPr>
        <p:spPr/>
        <p:txBody>
          <a:bodyPr/>
          <a:lstStyle/>
          <a:p>
            <a:fld id="{C5861AC1-7890-406B-82F3-AB9536AB9780}" type="slidenum">
              <a:rPr lang="en-US" smtClean="0"/>
              <a:t>13</a:t>
            </a:fld>
            <a:endParaRPr lang="en-US"/>
          </a:p>
        </p:txBody>
      </p:sp>
    </p:spTree>
    <p:extLst>
      <p:ext uri="{BB962C8B-B14F-4D97-AF65-F5344CB8AC3E}">
        <p14:creationId xmlns:p14="http://schemas.microsoft.com/office/powerpoint/2010/main" val="1144434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sz="1200" kern="1200" dirty="0">
                <a:solidFill>
                  <a:schemeClr val="tx1"/>
                </a:solidFill>
                <a:effectLst/>
                <a:latin typeface="+mn-lt"/>
                <a:ea typeface="+mn-ea"/>
                <a:cs typeface="+mn-cs"/>
              </a:rPr>
              <a:t>Common challenges have been faced by stakeholders in their efforts to integrate SRH into </a:t>
            </a:r>
            <a:r>
              <a:rPr lang="en-US" sz="1200" kern="1200" baseline="0" dirty="0" err="1">
                <a:solidFill>
                  <a:schemeClr val="tx1"/>
                </a:solidFill>
                <a:effectLst/>
                <a:latin typeface="+mn-lt"/>
                <a:ea typeface="+mn-ea"/>
                <a:cs typeface="+mn-cs"/>
              </a:rPr>
              <a:t>H</a:t>
            </a:r>
            <a:r>
              <a:rPr lang="en-US" sz="1200" kern="1200" dirty="0" err="1">
                <a:solidFill>
                  <a:schemeClr val="tx1"/>
                </a:solidFill>
                <a:effectLst/>
                <a:latin typeface="+mn-lt"/>
                <a:ea typeface="+mn-ea"/>
                <a:cs typeface="+mn-cs"/>
              </a:rPr>
              <a:t>EDRM</a:t>
            </a:r>
            <a:r>
              <a:rPr lang="en-US" sz="1200" kern="1200" dirty="0">
                <a:solidFill>
                  <a:schemeClr val="tx1"/>
                </a:solidFill>
                <a:effectLst/>
                <a:latin typeface="+mn-lt"/>
                <a:ea typeface="+mn-ea"/>
                <a:cs typeface="+mn-cs"/>
              </a:rPr>
              <a:t>. These have included:</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Lack of awareness, sensitivities, and standard operating procedures at the policy level around SRH needs and priorities in emergencies.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Lack of coordination among relevant departments, line ministries, UN agencies, and implementing organizations to address SRH as part of HEDRM.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Weaknesses of existing primary health care systems—including for GBV prevention and response, comprehensive emergency obstetric care services, HIV care and treatment, and STI services—as well as human resource capacity and logistics systems that limit health preparedness and response plans.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Limited engagement of community members, particularly of at-risk groups.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Limited financing for SRH preparedness, especially for actual implementation of action plans.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kern="1200" dirty="0">
                <a:solidFill>
                  <a:schemeClr val="tx1"/>
                </a:solidFill>
                <a:effectLst/>
                <a:latin typeface="+mn-lt"/>
                <a:ea typeface="+mn-ea"/>
                <a:cs typeface="+mn-cs"/>
              </a:rPr>
              <a:t>Reference</a:t>
            </a:r>
            <a:r>
              <a:rPr lang="en-US" sz="1200" kern="1200" dirty="0">
                <a:solidFill>
                  <a:schemeClr val="tx1"/>
                </a:solidFill>
                <a:effectLst/>
                <a:latin typeface="+mn-lt"/>
                <a:ea typeface="+mn-ea"/>
                <a:cs typeface="+mn-cs"/>
              </a:rPr>
              <a:t>:</a:t>
            </a: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mn-ea"/>
                <a:cs typeface="+mn-cs"/>
              </a:rPr>
              <a:t>Women’s Refuge Commission (2016). </a:t>
            </a:r>
            <a:r>
              <a:rPr lang="en-US" sz="1200" i="1" kern="1200" dirty="0">
                <a:solidFill>
                  <a:schemeClr val="tx1"/>
                </a:solidFill>
                <a:effectLst/>
                <a:latin typeface="+mn-lt"/>
                <a:ea typeface="+mn-ea"/>
                <a:cs typeface="+mn-cs"/>
              </a:rPr>
              <a:t>Building National Resilience for SRH: Learning from Current Experiences</a:t>
            </a:r>
            <a:r>
              <a:rPr lang="en-US" sz="1200" kern="1200" dirty="0">
                <a:solidFill>
                  <a:schemeClr val="tx1"/>
                </a:solidFill>
                <a:effectLst/>
                <a:latin typeface="+mn-lt"/>
                <a:ea typeface="+mn-ea"/>
                <a:cs typeface="+mn-cs"/>
              </a:rPr>
              <a:t>. New York.</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Photo: Kenya in 2008, Women’s Refugee Commission. </a:t>
            </a:r>
          </a:p>
          <a:p>
            <a:endParaRPr lang="en-US" dirty="0"/>
          </a:p>
        </p:txBody>
      </p:sp>
      <p:sp>
        <p:nvSpPr>
          <p:cNvPr id="4" name="Slide Number Placeholder 3"/>
          <p:cNvSpPr>
            <a:spLocks noGrp="1"/>
          </p:cNvSpPr>
          <p:nvPr>
            <p:ph type="sldNum" sz="quarter" idx="5"/>
          </p:nvPr>
        </p:nvSpPr>
        <p:spPr/>
        <p:txBody>
          <a:bodyPr/>
          <a:lstStyle/>
          <a:p>
            <a:fld id="{C5861AC1-7890-406B-82F3-AB9536AB9780}" type="slidenum">
              <a:rPr lang="en-US" smtClean="0"/>
              <a:t>14</a:t>
            </a:fld>
            <a:endParaRPr lang="en-US"/>
          </a:p>
        </p:txBody>
      </p:sp>
    </p:spTree>
    <p:extLst>
      <p:ext uri="{BB962C8B-B14F-4D97-AF65-F5344CB8AC3E}">
        <p14:creationId xmlns:p14="http://schemas.microsoft.com/office/powerpoint/2010/main" val="17946873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0F23315-7E8E-407D-83D0-3211ACC82747}" type="datetimeFigureOut">
              <a:rPr lang="en-US" smtClean="0"/>
              <a:pPr/>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73ACD-06EB-424A-8112-09C67668E96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F23315-7E8E-407D-83D0-3211ACC82747}" type="datetimeFigureOut">
              <a:rPr lang="en-US" smtClean="0"/>
              <a:pPr/>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73ACD-06EB-424A-8112-09C67668E96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F23315-7E8E-407D-83D0-3211ACC82747}" type="datetimeFigureOut">
              <a:rPr lang="en-US" smtClean="0"/>
              <a:pPr/>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73ACD-06EB-424A-8112-09C67668E96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F23315-7E8E-407D-83D0-3211ACC82747}" type="datetimeFigureOut">
              <a:rPr lang="en-US" smtClean="0"/>
              <a:pPr/>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73ACD-06EB-424A-8112-09C67668E96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F23315-7E8E-407D-83D0-3211ACC82747}" type="datetimeFigureOut">
              <a:rPr lang="en-US" smtClean="0"/>
              <a:pPr/>
              <a:t>3/25/2021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73ACD-06EB-424A-8112-09C67668E96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0F23315-7E8E-407D-83D0-3211ACC82747}" type="datetimeFigureOut">
              <a:rPr lang="en-US" smtClean="0"/>
              <a:pPr/>
              <a:t>3/25/2021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A73ACD-06EB-424A-8112-09C67668E96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0F23315-7E8E-407D-83D0-3211ACC82747}" type="datetimeFigureOut">
              <a:rPr lang="en-US" smtClean="0"/>
              <a:pPr/>
              <a:t>3/25/2021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A73ACD-06EB-424A-8112-09C67668E96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0F23315-7E8E-407D-83D0-3211ACC82747}" type="datetimeFigureOut">
              <a:rPr lang="en-US" smtClean="0"/>
              <a:pPr/>
              <a:t>3/25/2021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A73ACD-06EB-424A-8112-09C67668E96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F23315-7E8E-407D-83D0-3211ACC82747}" type="datetimeFigureOut">
              <a:rPr lang="en-US" smtClean="0"/>
              <a:pPr/>
              <a:t>3/25/2021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A73ACD-06EB-424A-8112-09C67668E96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F23315-7E8E-407D-83D0-3211ACC82747}" type="datetimeFigureOut">
              <a:rPr lang="en-US" smtClean="0"/>
              <a:pPr/>
              <a:t>3/25/2021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A73ACD-06EB-424A-8112-09C67668E96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F23315-7E8E-407D-83D0-3211ACC82747}" type="datetimeFigureOut">
              <a:rPr lang="en-US" smtClean="0"/>
              <a:pPr/>
              <a:t>3/25/2021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A73ACD-06EB-424A-8112-09C67668E96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F23315-7E8E-407D-83D0-3211ACC82747}" type="datetimeFigureOut">
              <a:rPr lang="en-US" smtClean="0"/>
              <a:pPr/>
              <a:t>3/25/2021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A73ACD-06EB-424A-8112-09C67668E96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7.JP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range background with Day 1.">
            <a:extLst>
              <a:ext uri="{FF2B5EF4-FFF2-40B4-BE49-F238E27FC236}">
                <a16:creationId xmlns:a16="http://schemas.microsoft.com/office/drawing/2014/main" id="{D3D2025F-5702-4637-A88A-383F9F3845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50" y="-95250"/>
            <a:ext cx="9259450" cy="6961698"/>
          </a:xfrm>
          <a:prstGeom prst="rect">
            <a:avLst/>
          </a:prstGeom>
        </p:spPr>
      </p:pic>
      <p:pic>
        <p:nvPicPr>
          <p:cNvPr id="6" name="Picture 5" descr="Text&#10;&#10;Description automatically generated with low confidence">
            <a:extLst>
              <a:ext uri="{FF2B5EF4-FFF2-40B4-BE49-F238E27FC236}">
                <a16:creationId xmlns:a16="http://schemas.microsoft.com/office/drawing/2014/main" id="{6C10A90E-C621-4FA6-936E-4999476F329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0" y="492695"/>
            <a:ext cx="2070312" cy="821755"/>
          </a:xfrm>
          <a:prstGeom prst="rect">
            <a:avLst/>
          </a:prstGeom>
        </p:spPr>
      </p:pic>
      <p:sp>
        <p:nvSpPr>
          <p:cNvPr id="3074" name="Title 1"/>
          <p:cNvSpPr>
            <a:spLocks noGrp="1"/>
          </p:cNvSpPr>
          <p:nvPr>
            <p:ph type="ctrTitle"/>
          </p:nvPr>
        </p:nvSpPr>
        <p:spPr>
          <a:xfrm>
            <a:off x="457200" y="2440449"/>
            <a:ext cx="8305800" cy="1923003"/>
          </a:xfrm>
        </p:spPr>
        <p:txBody>
          <a:bodyPr>
            <a:normAutofit fontScale="90000"/>
          </a:bodyPr>
          <a:lstStyle/>
          <a:p>
            <a:pPr algn="l"/>
            <a:r>
              <a:rPr lang="en-US" dirty="0">
                <a:solidFill>
                  <a:schemeClr val="bg1"/>
                </a:solidFill>
                <a:latin typeface="Calibri" panose="020F0502020204030204" pitchFamily="34" charset="0"/>
                <a:cs typeface="Calibri" panose="020F0502020204030204" pitchFamily="34" charset="0"/>
              </a:rPr>
              <a:t>Understanding Resilience </a:t>
            </a:r>
            <a:br>
              <a:rPr lang="en-US" dirty="0">
                <a:solidFill>
                  <a:schemeClr val="bg1"/>
                </a:solidFill>
                <a:latin typeface="Calibri" panose="020F0502020204030204" pitchFamily="34" charset="0"/>
                <a:cs typeface="Calibri" panose="020F0502020204030204" pitchFamily="34" charset="0"/>
              </a:rPr>
            </a:br>
            <a:r>
              <a:rPr lang="en-US" dirty="0">
                <a:solidFill>
                  <a:schemeClr val="bg1"/>
                </a:solidFill>
                <a:latin typeface="Calibri" panose="020F0502020204030204" pitchFamily="34" charset="0"/>
                <a:cs typeface="Calibri" panose="020F0502020204030204" pitchFamily="34" charset="0"/>
              </a:rPr>
              <a:t>within the Health Systems </a:t>
            </a:r>
            <a:br>
              <a:rPr lang="en-US" dirty="0">
                <a:solidFill>
                  <a:schemeClr val="bg1"/>
                </a:solidFill>
                <a:latin typeface="Calibri" panose="020F0502020204030204" pitchFamily="34" charset="0"/>
                <a:cs typeface="Calibri" panose="020F0502020204030204" pitchFamily="34" charset="0"/>
              </a:rPr>
            </a:br>
            <a:r>
              <a:rPr lang="en-US" dirty="0">
                <a:solidFill>
                  <a:schemeClr val="bg1"/>
                </a:solidFill>
                <a:latin typeface="Calibri" panose="020F0502020204030204" pitchFamily="34" charset="0"/>
                <a:cs typeface="Calibri" panose="020F0502020204030204" pitchFamily="34" charset="0"/>
              </a:rPr>
              <a:t>Building Blocks</a:t>
            </a:r>
          </a:p>
        </p:txBody>
      </p:sp>
      <p:sp>
        <p:nvSpPr>
          <p:cNvPr id="4" name="Subtitle 2"/>
          <p:cNvSpPr>
            <a:spLocks noGrp="1"/>
          </p:cNvSpPr>
          <p:nvPr>
            <p:ph type="subTitle" idx="1"/>
          </p:nvPr>
        </p:nvSpPr>
        <p:spPr>
          <a:xfrm>
            <a:off x="685800" y="4363452"/>
            <a:ext cx="6400800" cy="1371600"/>
          </a:xfrm>
        </p:spPr>
        <p:txBody>
          <a:bodyPr>
            <a:normAutofit/>
          </a:bodyPr>
          <a:lstStyle/>
          <a:p>
            <a:pPr algn="l"/>
            <a:endParaRPr lang="en-US"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92877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C1D6002B-30F6-4E75-B839-5F3EE2F62A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2" name="Title 1">
            <a:extLst>
              <a:ext uri="{FF2B5EF4-FFF2-40B4-BE49-F238E27FC236}">
                <a16:creationId xmlns:a16="http://schemas.microsoft.com/office/drawing/2014/main" id="{069229C6-E266-42BF-B643-798E0F5D321C}"/>
              </a:ext>
            </a:extLst>
          </p:cNvPr>
          <p:cNvSpPr>
            <a:spLocks noGrp="1"/>
          </p:cNvSpPr>
          <p:nvPr>
            <p:ph type="title"/>
          </p:nvPr>
        </p:nvSpPr>
        <p:spPr/>
        <p:txBody>
          <a:bodyPr>
            <a:normAutofit/>
          </a:bodyPr>
          <a:lstStyle/>
          <a:p>
            <a:pPr algn="l"/>
            <a:r>
              <a:rPr lang="en-US" sz="4000" dirty="0">
                <a:solidFill>
                  <a:schemeClr val="bg1"/>
                </a:solidFill>
                <a:latin typeface="Calibri" panose="020F0502020204030204" pitchFamily="34" charset="0"/>
                <a:cs typeface="Calibri" panose="020F0502020204030204" pitchFamily="34" charset="0"/>
              </a:rPr>
              <a:t>Building Block 4: Medical commodities</a:t>
            </a:r>
          </a:p>
        </p:txBody>
      </p:sp>
      <p:sp>
        <p:nvSpPr>
          <p:cNvPr id="3" name="Content Placeholder 2">
            <a:extLst>
              <a:ext uri="{FF2B5EF4-FFF2-40B4-BE49-F238E27FC236}">
                <a16:creationId xmlns:a16="http://schemas.microsoft.com/office/drawing/2014/main" id="{A2070794-ED51-43C2-935D-3B00A9098C70}"/>
              </a:ext>
            </a:extLst>
          </p:cNvPr>
          <p:cNvSpPr>
            <a:spLocks noGrp="1"/>
          </p:cNvSpPr>
          <p:nvPr>
            <p:ph idx="1"/>
          </p:nvPr>
        </p:nvSpPr>
        <p:spPr>
          <a:xfrm>
            <a:off x="457200" y="1600200"/>
            <a:ext cx="7086600" cy="4525963"/>
          </a:xfrm>
        </p:spPr>
        <p:txBody>
          <a:bodyPr>
            <a:normAutofit/>
          </a:bodyPr>
          <a:lstStyle/>
          <a:p>
            <a:r>
              <a:rPr lang="en-US" sz="2800" dirty="0">
                <a:solidFill>
                  <a:schemeClr val="bg1"/>
                </a:solidFill>
              </a:rPr>
              <a:t>Identify SRH commodity needs. </a:t>
            </a:r>
          </a:p>
          <a:p>
            <a:r>
              <a:rPr lang="en-US" sz="2800" dirty="0">
                <a:solidFill>
                  <a:schemeClr val="bg1"/>
                </a:solidFill>
              </a:rPr>
              <a:t>Strengthen SRH commodity supply lines.</a:t>
            </a:r>
          </a:p>
        </p:txBody>
      </p:sp>
    </p:spTree>
    <p:extLst>
      <p:ext uri="{BB962C8B-B14F-4D97-AF65-F5344CB8AC3E}">
        <p14:creationId xmlns:p14="http://schemas.microsoft.com/office/powerpoint/2010/main" val="890985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BF0C24EE-AA40-4112-A285-D9F54FD6C0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2" name="Title 1">
            <a:extLst>
              <a:ext uri="{FF2B5EF4-FFF2-40B4-BE49-F238E27FC236}">
                <a16:creationId xmlns:a16="http://schemas.microsoft.com/office/drawing/2014/main" id="{BACD913F-C272-4772-9BD4-0B425B7F1A77}"/>
              </a:ext>
            </a:extLst>
          </p:cNvPr>
          <p:cNvSpPr>
            <a:spLocks noGrp="1"/>
          </p:cNvSpPr>
          <p:nvPr>
            <p:ph type="title"/>
          </p:nvPr>
        </p:nvSpPr>
        <p:spPr/>
        <p:txBody>
          <a:bodyPr>
            <a:normAutofit/>
          </a:bodyPr>
          <a:lstStyle/>
          <a:p>
            <a:pPr algn="l"/>
            <a:r>
              <a:rPr lang="en-US" sz="4000" dirty="0">
                <a:solidFill>
                  <a:schemeClr val="bg1"/>
                </a:solidFill>
                <a:latin typeface="Calibri" panose="020F0502020204030204" pitchFamily="34" charset="0"/>
                <a:cs typeface="Calibri" panose="020F0502020204030204" pitchFamily="34" charset="0"/>
              </a:rPr>
              <a:t>Building Block 5: Financing</a:t>
            </a:r>
          </a:p>
        </p:txBody>
      </p:sp>
      <p:sp>
        <p:nvSpPr>
          <p:cNvPr id="3" name="Content Placeholder 2">
            <a:extLst>
              <a:ext uri="{FF2B5EF4-FFF2-40B4-BE49-F238E27FC236}">
                <a16:creationId xmlns:a16="http://schemas.microsoft.com/office/drawing/2014/main" id="{8B084561-523B-445E-AE5F-CB8DE7193FBC}"/>
              </a:ext>
            </a:extLst>
          </p:cNvPr>
          <p:cNvSpPr>
            <a:spLocks noGrp="1"/>
          </p:cNvSpPr>
          <p:nvPr>
            <p:ph idx="1"/>
          </p:nvPr>
        </p:nvSpPr>
        <p:spPr/>
        <p:txBody>
          <a:bodyPr>
            <a:normAutofit/>
          </a:bodyPr>
          <a:lstStyle/>
          <a:p>
            <a:r>
              <a:rPr lang="en-US" sz="2800" dirty="0">
                <a:solidFill>
                  <a:schemeClr val="bg1"/>
                </a:solidFill>
                <a:latin typeface="Calibri" panose="020F0502020204030204" pitchFamily="34" charset="0"/>
                <a:cs typeface="Calibri" panose="020F0502020204030204" pitchFamily="34" charset="0"/>
              </a:rPr>
              <a:t>Identify SRH financing possibilities.</a:t>
            </a:r>
          </a:p>
        </p:txBody>
      </p:sp>
    </p:spTree>
    <p:extLst>
      <p:ext uri="{BB962C8B-B14F-4D97-AF65-F5344CB8AC3E}">
        <p14:creationId xmlns:p14="http://schemas.microsoft.com/office/powerpoint/2010/main" val="14570574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449572AF-333A-4511-A457-128D6AC489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2" name="Title 1">
            <a:extLst>
              <a:ext uri="{FF2B5EF4-FFF2-40B4-BE49-F238E27FC236}">
                <a16:creationId xmlns:a16="http://schemas.microsoft.com/office/drawing/2014/main" id="{B5C35E99-BFF1-4FA2-BF8A-D1E54CEE5216}"/>
              </a:ext>
            </a:extLst>
          </p:cNvPr>
          <p:cNvSpPr>
            <a:spLocks noGrp="1"/>
          </p:cNvSpPr>
          <p:nvPr>
            <p:ph type="title"/>
          </p:nvPr>
        </p:nvSpPr>
        <p:spPr/>
        <p:txBody>
          <a:bodyPr>
            <a:normAutofit fontScale="90000"/>
          </a:bodyPr>
          <a:lstStyle/>
          <a:p>
            <a:pPr algn="l"/>
            <a:r>
              <a:rPr lang="en-US" sz="4000" dirty="0">
                <a:solidFill>
                  <a:schemeClr val="bg1"/>
                </a:solidFill>
                <a:latin typeface="Calibri" panose="020F0502020204030204" pitchFamily="34" charset="0"/>
                <a:cs typeface="Calibri" panose="020F0502020204030204" pitchFamily="34" charset="0"/>
              </a:rPr>
              <a:t>Building Block 6: Governance and leadership</a:t>
            </a:r>
          </a:p>
        </p:txBody>
      </p:sp>
      <p:sp>
        <p:nvSpPr>
          <p:cNvPr id="3" name="Content Placeholder 2">
            <a:extLst>
              <a:ext uri="{FF2B5EF4-FFF2-40B4-BE49-F238E27FC236}">
                <a16:creationId xmlns:a16="http://schemas.microsoft.com/office/drawing/2014/main" id="{35CE87A9-BF0D-49DF-A207-E742EA09BCE9}"/>
              </a:ext>
            </a:extLst>
          </p:cNvPr>
          <p:cNvSpPr>
            <a:spLocks noGrp="1"/>
          </p:cNvSpPr>
          <p:nvPr>
            <p:ph idx="1"/>
          </p:nvPr>
        </p:nvSpPr>
        <p:spPr/>
        <p:txBody>
          <a:bodyPr>
            <a:normAutofit/>
          </a:bodyPr>
          <a:lstStyle/>
          <a:p>
            <a:r>
              <a:rPr lang="en-US" sz="2800" dirty="0">
                <a:solidFill>
                  <a:schemeClr val="bg1"/>
                </a:solidFill>
                <a:latin typeface="Calibri" panose="020F0502020204030204" pitchFamily="34" charset="0"/>
                <a:cs typeface="Calibri" panose="020F0502020204030204" pitchFamily="34" charset="0"/>
              </a:rPr>
              <a:t>Review SRH-related laws, policies, protocols. </a:t>
            </a:r>
          </a:p>
          <a:p>
            <a:r>
              <a:rPr lang="en-US" sz="2800" dirty="0">
                <a:solidFill>
                  <a:schemeClr val="bg1"/>
                </a:solidFill>
                <a:latin typeface="Calibri" panose="020F0502020204030204" pitchFamily="34" charset="0"/>
                <a:cs typeface="Calibri" panose="020F0502020204030204" pitchFamily="34" charset="0"/>
              </a:rPr>
              <a:t>Coordinate with MOH. </a:t>
            </a:r>
          </a:p>
          <a:p>
            <a:r>
              <a:rPr lang="en-US" sz="2800" dirty="0">
                <a:solidFill>
                  <a:schemeClr val="bg1"/>
                </a:solidFill>
                <a:latin typeface="Calibri" panose="020F0502020204030204" pitchFamily="34" charset="0"/>
                <a:cs typeface="Calibri" panose="020F0502020204030204" pitchFamily="34" charset="0"/>
              </a:rPr>
              <a:t>Engage communities in accountability.</a:t>
            </a:r>
          </a:p>
        </p:txBody>
      </p:sp>
    </p:spTree>
    <p:extLst>
      <p:ext uri="{BB962C8B-B14F-4D97-AF65-F5344CB8AC3E}">
        <p14:creationId xmlns:p14="http://schemas.microsoft.com/office/powerpoint/2010/main" val="2825175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ext&#10;&#10;Description automatically generated">
            <a:extLst>
              <a:ext uri="{FF2B5EF4-FFF2-40B4-BE49-F238E27FC236}">
                <a16:creationId xmlns:a16="http://schemas.microsoft.com/office/drawing/2014/main" id="{6811B2D5-7463-4E33-9BEC-FB38CD8B35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2" name="Title 1">
            <a:extLst>
              <a:ext uri="{FF2B5EF4-FFF2-40B4-BE49-F238E27FC236}">
                <a16:creationId xmlns:a16="http://schemas.microsoft.com/office/drawing/2014/main" id="{E4E8C3C9-0472-49B9-9869-D1CB462E0F66}"/>
              </a:ext>
            </a:extLst>
          </p:cNvPr>
          <p:cNvSpPr>
            <a:spLocks noGrp="1"/>
          </p:cNvSpPr>
          <p:nvPr>
            <p:ph type="title"/>
          </p:nvPr>
        </p:nvSpPr>
        <p:spPr/>
        <p:txBody>
          <a:bodyPr>
            <a:normAutofit fontScale="90000"/>
          </a:bodyPr>
          <a:lstStyle/>
          <a:p>
            <a:pPr algn="l"/>
            <a:r>
              <a:rPr lang="en-US" dirty="0">
                <a:solidFill>
                  <a:schemeClr val="bg1"/>
                </a:solidFill>
                <a:latin typeface="Calibri" panose="020F0502020204030204" pitchFamily="34" charset="0"/>
                <a:cs typeface="Calibri" panose="020F0502020204030204" pitchFamily="34" charset="0"/>
              </a:rPr>
              <a:t>Learning from integrating SRH into HEDRM</a:t>
            </a:r>
          </a:p>
        </p:txBody>
      </p:sp>
      <p:sp>
        <p:nvSpPr>
          <p:cNvPr id="3" name="Content Placeholder 2">
            <a:extLst>
              <a:ext uri="{FF2B5EF4-FFF2-40B4-BE49-F238E27FC236}">
                <a16:creationId xmlns:a16="http://schemas.microsoft.com/office/drawing/2014/main" id="{6427D103-A700-4A10-B9B0-C92CC02CE77D}"/>
              </a:ext>
            </a:extLst>
          </p:cNvPr>
          <p:cNvSpPr txBox="1">
            <a:spLocks/>
          </p:cNvSpPr>
          <p:nvPr/>
        </p:nvSpPr>
        <p:spPr>
          <a:xfrm>
            <a:off x="441960" y="1600200"/>
            <a:ext cx="8136386" cy="4076090"/>
          </a:xfrm>
          <a:prstGeom prst="rect">
            <a:avLst/>
          </a:prstGeom>
        </p:spPr>
        <p:txBody>
          <a:bodyPr/>
          <a:lstStyle>
            <a:lvl1pPr marL="457200" indent="-457200" algn="l" rtl="0" eaLnBrk="1" fontAlgn="base" hangingPunct="1">
              <a:spcBef>
                <a:spcPct val="20000"/>
              </a:spcBef>
              <a:spcAft>
                <a:spcPts val="300"/>
              </a:spcAft>
              <a:buFont typeface="Arial"/>
              <a:buChar char="•"/>
              <a:defRPr sz="2800">
                <a:solidFill>
                  <a:schemeClr val="tx1"/>
                </a:solidFill>
                <a:latin typeface="+mn-lt"/>
                <a:ea typeface="ＭＳ Ｐゴシック" pitchFamily="-107" charset="-128"/>
                <a:cs typeface="ＭＳ Ｐゴシック" pitchFamily="-107" charset="-128"/>
              </a:defRPr>
            </a:lvl1pPr>
            <a:lvl2pPr marL="742950" indent="-285750" algn="l" rtl="0" eaLnBrk="1" fontAlgn="base" hangingPunct="1">
              <a:spcBef>
                <a:spcPct val="20000"/>
              </a:spcBef>
              <a:spcAft>
                <a:spcPts val="300"/>
              </a:spcAft>
              <a:buFont typeface="Lucida Grande"/>
              <a:buChar char="­"/>
              <a:defRPr sz="2400">
                <a:solidFill>
                  <a:schemeClr val="tx1"/>
                </a:solidFill>
                <a:latin typeface="+mn-lt"/>
                <a:ea typeface="ＭＳ Ｐゴシック" pitchFamily="-107" charset="-128"/>
                <a:cs typeface="+mn-cs"/>
              </a:defRPr>
            </a:lvl2pPr>
            <a:lvl3pPr marL="1143000" indent="-228600" algn="l" rtl="0" eaLnBrk="1" fontAlgn="base" hangingPunct="1">
              <a:spcBef>
                <a:spcPct val="20000"/>
              </a:spcBef>
              <a:spcAft>
                <a:spcPts val="300"/>
              </a:spcAft>
              <a:buFont typeface="Wingdings" charset="2"/>
              <a:buChar char="§"/>
              <a:defRPr sz="2000">
                <a:solidFill>
                  <a:schemeClr val="tx1"/>
                </a:solidFill>
                <a:latin typeface="+mn-lt"/>
                <a:ea typeface="ＭＳ Ｐゴシック" pitchFamily="-107" charset="-128"/>
                <a:cs typeface="+mn-cs"/>
              </a:defRPr>
            </a:lvl3pPr>
            <a:lvl4pPr marL="1600200" indent="-228600" algn="l" rtl="0" eaLnBrk="1" fontAlgn="base" hangingPunct="1">
              <a:spcBef>
                <a:spcPct val="20000"/>
              </a:spcBef>
              <a:spcAft>
                <a:spcPts val="300"/>
              </a:spcAft>
              <a:buFont typeface="Courier New"/>
              <a:buChar char="o"/>
              <a:defRPr sz="1800">
                <a:solidFill>
                  <a:schemeClr val="tx1"/>
                </a:solidFill>
                <a:latin typeface="+mn-lt"/>
                <a:ea typeface="ＭＳ Ｐゴシック" pitchFamily="-107" charset="-128"/>
                <a:cs typeface="+mn-cs"/>
              </a:defRPr>
            </a:lvl4pPr>
            <a:lvl5pPr marL="2057400" indent="-228600" algn="l" rtl="0" eaLnBrk="1" fontAlgn="base" hangingPunct="1">
              <a:spcBef>
                <a:spcPct val="20000"/>
              </a:spcBef>
              <a:spcAft>
                <a:spcPts val="300"/>
              </a:spcAft>
              <a:buChar char="»"/>
              <a:defRPr sz="1600">
                <a:solidFill>
                  <a:schemeClr val="tx1"/>
                </a:solidFill>
                <a:latin typeface="+mn-lt"/>
                <a:ea typeface="ＭＳ Ｐゴシック" pitchFamily="-107" charset="-128"/>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r>
              <a:rPr lang="en-US" dirty="0">
                <a:solidFill>
                  <a:schemeClr val="bg1"/>
                </a:solidFill>
                <a:latin typeface="Calibri" panose="020F0502020204030204" pitchFamily="34" charset="0"/>
                <a:cs typeface="Calibri" panose="020F0502020204030204" pitchFamily="34" charset="0"/>
              </a:rPr>
              <a:t>Advocacy</a:t>
            </a:r>
          </a:p>
          <a:p>
            <a:r>
              <a:rPr lang="en-US" dirty="0">
                <a:solidFill>
                  <a:schemeClr val="bg1"/>
                </a:solidFill>
                <a:latin typeface="Calibri" panose="020F0502020204030204" pitchFamily="34" charset="0"/>
                <a:cs typeface="Calibri" panose="020F0502020204030204" pitchFamily="34" charset="0"/>
              </a:rPr>
              <a:t>Coordination and partnerships</a:t>
            </a:r>
          </a:p>
          <a:p>
            <a:r>
              <a:rPr lang="en-US" dirty="0">
                <a:solidFill>
                  <a:schemeClr val="bg1"/>
                </a:solidFill>
                <a:latin typeface="Calibri" panose="020F0502020204030204" pitchFamily="34" charset="0"/>
                <a:cs typeface="Calibri" panose="020F0502020204030204" pitchFamily="34" charset="0"/>
              </a:rPr>
              <a:t>Capacity-building</a:t>
            </a:r>
          </a:p>
          <a:p>
            <a:r>
              <a:rPr lang="en-US" dirty="0">
                <a:solidFill>
                  <a:schemeClr val="bg1"/>
                </a:solidFill>
                <a:latin typeface="Calibri" panose="020F0502020204030204" pitchFamily="34" charset="0"/>
                <a:cs typeface="Calibri" panose="020F0502020204030204" pitchFamily="34" charset="0"/>
              </a:rPr>
              <a:t>Leadership</a:t>
            </a:r>
          </a:p>
          <a:p>
            <a:r>
              <a:rPr lang="en-US" dirty="0">
                <a:solidFill>
                  <a:schemeClr val="bg1"/>
                </a:solidFill>
                <a:latin typeface="Calibri" panose="020F0502020204030204" pitchFamily="34" charset="0"/>
                <a:cs typeface="Calibri" panose="020F0502020204030204" pitchFamily="34" charset="0"/>
              </a:rPr>
              <a:t>Ownership</a:t>
            </a:r>
          </a:p>
          <a:p>
            <a:r>
              <a:rPr lang="en-US" b="1" dirty="0">
                <a:solidFill>
                  <a:schemeClr val="bg1"/>
                </a:solidFill>
                <a:latin typeface="Calibri" panose="020F0502020204030204" pitchFamily="34" charset="0"/>
                <a:cs typeface="Calibri" panose="020F0502020204030204" pitchFamily="34" charset="0"/>
              </a:rPr>
              <a:t>Inclusion</a:t>
            </a:r>
            <a:r>
              <a:rPr lang="en-US" dirty="0">
                <a:solidFill>
                  <a:schemeClr val="bg1"/>
                </a:solidFill>
                <a:latin typeface="Calibri" panose="020F0502020204030204" pitchFamily="34" charset="0"/>
                <a:cs typeface="Calibri" panose="020F0502020204030204" pitchFamily="34" charset="0"/>
              </a:rPr>
              <a:t> of community and at-risk groups</a:t>
            </a:r>
          </a:p>
          <a:p>
            <a:r>
              <a:rPr lang="en-US" b="1" dirty="0">
                <a:solidFill>
                  <a:schemeClr val="bg1"/>
                </a:solidFill>
                <a:latin typeface="Calibri" panose="020F0502020204030204" pitchFamily="34" charset="0"/>
                <a:cs typeface="Calibri" panose="020F0502020204030204" pitchFamily="34" charset="0"/>
              </a:rPr>
              <a:t>Resilient</a:t>
            </a:r>
            <a:r>
              <a:rPr lang="en-US" dirty="0">
                <a:solidFill>
                  <a:schemeClr val="bg1"/>
                </a:solidFill>
                <a:latin typeface="Calibri" panose="020F0502020204030204" pitchFamily="34" charset="0"/>
                <a:cs typeface="Calibri" panose="020F0502020204030204" pitchFamily="34" charset="0"/>
              </a:rPr>
              <a:t> primary health care systems</a:t>
            </a:r>
          </a:p>
          <a:p>
            <a:r>
              <a:rPr lang="en-US" b="1" dirty="0">
                <a:solidFill>
                  <a:schemeClr val="bg1"/>
                </a:solidFill>
                <a:latin typeface="Calibri" panose="020F0502020204030204" pitchFamily="34" charset="0"/>
                <a:cs typeface="Calibri" panose="020F0502020204030204" pitchFamily="34" charset="0"/>
              </a:rPr>
              <a:t>Financing</a:t>
            </a:r>
            <a:r>
              <a:rPr lang="en-US" dirty="0">
                <a:solidFill>
                  <a:schemeClr val="bg1"/>
                </a:solidFill>
                <a:latin typeface="Calibri" panose="020F0502020204030204" pitchFamily="34" charset="0"/>
                <a:cs typeface="Calibri" panose="020F0502020204030204" pitchFamily="34" charset="0"/>
              </a:rPr>
              <a:t> for preparedness</a:t>
            </a:r>
          </a:p>
        </p:txBody>
      </p:sp>
      <p:pic>
        <p:nvPicPr>
          <p:cNvPr id="4" name="Picture 3" descr="Group of women carrying out a capacity assessment in Pakistan.">
            <a:extLst>
              <a:ext uri="{FF2B5EF4-FFF2-40B4-BE49-F238E27FC236}">
                <a16:creationId xmlns:a16="http://schemas.microsoft.com/office/drawing/2014/main" id="{21698C7D-73E5-4096-B83A-FFF9AD260D8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86400" y="1638743"/>
            <a:ext cx="3360761" cy="2232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
        <p:nvSpPr>
          <p:cNvPr id="5" name="TextBox 4">
            <a:extLst>
              <a:ext uri="{FF2B5EF4-FFF2-40B4-BE49-F238E27FC236}">
                <a16:creationId xmlns:a16="http://schemas.microsoft.com/office/drawing/2014/main" id="{6F3995C9-6A0F-4978-B88D-FB6DA1FA4B4E}"/>
              </a:ext>
            </a:extLst>
          </p:cNvPr>
          <p:cNvSpPr txBox="1"/>
          <p:nvPr/>
        </p:nvSpPr>
        <p:spPr>
          <a:xfrm flipH="1">
            <a:off x="3962400" y="6324600"/>
            <a:ext cx="5029200" cy="307777"/>
          </a:xfrm>
          <a:prstGeom prst="rect">
            <a:avLst/>
          </a:prstGeom>
          <a:noFill/>
        </p:spPr>
        <p:txBody>
          <a:bodyPr wrap="square" rtlCol="0">
            <a:spAutoFit/>
          </a:bodyPr>
          <a:lstStyle/>
          <a:p>
            <a:r>
              <a:rPr lang="en-US" sz="1400" dirty="0"/>
              <a:t>Photo: Capacity assessments in Pakistan; Muslim Aid and UNFPA.</a:t>
            </a:r>
          </a:p>
        </p:txBody>
      </p:sp>
    </p:spTree>
    <p:extLst>
      <p:ext uri="{BB962C8B-B14F-4D97-AF65-F5344CB8AC3E}">
        <p14:creationId xmlns:p14="http://schemas.microsoft.com/office/powerpoint/2010/main" val="26463792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6E387611-F2CE-4BE8-9E27-6CB51E7A2C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2" name="Title 1">
            <a:extLst>
              <a:ext uri="{FF2B5EF4-FFF2-40B4-BE49-F238E27FC236}">
                <a16:creationId xmlns:a16="http://schemas.microsoft.com/office/drawing/2014/main" id="{B7DED06B-CFAB-4691-BC10-C9C254B052AB}"/>
              </a:ext>
            </a:extLst>
          </p:cNvPr>
          <p:cNvSpPr>
            <a:spLocks noGrp="1"/>
          </p:cNvSpPr>
          <p:nvPr>
            <p:ph type="title"/>
          </p:nvPr>
        </p:nvSpPr>
        <p:spPr>
          <a:xfrm>
            <a:off x="228600" y="228600"/>
            <a:ext cx="8686800" cy="1160072"/>
          </a:xfrm>
        </p:spPr>
        <p:txBody>
          <a:bodyPr>
            <a:normAutofit fontScale="90000"/>
          </a:bodyPr>
          <a:lstStyle/>
          <a:p>
            <a:pPr algn="l"/>
            <a:r>
              <a:rPr lang="en-US" dirty="0">
                <a:solidFill>
                  <a:schemeClr val="bg1"/>
                </a:solidFill>
                <a:latin typeface="Calibri" panose="020F0502020204030204" pitchFamily="34" charset="0"/>
                <a:cs typeface="Calibri" panose="020F0502020204030204" pitchFamily="34" charset="0"/>
              </a:rPr>
              <a:t>Common challenges in efforts to integrate SRH into HEDRM</a:t>
            </a:r>
          </a:p>
        </p:txBody>
      </p:sp>
      <p:sp>
        <p:nvSpPr>
          <p:cNvPr id="3" name="Content Placeholder 2">
            <a:extLst>
              <a:ext uri="{FF2B5EF4-FFF2-40B4-BE49-F238E27FC236}">
                <a16:creationId xmlns:a16="http://schemas.microsoft.com/office/drawing/2014/main" id="{43AE92D3-64A3-4462-8A7E-AEE64FE0E57A}"/>
              </a:ext>
            </a:extLst>
          </p:cNvPr>
          <p:cNvSpPr txBox="1">
            <a:spLocks/>
          </p:cNvSpPr>
          <p:nvPr/>
        </p:nvSpPr>
        <p:spPr>
          <a:xfrm>
            <a:off x="457199" y="1686757"/>
            <a:ext cx="5334001" cy="4076090"/>
          </a:xfrm>
          <a:prstGeom prst="rect">
            <a:avLst/>
          </a:prstGeom>
        </p:spPr>
        <p:txBody>
          <a:bodyPr/>
          <a:lstStyle>
            <a:lvl1pPr marL="457200" indent="-457200" algn="l" rtl="0" eaLnBrk="1" fontAlgn="base" hangingPunct="1">
              <a:spcBef>
                <a:spcPct val="20000"/>
              </a:spcBef>
              <a:spcAft>
                <a:spcPts val="300"/>
              </a:spcAft>
              <a:buFont typeface="Arial"/>
              <a:buChar char="•"/>
              <a:defRPr sz="2800">
                <a:solidFill>
                  <a:schemeClr val="tx1"/>
                </a:solidFill>
                <a:latin typeface="+mn-lt"/>
                <a:ea typeface="ＭＳ Ｐゴシック" pitchFamily="-107" charset="-128"/>
                <a:cs typeface="ＭＳ Ｐゴシック" pitchFamily="-107" charset="-128"/>
              </a:defRPr>
            </a:lvl1pPr>
            <a:lvl2pPr marL="742950" indent="-285750" algn="l" rtl="0" eaLnBrk="1" fontAlgn="base" hangingPunct="1">
              <a:spcBef>
                <a:spcPct val="20000"/>
              </a:spcBef>
              <a:spcAft>
                <a:spcPts val="300"/>
              </a:spcAft>
              <a:buFont typeface="Lucida Grande"/>
              <a:buChar char="­"/>
              <a:defRPr sz="2400">
                <a:solidFill>
                  <a:schemeClr val="tx1"/>
                </a:solidFill>
                <a:latin typeface="+mn-lt"/>
                <a:ea typeface="ＭＳ Ｐゴシック" pitchFamily="-107" charset="-128"/>
                <a:cs typeface="+mn-cs"/>
              </a:defRPr>
            </a:lvl2pPr>
            <a:lvl3pPr marL="1143000" indent="-228600" algn="l" rtl="0" eaLnBrk="1" fontAlgn="base" hangingPunct="1">
              <a:spcBef>
                <a:spcPct val="20000"/>
              </a:spcBef>
              <a:spcAft>
                <a:spcPts val="300"/>
              </a:spcAft>
              <a:buFont typeface="Wingdings" charset="2"/>
              <a:buChar char="§"/>
              <a:defRPr sz="2000">
                <a:solidFill>
                  <a:schemeClr val="tx1"/>
                </a:solidFill>
                <a:latin typeface="+mn-lt"/>
                <a:ea typeface="ＭＳ Ｐゴシック" pitchFamily="-107" charset="-128"/>
                <a:cs typeface="+mn-cs"/>
              </a:defRPr>
            </a:lvl3pPr>
            <a:lvl4pPr marL="1600200" indent="-228600" algn="l" rtl="0" eaLnBrk="1" fontAlgn="base" hangingPunct="1">
              <a:spcBef>
                <a:spcPct val="20000"/>
              </a:spcBef>
              <a:spcAft>
                <a:spcPts val="300"/>
              </a:spcAft>
              <a:buFont typeface="Courier New"/>
              <a:buChar char="o"/>
              <a:defRPr sz="1800">
                <a:solidFill>
                  <a:schemeClr val="tx1"/>
                </a:solidFill>
                <a:latin typeface="+mn-lt"/>
                <a:ea typeface="ＭＳ Ｐゴシック" pitchFamily="-107" charset="-128"/>
                <a:cs typeface="+mn-cs"/>
              </a:defRPr>
            </a:lvl4pPr>
            <a:lvl5pPr marL="2057400" indent="-228600" algn="l" rtl="0" eaLnBrk="1" fontAlgn="base" hangingPunct="1">
              <a:spcBef>
                <a:spcPct val="20000"/>
              </a:spcBef>
              <a:spcAft>
                <a:spcPts val="300"/>
              </a:spcAft>
              <a:buChar char="»"/>
              <a:defRPr sz="1600">
                <a:solidFill>
                  <a:schemeClr val="tx1"/>
                </a:solidFill>
                <a:latin typeface="+mn-lt"/>
                <a:ea typeface="ＭＳ Ｐゴシック" pitchFamily="-107" charset="-128"/>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r>
              <a:rPr lang="en-US" b="1" dirty="0">
                <a:solidFill>
                  <a:schemeClr val="bg1"/>
                </a:solidFill>
                <a:latin typeface="Calibri" panose="020F0502020204030204" pitchFamily="34" charset="0"/>
                <a:cs typeface="Calibri" panose="020F0502020204030204" pitchFamily="34" charset="0"/>
              </a:rPr>
              <a:t>Lack of awareness</a:t>
            </a:r>
            <a:r>
              <a:rPr lang="en-US" dirty="0">
                <a:solidFill>
                  <a:schemeClr val="bg1"/>
                </a:solidFill>
                <a:latin typeface="Calibri" panose="020F0502020204030204" pitchFamily="34" charset="0"/>
                <a:cs typeface="Calibri" panose="020F0502020204030204" pitchFamily="34" charset="0"/>
              </a:rPr>
              <a:t>, sensitivities, and standard operating procedures. </a:t>
            </a:r>
          </a:p>
          <a:p>
            <a:r>
              <a:rPr lang="en-US" b="1" dirty="0">
                <a:solidFill>
                  <a:schemeClr val="bg1"/>
                </a:solidFill>
                <a:latin typeface="Calibri" panose="020F0502020204030204" pitchFamily="34" charset="0"/>
                <a:cs typeface="Calibri" panose="020F0502020204030204" pitchFamily="34" charset="0"/>
              </a:rPr>
              <a:t>Lack of coordination</a:t>
            </a:r>
            <a:r>
              <a:rPr lang="en-US" dirty="0">
                <a:solidFill>
                  <a:schemeClr val="bg1"/>
                </a:solidFill>
                <a:latin typeface="Calibri" panose="020F0502020204030204" pitchFamily="34" charset="0"/>
                <a:cs typeface="Calibri" panose="020F0502020204030204" pitchFamily="34" charset="0"/>
              </a:rPr>
              <a:t>.</a:t>
            </a:r>
          </a:p>
          <a:p>
            <a:r>
              <a:rPr lang="en-US" b="1" dirty="0">
                <a:solidFill>
                  <a:schemeClr val="bg1"/>
                </a:solidFill>
                <a:latin typeface="Calibri" panose="020F0502020204030204" pitchFamily="34" charset="0"/>
                <a:cs typeface="Calibri" panose="020F0502020204030204" pitchFamily="34" charset="0"/>
              </a:rPr>
              <a:t>Weaknesses of existing primary health care systems</a:t>
            </a:r>
            <a:r>
              <a:rPr lang="en-US" dirty="0">
                <a:solidFill>
                  <a:schemeClr val="bg1"/>
                </a:solidFill>
                <a:latin typeface="Calibri" panose="020F0502020204030204" pitchFamily="34" charset="0"/>
                <a:cs typeface="Calibri" panose="020F0502020204030204" pitchFamily="34" charset="0"/>
              </a:rPr>
              <a:t>.</a:t>
            </a:r>
          </a:p>
          <a:p>
            <a:r>
              <a:rPr lang="en-US" b="1" dirty="0">
                <a:solidFill>
                  <a:schemeClr val="bg1"/>
                </a:solidFill>
                <a:latin typeface="Calibri" panose="020F0502020204030204" pitchFamily="34" charset="0"/>
                <a:cs typeface="Calibri" panose="020F0502020204030204" pitchFamily="34" charset="0"/>
              </a:rPr>
              <a:t>Limited engagement </a:t>
            </a:r>
            <a:r>
              <a:rPr lang="en-US" dirty="0">
                <a:solidFill>
                  <a:schemeClr val="bg1"/>
                </a:solidFill>
                <a:latin typeface="Calibri" panose="020F0502020204030204" pitchFamily="34" charset="0"/>
                <a:cs typeface="Calibri" panose="020F0502020204030204" pitchFamily="34" charset="0"/>
              </a:rPr>
              <a:t>of community members.</a:t>
            </a:r>
          </a:p>
          <a:p>
            <a:r>
              <a:rPr lang="en-US" b="1" dirty="0">
                <a:solidFill>
                  <a:schemeClr val="bg1"/>
                </a:solidFill>
                <a:latin typeface="Calibri" panose="020F0502020204030204" pitchFamily="34" charset="0"/>
                <a:cs typeface="Calibri" panose="020F0502020204030204" pitchFamily="34" charset="0"/>
              </a:rPr>
              <a:t>Limited financing </a:t>
            </a:r>
            <a:r>
              <a:rPr lang="en-US" dirty="0">
                <a:solidFill>
                  <a:schemeClr val="bg1"/>
                </a:solidFill>
                <a:latin typeface="Calibri" panose="020F0502020204030204" pitchFamily="34" charset="0"/>
                <a:cs typeface="Calibri" panose="020F0502020204030204" pitchFamily="34" charset="0"/>
              </a:rPr>
              <a:t>for SRH preparedness.</a:t>
            </a:r>
          </a:p>
        </p:txBody>
      </p:sp>
      <p:pic>
        <p:nvPicPr>
          <p:cNvPr id="4" name="Picture 3">
            <a:extLst>
              <a:ext uri="{FF2B5EF4-FFF2-40B4-BE49-F238E27FC236}">
                <a16:creationId xmlns:a16="http://schemas.microsoft.com/office/drawing/2014/main" id="{4DE84DDB-B8A8-4FB1-B48B-DEE7350ED15C}"/>
              </a:ext>
              <a:ext uri="{C183D7F6-B498-43B3-948B-1728B52AA6E4}">
                <adec:decorative xmlns:adec="http://schemas.microsoft.com/office/drawing/2017/decorative" val="1"/>
              </a:ext>
            </a:extLst>
          </p:cNvPr>
          <p:cNvPicPr>
            <a:picLocks noChangeAspect="1"/>
          </p:cNvPicPr>
          <p:nvPr/>
        </p:nvPicPr>
        <p:blipFill rotWithShape="1">
          <a:blip r:embed="rId4"/>
          <a:srcRect l="27506" r="9248" b="14241"/>
          <a:stretch/>
        </p:blipFill>
        <p:spPr>
          <a:xfrm>
            <a:off x="5940034" y="2286000"/>
            <a:ext cx="2997137" cy="3048000"/>
          </a:xfrm>
          <a:prstGeom prst="rect">
            <a:avLst/>
          </a:prstGeom>
        </p:spPr>
      </p:pic>
    </p:spTree>
    <p:extLst>
      <p:ext uri="{BB962C8B-B14F-4D97-AF65-F5344CB8AC3E}">
        <p14:creationId xmlns:p14="http://schemas.microsoft.com/office/powerpoint/2010/main" val="31986199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BE54F991-75BC-492B-9AAA-E6EC82C743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2" name="Title 1">
            <a:extLst>
              <a:ext uri="{FF2B5EF4-FFF2-40B4-BE49-F238E27FC236}">
                <a16:creationId xmlns:a16="http://schemas.microsoft.com/office/drawing/2014/main" id="{0C773EF4-8595-4942-B9A7-79AE8485351E}"/>
              </a:ext>
            </a:extLst>
          </p:cNvPr>
          <p:cNvSpPr>
            <a:spLocks noGrp="1"/>
          </p:cNvSpPr>
          <p:nvPr>
            <p:ph type="title"/>
          </p:nvPr>
        </p:nvSpPr>
        <p:spPr>
          <a:xfrm>
            <a:off x="457200" y="304800"/>
            <a:ext cx="8229600" cy="1143000"/>
          </a:xfrm>
        </p:spPr>
        <p:txBody>
          <a:bodyPr>
            <a:noAutofit/>
          </a:bodyPr>
          <a:lstStyle/>
          <a:p>
            <a:pPr algn="l"/>
            <a:r>
              <a:rPr lang="en-US" sz="4000" dirty="0">
                <a:solidFill>
                  <a:schemeClr val="bg1"/>
                </a:solidFill>
                <a:latin typeface="Calibri" panose="020F0502020204030204" pitchFamily="34" charset="0"/>
                <a:cs typeface="Calibri" panose="020F0502020204030204" pitchFamily="34" charset="0"/>
              </a:rPr>
              <a:t>Exploring solutions: Learning from </a:t>
            </a:r>
            <a:br>
              <a:rPr lang="en-US" sz="4000" dirty="0">
                <a:solidFill>
                  <a:schemeClr val="bg1"/>
                </a:solidFill>
                <a:latin typeface="Calibri" panose="020F0502020204030204" pitchFamily="34" charset="0"/>
                <a:cs typeface="Calibri" panose="020F0502020204030204" pitchFamily="34" charset="0"/>
              </a:rPr>
            </a:br>
            <a:r>
              <a:rPr lang="en-US" sz="4000" dirty="0">
                <a:solidFill>
                  <a:schemeClr val="bg1"/>
                </a:solidFill>
                <a:latin typeface="Calibri" panose="020F0502020204030204" pitchFamily="34" charset="0"/>
                <a:cs typeface="Calibri" panose="020F0502020204030204" pitchFamily="34" charset="0"/>
              </a:rPr>
              <a:t>pre-positioning</a:t>
            </a:r>
          </a:p>
        </p:txBody>
      </p:sp>
      <p:sp>
        <p:nvSpPr>
          <p:cNvPr id="3" name="Content Placeholder 2">
            <a:extLst>
              <a:ext uri="{FF2B5EF4-FFF2-40B4-BE49-F238E27FC236}">
                <a16:creationId xmlns:a16="http://schemas.microsoft.com/office/drawing/2014/main" id="{9224AC50-1B94-479D-B08D-236961B90F9C}"/>
              </a:ext>
            </a:extLst>
          </p:cNvPr>
          <p:cNvSpPr>
            <a:spLocks noGrp="1"/>
          </p:cNvSpPr>
          <p:nvPr>
            <p:ph idx="1"/>
          </p:nvPr>
        </p:nvSpPr>
        <p:spPr/>
        <p:txBody>
          <a:bodyPr>
            <a:noAutofit/>
          </a:bodyPr>
          <a:lstStyle/>
          <a:p>
            <a:pPr>
              <a:spcBef>
                <a:spcPts val="600"/>
              </a:spcBef>
              <a:buClr>
                <a:schemeClr val="bg1"/>
              </a:buClr>
              <a:buSzPct val="100000"/>
            </a:pPr>
            <a:r>
              <a:rPr lang="en-US" sz="2800" dirty="0">
                <a:solidFill>
                  <a:schemeClr val="bg1"/>
                </a:solidFill>
                <a:latin typeface="Calibri" panose="020F0502020204030204" pitchFamily="34" charset="0"/>
                <a:cs typeface="Calibri" panose="020F0502020204030204" pitchFamily="34" charset="0"/>
              </a:rPr>
              <a:t>Enables a faster response.</a:t>
            </a:r>
          </a:p>
          <a:p>
            <a:pPr>
              <a:spcBef>
                <a:spcPts val="600"/>
              </a:spcBef>
              <a:buClr>
                <a:schemeClr val="bg1"/>
              </a:buClr>
              <a:buSzPct val="100000"/>
            </a:pPr>
            <a:r>
              <a:rPr lang="en-US" sz="2800" dirty="0">
                <a:solidFill>
                  <a:schemeClr val="bg1"/>
                </a:solidFill>
                <a:latin typeface="Calibri" panose="020F0502020204030204" pitchFamily="34" charset="0"/>
                <a:cs typeface="Calibri" panose="020F0502020204030204" pitchFamily="34" charset="0"/>
              </a:rPr>
              <a:t>Pre-positioning as part of preparedness helps </a:t>
            </a:r>
            <a:r>
              <a:rPr lang="en-US" sz="2800" b="1" dirty="0">
                <a:solidFill>
                  <a:schemeClr val="bg1"/>
                </a:solidFill>
                <a:latin typeface="Calibri" panose="020F0502020204030204" pitchFamily="34" charset="0"/>
                <a:cs typeface="Calibri" panose="020F0502020204030204" pitchFamily="34" charset="0"/>
              </a:rPr>
              <a:t>improve the quality of a response</a:t>
            </a:r>
            <a:r>
              <a:rPr lang="en-US" sz="2800" dirty="0">
                <a:solidFill>
                  <a:schemeClr val="bg1"/>
                </a:solidFill>
                <a:latin typeface="Calibri" panose="020F0502020204030204" pitchFamily="34" charset="0"/>
                <a:cs typeface="Calibri" panose="020F0502020204030204" pitchFamily="34" charset="0"/>
              </a:rPr>
              <a:t>.</a:t>
            </a:r>
          </a:p>
          <a:p>
            <a:pPr>
              <a:spcBef>
                <a:spcPts val="600"/>
              </a:spcBef>
              <a:buClr>
                <a:schemeClr val="bg1"/>
              </a:buClr>
              <a:buSzPct val="100000"/>
            </a:pPr>
            <a:r>
              <a:rPr lang="en-US" sz="2800" dirty="0">
                <a:solidFill>
                  <a:schemeClr val="bg1"/>
                </a:solidFill>
                <a:latin typeface="Calibri" panose="020F0502020204030204" pitchFamily="34" charset="0"/>
                <a:cs typeface="Calibri" panose="020F0502020204030204" pitchFamily="34" charset="0"/>
              </a:rPr>
              <a:t>National pre-positioning </a:t>
            </a:r>
            <a:r>
              <a:rPr lang="en-US" sz="2800" b="1" dirty="0">
                <a:solidFill>
                  <a:schemeClr val="bg1"/>
                </a:solidFill>
                <a:latin typeface="Calibri" panose="020F0502020204030204" pitchFamily="34" charset="0"/>
                <a:cs typeface="Calibri" panose="020F0502020204030204" pitchFamily="34" charset="0"/>
              </a:rPr>
              <a:t>allows SRH to be prioritized </a:t>
            </a:r>
            <a:r>
              <a:rPr lang="en-US" sz="2800" dirty="0">
                <a:solidFill>
                  <a:schemeClr val="bg1"/>
                </a:solidFill>
                <a:latin typeface="Calibri" panose="020F0502020204030204" pitchFamily="34" charset="0"/>
                <a:cs typeface="Calibri" panose="020F0502020204030204" pitchFamily="34" charset="0"/>
              </a:rPr>
              <a:t>in responses.</a:t>
            </a:r>
          </a:p>
          <a:p>
            <a:pPr>
              <a:spcBef>
                <a:spcPts val="600"/>
              </a:spcBef>
              <a:buClr>
                <a:schemeClr val="bg1"/>
              </a:buClr>
              <a:buSzPct val="100000"/>
            </a:pPr>
            <a:r>
              <a:rPr lang="en-US" sz="2800" dirty="0">
                <a:solidFill>
                  <a:schemeClr val="bg1"/>
                </a:solidFill>
                <a:latin typeface="Calibri" panose="020F0502020204030204" pitchFamily="34" charset="0"/>
                <a:cs typeface="Calibri" panose="020F0502020204030204" pitchFamily="34" charset="0"/>
              </a:rPr>
              <a:t>Increases some costs and reduces others.</a:t>
            </a:r>
          </a:p>
          <a:p>
            <a:pPr>
              <a:spcBef>
                <a:spcPts val="600"/>
              </a:spcBef>
              <a:buClr>
                <a:schemeClr val="bg1"/>
              </a:buClr>
              <a:buSzPct val="100000"/>
            </a:pPr>
            <a:r>
              <a:rPr lang="en-US" sz="2800" dirty="0">
                <a:solidFill>
                  <a:schemeClr val="bg1"/>
                </a:solidFill>
                <a:latin typeface="Calibri" panose="020F0502020204030204" pitchFamily="34" charset="0"/>
                <a:cs typeface="Calibri" panose="020F0502020204030204" pitchFamily="34" charset="0"/>
              </a:rPr>
              <a:t>Builds capacity and strengthens partnerships.</a:t>
            </a:r>
          </a:p>
          <a:p>
            <a:pPr>
              <a:spcBef>
                <a:spcPts val="600"/>
              </a:spcBef>
              <a:buClr>
                <a:schemeClr val="bg1"/>
              </a:buClr>
              <a:buSzPct val="100000"/>
            </a:pPr>
            <a:r>
              <a:rPr lang="en-US" sz="2800" dirty="0">
                <a:solidFill>
                  <a:schemeClr val="bg1"/>
                </a:solidFill>
                <a:latin typeface="Calibri" panose="020F0502020204030204" pitchFamily="34" charset="0"/>
                <a:cs typeface="Calibri" panose="020F0502020204030204" pitchFamily="34" charset="0"/>
              </a:rPr>
              <a:t>Provides </a:t>
            </a:r>
            <a:r>
              <a:rPr lang="en-US" sz="2800" b="1" dirty="0">
                <a:solidFill>
                  <a:schemeClr val="bg1"/>
                </a:solidFill>
                <a:latin typeface="Calibri" panose="020F0502020204030204" pitchFamily="34" charset="0"/>
                <a:cs typeface="Calibri" panose="020F0502020204030204" pitchFamily="34" charset="0"/>
              </a:rPr>
              <a:t>new opportunities to advocate for and prioritize SRH in humanitarian response </a:t>
            </a:r>
            <a:r>
              <a:rPr lang="en-US" sz="2800" dirty="0">
                <a:solidFill>
                  <a:schemeClr val="bg1"/>
                </a:solidFill>
                <a:latin typeface="Calibri" panose="020F0502020204030204" pitchFamily="34" charset="0"/>
                <a:cs typeface="Calibri" panose="020F0502020204030204" pitchFamily="34" charset="0"/>
              </a:rPr>
              <a:t>far beyond the provision of supplies.</a:t>
            </a:r>
          </a:p>
        </p:txBody>
      </p:sp>
    </p:spTree>
    <p:extLst>
      <p:ext uri="{BB962C8B-B14F-4D97-AF65-F5344CB8AC3E}">
        <p14:creationId xmlns:p14="http://schemas.microsoft.com/office/powerpoint/2010/main" val="22043601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28541CFF-F541-4F3A-B7C8-081D467B9D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2" name="Title 1">
            <a:extLst>
              <a:ext uri="{FF2B5EF4-FFF2-40B4-BE49-F238E27FC236}">
                <a16:creationId xmlns:a16="http://schemas.microsoft.com/office/drawing/2014/main" id="{D7021595-9D9D-43DE-BB07-3BC326C358C9}"/>
              </a:ext>
            </a:extLst>
          </p:cNvPr>
          <p:cNvSpPr>
            <a:spLocks noGrp="1"/>
          </p:cNvSpPr>
          <p:nvPr>
            <p:ph type="title"/>
          </p:nvPr>
        </p:nvSpPr>
        <p:spPr>
          <a:xfrm>
            <a:off x="457199" y="381000"/>
            <a:ext cx="8458200" cy="1080173"/>
          </a:xfrm>
        </p:spPr>
        <p:txBody>
          <a:bodyPr>
            <a:normAutofit fontScale="90000"/>
          </a:bodyPr>
          <a:lstStyle/>
          <a:p>
            <a:pPr algn="l"/>
            <a:r>
              <a:rPr lang="en-US" dirty="0">
                <a:solidFill>
                  <a:schemeClr val="bg1"/>
                </a:solidFill>
                <a:latin typeface="Calibri" panose="020F0502020204030204" pitchFamily="34" charset="0"/>
                <a:cs typeface="Calibri" panose="020F0502020204030204" pitchFamily="34" charset="0"/>
              </a:rPr>
              <a:t>Building resilience for SRH at the community level</a:t>
            </a:r>
          </a:p>
        </p:txBody>
      </p:sp>
      <p:sp>
        <p:nvSpPr>
          <p:cNvPr id="3" name="Content Placeholder 2">
            <a:extLst>
              <a:ext uri="{FF2B5EF4-FFF2-40B4-BE49-F238E27FC236}">
                <a16:creationId xmlns:a16="http://schemas.microsoft.com/office/drawing/2014/main" id="{3E0E2A4D-5873-4F0B-B150-AD90061B7128}"/>
              </a:ext>
            </a:extLst>
          </p:cNvPr>
          <p:cNvSpPr txBox="1">
            <a:spLocks/>
          </p:cNvSpPr>
          <p:nvPr/>
        </p:nvSpPr>
        <p:spPr>
          <a:xfrm>
            <a:off x="457198" y="1686757"/>
            <a:ext cx="8229601" cy="4076090"/>
          </a:xfrm>
          <a:prstGeom prst="rect">
            <a:avLst/>
          </a:prstGeom>
        </p:spPr>
        <p:txBody>
          <a:bodyPr/>
          <a:lstStyle>
            <a:lvl1pPr marL="457200" indent="-457200" algn="l" rtl="0" eaLnBrk="1" fontAlgn="base" hangingPunct="1">
              <a:spcBef>
                <a:spcPct val="20000"/>
              </a:spcBef>
              <a:spcAft>
                <a:spcPts val="300"/>
              </a:spcAft>
              <a:buFont typeface="Arial"/>
              <a:buChar char="•"/>
              <a:defRPr sz="2800">
                <a:solidFill>
                  <a:schemeClr val="tx1"/>
                </a:solidFill>
                <a:latin typeface="+mn-lt"/>
                <a:ea typeface="ＭＳ Ｐゴシック" pitchFamily="-107" charset="-128"/>
                <a:cs typeface="ＭＳ Ｐゴシック" pitchFamily="-107" charset="-128"/>
              </a:defRPr>
            </a:lvl1pPr>
            <a:lvl2pPr marL="742950" indent="-285750" algn="l" rtl="0" eaLnBrk="1" fontAlgn="base" hangingPunct="1">
              <a:spcBef>
                <a:spcPct val="20000"/>
              </a:spcBef>
              <a:spcAft>
                <a:spcPts val="300"/>
              </a:spcAft>
              <a:buFont typeface="Lucida Grande"/>
              <a:buChar char="­"/>
              <a:defRPr sz="2400">
                <a:solidFill>
                  <a:schemeClr val="tx1"/>
                </a:solidFill>
                <a:latin typeface="+mn-lt"/>
                <a:ea typeface="ＭＳ Ｐゴシック" pitchFamily="-107" charset="-128"/>
                <a:cs typeface="+mn-cs"/>
              </a:defRPr>
            </a:lvl2pPr>
            <a:lvl3pPr marL="1143000" indent="-228600" algn="l" rtl="0" eaLnBrk="1" fontAlgn="base" hangingPunct="1">
              <a:spcBef>
                <a:spcPct val="20000"/>
              </a:spcBef>
              <a:spcAft>
                <a:spcPts val="300"/>
              </a:spcAft>
              <a:buFont typeface="Wingdings" charset="2"/>
              <a:buChar char="§"/>
              <a:defRPr sz="2000">
                <a:solidFill>
                  <a:schemeClr val="tx1"/>
                </a:solidFill>
                <a:latin typeface="+mn-lt"/>
                <a:ea typeface="ＭＳ Ｐゴシック" pitchFamily="-107" charset="-128"/>
                <a:cs typeface="+mn-cs"/>
              </a:defRPr>
            </a:lvl3pPr>
            <a:lvl4pPr marL="1600200" indent="-228600" algn="l" rtl="0" eaLnBrk="1" fontAlgn="base" hangingPunct="1">
              <a:spcBef>
                <a:spcPct val="20000"/>
              </a:spcBef>
              <a:spcAft>
                <a:spcPts val="300"/>
              </a:spcAft>
              <a:buFont typeface="Courier New"/>
              <a:buChar char="o"/>
              <a:defRPr sz="1800">
                <a:solidFill>
                  <a:schemeClr val="tx1"/>
                </a:solidFill>
                <a:latin typeface="+mn-lt"/>
                <a:ea typeface="ＭＳ Ｐゴシック" pitchFamily="-107" charset="-128"/>
                <a:cs typeface="+mn-cs"/>
              </a:defRPr>
            </a:lvl4pPr>
            <a:lvl5pPr marL="2057400" indent="-228600" algn="l" rtl="0" eaLnBrk="1" fontAlgn="base" hangingPunct="1">
              <a:spcBef>
                <a:spcPct val="20000"/>
              </a:spcBef>
              <a:spcAft>
                <a:spcPts val="300"/>
              </a:spcAft>
              <a:buChar char="»"/>
              <a:defRPr sz="1600">
                <a:solidFill>
                  <a:schemeClr val="tx1"/>
                </a:solidFill>
                <a:latin typeface="+mn-lt"/>
                <a:ea typeface="ＭＳ Ｐゴシック" pitchFamily="-107" charset="-128"/>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r>
              <a:rPr lang="en-US" b="1" dirty="0">
                <a:solidFill>
                  <a:schemeClr val="bg1"/>
                </a:solidFill>
                <a:latin typeface="Calibri" panose="020F0502020204030204" pitchFamily="34" charset="0"/>
                <a:cs typeface="Calibri" panose="020F0502020204030204" pitchFamily="34" charset="0"/>
              </a:rPr>
              <a:t>Integrate SRH into health risk assessments</a:t>
            </a:r>
            <a:r>
              <a:rPr lang="en-US" dirty="0">
                <a:solidFill>
                  <a:schemeClr val="bg1"/>
                </a:solidFill>
                <a:latin typeface="Calibri" panose="020F0502020204030204" pitchFamily="34" charset="0"/>
                <a:cs typeface="Calibri" panose="020F0502020204030204" pitchFamily="34" charset="0"/>
              </a:rPr>
              <a:t> </a:t>
            </a:r>
            <a:r>
              <a:rPr lang="en-US" b="1" dirty="0">
                <a:solidFill>
                  <a:schemeClr val="bg1"/>
                </a:solidFill>
                <a:latin typeface="Calibri" panose="020F0502020204030204" pitchFamily="34" charset="0"/>
                <a:cs typeface="Calibri" panose="020F0502020204030204" pitchFamily="34" charset="0"/>
              </a:rPr>
              <a:t>and provide early warning</a:t>
            </a:r>
            <a:r>
              <a:rPr lang="en-US" dirty="0">
                <a:solidFill>
                  <a:schemeClr val="bg1"/>
                </a:solidFill>
                <a:latin typeface="Calibri" panose="020F0502020204030204" pitchFamily="34" charset="0"/>
                <a:cs typeface="Calibri" panose="020F0502020204030204" pitchFamily="34" charset="0"/>
              </a:rPr>
              <a:t> for communities. </a:t>
            </a:r>
          </a:p>
          <a:p>
            <a:r>
              <a:rPr lang="en-US" b="1" dirty="0">
                <a:solidFill>
                  <a:schemeClr val="bg1"/>
                </a:solidFill>
                <a:latin typeface="Calibri" panose="020F0502020204030204" pitchFamily="34" charset="0"/>
                <a:cs typeface="Calibri" panose="020F0502020204030204" pitchFamily="34" charset="0"/>
              </a:rPr>
              <a:t>Identify and reduce risks </a:t>
            </a:r>
            <a:r>
              <a:rPr lang="en-US" dirty="0">
                <a:solidFill>
                  <a:schemeClr val="bg1"/>
                </a:solidFill>
                <a:latin typeface="Calibri" panose="020F0502020204030204" pitchFamily="34" charset="0"/>
                <a:cs typeface="Calibri" panose="020F0502020204030204" pitchFamily="34" charset="0"/>
              </a:rPr>
              <a:t>for vulnerable communities and SRH services.</a:t>
            </a:r>
          </a:p>
          <a:p>
            <a:r>
              <a:rPr lang="en-US" b="1" dirty="0">
                <a:solidFill>
                  <a:schemeClr val="bg1"/>
                </a:solidFill>
                <a:latin typeface="Calibri" panose="020F0502020204030204" pitchFamily="34" charset="0"/>
                <a:cs typeface="Calibri" panose="020F0502020204030204" pitchFamily="34" charset="0"/>
              </a:rPr>
              <a:t>Develop community action plans that prepare existing SRH services </a:t>
            </a:r>
            <a:r>
              <a:rPr lang="en-US" dirty="0">
                <a:solidFill>
                  <a:schemeClr val="bg1"/>
                </a:solidFill>
                <a:latin typeface="Calibri" panose="020F0502020204030204" pitchFamily="34" charset="0"/>
                <a:cs typeface="Calibri" panose="020F0502020204030204" pitchFamily="34" charset="0"/>
              </a:rPr>
              <a:t>to absorb impact, adapt, respond to, and recover from emergencies.</a:t>
            </a:r>
          </a:p>
          <a:p>
            <a:r>
              <a:rPr lang="en-US" b="1" dirty="0">
                <a:solidFill>
                  <a:schemeClr val="bg1"/>
                </a:solidFill>
                <a:latin typeface="Calibri" panose="020F0502020204030204" pitchFamily="34" charset="0"/>
                <a:cs typeface="Calibri" panose="020F0502020204030204" pitchFamily="34" charset="0"/>
              </a:rPr>
              <a:t>Actively involve at-risk groups </a:t>
            </a:r>
            <a:r>
              <a:rPr lang="en-US" dirty="0">
                <a:solidFill>
                  <a:schemeClr val="bg1"/>
                </a:solidFill>
                <a:latin typeface="Calibri" panose="020F0502020204030204" pitchFamily="34" charset="0"/>
                <a:cs typeface="Calibri" panose="020F0502020204030204" pitchFamily="34" charset="0"/>
              </a:rPr>
              <a:t>and work with community stakeholders in all preparedness planning.</a:t>
            </a:r>
          </a:p>
        </p:txBody>
      </p:sp>
    </p:spTree>
    <p:extLst>
      <p:ext uri="{BB962C8B-B14F-4D97-AF65-F5344CB8AC3E}">
        <p14:creationId xmlns:p14="http://schemas.microsoft.com/office/powerpoint/2010/main" val="628845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7243913A-71DD-4075-B607-8AB022DCF2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4098" name="Rectangle 2"/>
          <p:cNvSpPr>
            <a:spLocks noGrp="1" noChangeArrowheads="1"/>
          </p:cNvSpPr>
          <p:nvPr>
            <p:ph type="title"/>
          </p:nvPr>
        </p:nvSpPr>
        <p:spPr>
          <a:xfrm>
            <a:off x="374650" y="460395"/>
            <a:ext cx="7772400" cy="838200"/>
          </a:xfrm>
        </p:spPr>
        <p:txBody>
          <a:bodyPr>
            <a:normAutofit/>
          </a:bodyPr>
          <a:lstStyle/>
          <a:p>
            <a:pPr algn="l"/>
            <a:r>
              <a:rPr lang="en-GB" altLang="en-US" sz="4000" dirty="0">
                <a:solidFill>
                  <a:schemeClr val="bg1"/>
                </a:solidFill>
                <a:latin typeface="Calibri" panose="020F0502020204030204" pitchFamily="34" charset="0"/>
                <a:cs typeface="Calibri" panose="020F0502020204030204" pitchFamily="34" charset="0"/>
              </a:rPr>
              <a:t> Learning outcomes</a:t>
            </a:r>
          </a:p>
        </p:txBody>
      </p:sp>
      <p:sp>
        <p:nvSpPr>
          <p:cNvPr id="4099" name="Rectangle 3"/>
          <p:cNvSpPr>
            <a:spLocks noGrp="1" noChangeArrowheads="1"/>
          </p:cNvSpPr>
          <p:nvPr>
            <p:ph idx="1"/>
          </p:nvPr>
        </p:nvSpPr>
        <p:spPr>
          <a:xfrm>
            <a:off x="374650" y="2179638"/>
            <a:ext cx="8518525" cy="4221162"/>
          </a:xfrm>
        </p:spPr>
        <p:txBody>
          <a:bodyPr/>
          <a:lstStyle/>
          <a:p>
            <a:pPr>
              <a:spcBef>
                <a:spcPct val="30000"/>
              </a:spcBef>
              <a:buFont typeface="Wingdings" panose="05000000000000000000" pitchFamily="2" charset="2"/>
              <a:buNone/>
            </a:pPr>
            <a:r>
              <a:rPr lang="de-DE" altLang="en-US" sz="3000" dirty="0">
                <a:solidFill>
                  <a:schemeClr val="bg1"/>
                </a:solidFill>
                <a:latin typeface="Calibri" panose="020F0502020204030204" pitchFamily="34" charset="0"/>
                <a:cs typeface="Calibri" panose="020F0502020204030204" pitchFamily="34" charset="0"/>
              </a:rPr>
              <a:t>By the end of the session, you should be able to:</a:t>
            </a:r>
          </a:p>
          <a:p>
            <a:pPr>
              <a:spcBef>
                <a:spcPct val="30000"/>
              </a:spcBef>
              <a:buSzPct val="140000"/>
              <a:buFont typeface="Wingdings" panose="05000000000000000000" pitchFamily="2" charset="2"/>
              <a:buChar char="§"/>
            </a:pPr>
            <a:r>
              <a:rPr lang="de-DE" altLang="en-US" sz="2800" dirty="0">
                <a:solidFill>
                  <a:schemeClr val="bg1"/>
                </a:solidFill>
                <a:latin typeface="Calibri" panose="020F0502020204030204" pitchFamily="34" charset="0"/>
                <a:cs typeface="Calibri" panose="020F0502020204030204" pitchFamily="34" charset="0"/>
              </a:rPr>
              <a:t>Describe how emergency preparedness and recovery can build community resilience.</a:t>
            </a:r>
          </a:p>
          <a:p>
            <a:pPr>
              <a:spcBef>
                <a:spcPct val="30000"/>
              </a:spcBef>
              <a:buSzPct val="140000"/>
              <a:buFont typeface="Wingdings" panose="05000000000000000000" pitchFamily="2" charset="2"/>
              <a:buChar char="§"/>
            </a:pPr>
            <a:r>
              <a:rPr lang="de-DE" altLang="en-US" sz="2800" dirty="0">
                <a:solidFill>
                  <a:schemeClr val="bg1"/>
                </a:solidFill>
                <a:latin typeface="Calibri" panose="020F0502020204030204" pitchFamily="34" charset="0"/>
                <a:cs typeface="Calibri" panose="020F0502020204030204" pitchFamily="34" charset="0"/>
              </a:rPr>
              <a:t>Explain Health Systems Building Blocks for SRH.</a:t>
            </a:r>
          </a:p>
          <a:p>
            <a:pPr>
              <a:spcBef>
                <a:spcPct val="30000"/>
              </a:spcBef>
              <a:buSzPct val="140000"/>
              <a:buFont typeface="Wingdings" panose="05000000000000000000" pitchFamily="2" charset="2"/>
              <a:buChar char="§"/>
            </a:pPr>
            <a:r>
              <a:rPr lang="de-DE" altLang="en-US" sz="2800" dirty="0">
                <a:solidFill>
                  <a:schemeClr val="bg1"/>
                </a:solidFill>
                <a:latin typeface="Calibri" panose="020F0502020204030204" pitchFamily="34" charset="0"/>
                <a:cs typeface="Calibri" panose="020F0502020204030204" pitchFamily="34" charset="0"/>
              </a:rPr>
              <a:t>Discuss efforts to integrate SRH into emergency and disaster risk management for health.</a:t>
            </a:r>
          </a:p>
        </p:txBody>
      </p:sp>
    </p:spTree>
    <p:extLst>
      <p:ext uri="{BB962C8B-B14F-4D97-AF65-F5344CB8AC3E}">
        <p14:creationId xmlns:p14="http://schemas.microsoft.com/office/powerpoint/2010/main" val="378512107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text&#10;&#10;Description automatically generated">
            <a:extLst>
              <a:ext uri="{FF2B5EF4-FFF2-40B4-BE49-F238E27FC236}">
                <a16:creationId xmlns:a16="http://schemas.microsoft.com/office/drawing/2014/main" id="{B10D7216-4772-4E3A-AE04-62F09B5467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graphicFrame>
        <p:nvGraphicFramePr>
          <p:cNvPr id="4" name="Content Placeholder 3" descr="Illustration showing the emergency program cycle - a red star to show the emergency, followed by an orange circle showing Acute response, then a red circle showing protracted response, then a red circle showing recovery, and a final red circle showing preparedness (in readiness for the next emergency)"/>
          <p:cNvGraphicFramePr>
            <a:graphicFrameLocks noGrp="1"/>
          </p:cNvGraphicFramePr>
          <p:nvPr>
            <p:ph idx="1"/>
            <p:extLst>
              <p:ext uri="{D42A27DB-BD31-4B8C-83A1-F6EECF244321}">
                <p14:modId xmlns:p14="http://schemas.microsoft.com/office/powerpoint/2010/main" val="291662770"/>
              </p:ext>
            </p:extLst>
          </p:nvPr>
        </p:nvGraphicFramePr>
        <p:xfrm>
          <a:off x="1952321" y="563336"/>
          <a:ext cx="7541109" cy="58293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5-Point Star 4"/>
          <p:cNvSpPr/>
          <p:nvPr/>
        </p:nvSpPr>
        <p:spPr>
          <a:xfrm>
            <a:off x="7078183" y="2343889"/>
            <a:ext cx="458881" cy="402508"/>
          </a:xfrm>
          <a:prstGeom prst="star5">
            <a:avLst>
              <a:gd name="adj" fmla="val 16441"/>
              <a:gd name="hf" fmla="val 105146"/>
              <a:gd name="vf" fmla="val 11055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 name="TextBox 5"/>
          <p:cNvSpPr txBox="1"/>
          <p:nvPr/>
        </p:nvSpPr>
        <p:spPr>
          <a:xfrm>
            <a:off x="7349789" y="1819258"/>
            <a:ext cx="1943196" cy="523220"/>
          </a:xfrm>
          <a:prstGeom prst="rect">
            <a:avLst/>
          </a:prstGeom>
          <a:noFill/>
        </p:spPr>
        <p:txBody>
          <a:bodyPr wrap="square" rtlCol="0">
            <a:spAutoFit/>
          </a:bodyPr>
          <a:lstStyle/>
          <a:p>
            <a:r>
              <a:rPr lang="en-US" sz="2800" b="1" dirty="0"/>
              <a:t>Emergency</a:t>
            </a:r>
            <a:endParaRPr lang="en-US" sz="1600" b="1" dirty="0"/>
          </a:p>
        </p:txBody>
      </p:sp>
      <p:sp>
        <p:nvSpPr>
          <p:cNvPr id="7" name="Title 1">
            <a:extLst>
              <a:ext uri="{FF2B5EF4-FFF2-40B4-BE49-F238E27FC236}">
                <a16:creationId xmlns:a16="http://schemas.microsoft.com/office/drawing/2014/main" id="{B7651F49-DD40-4FD4-9E3A-82BE05A02B51}"/>
              </a:ext>
            </a:extLst>
          </p:cNvPr>
          <p:cNvSpPr>
            <a:spLocks noGrp="1"/>
          </p:cNvSpPr>
          <p:nvPr>
            <p:ph type="title"/>
          </p:nvPr>
        </p:nvSpPr>
        <p:spPr>
          <a:xfrm>
            <a:off x="162967" y="239222"/>
            <a:ext cx="3570833" cy="2449286"/>
          </a:xfrm>
        </p:spPr>
        <p:txBody>
          <a:bodyPr>
            <a:normAutofit/>
          </a:bodyPr>
          <a:lstStyle/>
          <a:p>
            <a:pPr algn="l"/>
            <a:r>
              <a:rPr lang="en-US" dirty="0">
                <a:solidFill>
                  <a:schemeClr val="tx1"/>
                </a:solidFill>
                <a:latin typeface="+mj-lt"/>
              </a:rPr>
              <a:t>Emergency programming cycle</a:t>
            </a:r>
          </a:p>
        </p:txBody>
      </p:sp>
      <p:sp>
        <p:nvSpPr>
          <p:cNvPr id="2" name="Oval 1">
            <a:extLst>
              <a:ext uri="{FF2B5EF4-FFF2-40B4-BE49-F238E27FC236}">
                <a16:creationId xmlns:a16="http://schemas.microsoft.com/office/drawing/2014/main" id="{824E5A8E-B141-48A1-A06F-8287BE9A7C43}"/>
              </a:ext>
            </a:extLst>
          </p:cNvPr>
          <p:cNvSpPr/>
          <p:nvPr/>
        </p:nvSpPr>
        <p:spPr>
          <a:xfrm>
            <a:off x="4804477" y="570356"/>
            <a:ext cx="1836795" cy="1865686"/>
          </a:xfrm>
          <a:prstGeom prst="ellipse">
            <a:avLst/>
          </a:prstGeom>
          <a:solidFill>
            <a:srgbClr val="C00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9" name="Oval 8">
            <a:extLst>
              <a:ext uri="{FF2B5EF4-FFF2-40B4-BE49-F238E27FC236}">
                <a16:creationId xmlns:a16="http://schemas.microsoft.com/office/drawing/2014/main" id="{4D8AFDDE-C21B-4CBB-807C-A233C354686F}"/>
              </a:ext>
            </a:extLst>
          </p:cNvPr>
          <p:cNvSpPr/>
          <p:nvPr/>
        </p:nvSpPr>
        <p:spPr>
          <a:xfrm>
            <a:off x="4661075" y="4526950"/>
            <a:ext cx="2000250" cy="1865686"/>
          </a:xfrm>
          <a:prstGeom prst="ellipse">
            <a:avLst/>
          </a:prstGeom>
          <a:solidFill>
            <a:srgbClr val="C00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Protracted response</a:t>
            </a:r>
          </a:p>
        </p:txBody>
      </p:sp>
      <p:sp>
        <p:nvSpPr>
          <p:cNvPr id="10" name="Oval 9">
            <a:extLst>
              <a:ext uri="{FF2B5EF4-FFF2-40B4-BE49-F238E27FC236}">
                <a16:creationId xmlns:a16="http://schemas.microsoft.com/office/drawing/2014/main" id="{E83FED90-9D8D-4CB8-84A8-E38A1CF4DE29}"/>
              </a:ext>
            </a:extLst>
          </p:cNvPr>
          <p:cNvSpPr/>
          <p:nvPr/>
        </p:nvSpPr>
        <p:spPr>
          <a:xfrm>
            <a:off x="2791976" y="2545143"/>
            <a:ext cx="1935999" cy="1865686"/>
          </a:xfrm>
          <a:prstGeom prst="ellipse">
            <a:avLst/>
          </a:prstGeom>
          <a:solidFill>
            <a:srgbClr val="C00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00" dirty="0"/>
              <a:t>Recovery</a:t>
            </a:r>
          </a:p>
        </p:txBody>
      </p:sp>
      <p:sp>
        <p:nvSpPr>
          <p:cNvPr id="11" name="Oval 10">
            <a:extLst>
              <a:ext uri="{FF2B5EF4-FFF2-40B4-BE49-F238E27FC236}">
                <a16:creationId xmlns:a16="http://schemas.microsoft.com/office/drawing/2014/main" id="{FB0551DF-6CEA-4900-8C83-C8FB6C2015EC}"/>
              </a:ext>
            </a:extLst>
          </p:cNvPr>
          <p:cNvSpPr/>
          <p:nvPr/>
        </p:nvSpPr>
        <p:spPr>
          <a:xfrm rot="8162388">
            <a:off x="1749919" y="1299494"/>
            <a:ext cx="5956114" cy="240879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3C6D457-E28D-4C08-9BE5-A418F72B9171}"/>
              </a:ext>
            </a:extLst>
          </p:cNvPr>
          <p:cNvSpPr/>
          <p:nvPr/>
        </p:nvSpPr>
        <p:spPr>
          <a:xfrm>
            <a:off x="4876800" y="1295400"/>
            <a:ext cx="1676400" cy="400110"/>
          </a:xfrm>
          <a:prstGeom prst="rect">
            <a:avLst/>
          </a:prstGeom>
        </p:spPr>
        <p:txBody>
          <a:bodyPr wrap="square">
            <a:spAutoFit/>
          </a:bodyPr>
          <a:lstStyle/>
          <a:p>
            <a:pPr algn="ctr"/>
            <a:r>
              <a:rPr lang="en-US" sz="2000" b="1" dirty="0">
                <a:solidFill>
                  <a:schemeClr val="bg1"/>
                </a:solidFill>
              </a:rPr>
              <a:t>Preparedness</a:t>
            </a:r>
          </a:p>
        </p:txBody>
      </p:sp>
    </p:spTree>
    <p:extLst>
      <p:ext uri="{BB962C8B-B14F-4D97-AF65-F5344CB8AC3E}">
        <p14:creationId xmlns:p14="http://schemas.microsoft.com/office/powerpoint/2010/main" val="1046031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27ADCE57-D90B-4499-ADAE-6FFBDD6D7B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2" name="Title 1"/>
          <p:cNvSpPr>
            <a:spLocks noGrp="1"/>
          </p:cNvSpPr>
          <p:nvPr>
            <p:ph type="title"/>
          </p:nvPr>
        </p:nvSpPr>
        <p:spPr/>
        <p:txBody>
          <a:bodyPr>
            <a:normAutofit/>
          </a:bodyPr>
          <a:lstStyle/>
          <a:p>
            <a:pPr algn="l"/>
            <a:r>
              <a:rPr lang="en-US" sz="4000" dirty="0">
                <a:solidFill>
                  <a:schemeClr val="bg1"/>
                </a:solidFill>
                <a:latin typeface="Calibri" panose="020F0502020204030204" pitchFamily="34" charset="0"/>
                <a:cs typeface="Calibri" panose="020F0502020204030204" pitchFamily="34" charset="0"/>
              </a:rPr>
              <a:t>Continuum of an emergency</a:t>
            </a:r>
          </a:p>
        </p:txBody>
      </p:sp>
      <p:pic>
        <p:nvPicPr>
          <p:cNvPr id="1026" name="Picture 2" descr="Illustration showing the continuum of an emergency, from preparedness to destabilizing event to post-emergency."/>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609600" y="1524000"/>
            <a:ext cx="7924800" cy="5137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0847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2CC1EFDA-D1AF-4574-A47C-9C33465486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2" name="Title 1"/>
          <p:cNvSpPr>
            <a:spLocks noGrp="1"/>
          </p:cNvSpPr>
          <p:nvPr>
            <p:ph type="title"/>
          </p:nvPr>
        </p:nvSpPr>
        <p:spPr/>
        <p:txBody>
          <a:bodyPr>
            <a:normAutofit fontScale="90000"/>
          </a:bodyPr>
          <a:lstStyle/>
          <a:p>
            <a:pPr algn="l"/>
            <a:r>
              <a:rPr lang="en-US" sz="4000" dirty="0">
                <a:solidFill>
                  <a:schemeClr val="bg1"/>
                </a:solidFill>
                <a:latin typeface="Calibri" panose="020F0502020204030204" pitchFamily="34" charset="0"/>
                <a:cs typeface="Calibri" panose="020F0502020204030204" pitchFamily="34" charset="0"/>
              </a:rPr>
              <a:t>WHO Health Systems Building Blocks and “Building Back Better”</a:t>
            </a:r>
          </a:p>
        </p:txBody>
      </p:sp>
      <p:pic>
        <p:nvPicPr>
          <p:cNvPr id="6" name="Content Placeholder 5" descr="Illustration showing on the left:&#10;Systems building blocks - these are service delivery, health workforce, health information services, access to essential medicines, financing, and leadership/governance. On the right are overall goals/outcomes - these are improved health, responsiveness, social &amp; financial risk protection, and improved efficiency. "/>
          <p:cNvPicPr>
            <a:picLocks noGrp="1" noChangeAspect="1"/>
          </p:cNvPicPr>
          <p:nvPr>
            <p:ph idx="1"/>
          </p:nvPr>
        </p:nvPicPr>
        <p:blipFill rotWithShape="1">
          <a:blip r:embed="rId4"/>
          <a:srcRect l="30007" t="28123" r="30747" b="42756"/>
          <a:stretch/>
        </p:blipFill>
        <p:spPr>
          <a:xfrm>
            <a:off x="286933" y="1981200"/>
            <a:ext cx="8570134" cy="3974431"/>
          </a:xfrm>
          <a:prstGeom prst="rect">
            <a:avLst/>
          </a:prstGeom>
        </p:spPr>
      </p:pic>
    </p:spTree>
    <p:extLst>
      <p:ext uri="{BB962C8B-B14F-4D97-AF65-F5344CB8AC3E}">
        <p14:creationId xmlns:p14="http://schemas.microsoft.com/office/powerpoint/2010/main" val="3354525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3D14ACF1-D277-4F9D-8DB3-7E7530AB42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2" name="Title 1"/>
          <p:cNvSpPr>
            <a:spLocks noGrp="1"/>
          </p:cNvSpPr>
          <p:nvPr>
            <p:ph type="title"/>
          </p:nvPr>
        </p:nvSpPr>
        <p:spPr/>
        <p:txBody>
          <a:bodyPr>
            <a:normAutofit/>
          </a:bodyPr>
          <a:lstStyle/>
          <a:p>
            <a:pPr algn="l"/>
            <a:r>
              <a:rPr lang="en-US" sz="4000" dirty="0">
                <a:solidFill>
                  <a:schemeClr val="bg1"/>
                </a:solidFill>
              </a:rPr>
              <a:t>Building resilience</a:t>
            </a:r>
          </a:p>
        </p:txBody>
      </p:sp>
      <p:sp>
        <p:nvSpPr>
          <p:cNvPr id="5" name="Content Placeholder 2">
            <a:extLst>
              <a:ext uri="{FF2B5EF4-FFF2-40B4-BE49-F238E27FC236}">
                <a16:creationId xmlns:a16="http://schemas.microsoft.com/office/drawing/2014/main" id="{6427D103-A700-4A10-B9B0-C92CC02CE77D}"/>
              </a:ext>
            </a:extLst>
          </p:cNvPr>
          <p:cNvSpPr txBox="1">
            <a:spLocks/>
          </p:cNvSpPr>
          <p:nvPr/>
        </p:nvSpPr>
        <p:spPr>
          <a:xfrm>
            <a:off x="457199" y="2571750"/>
            <a:ext cx="8136386" cy="2895294"/>
          </a:xfrm>
          <a:prstGeom prst="rect">
            <a:avLst/>
          </a:prstGeom>
        </p:spPr>
        <p:txBody>
          <a:bodyPr/>
          <a:lstStyle>
            <a:lvl1pPr marL="457200" indent="-457200" algn="l" rtl="0" eaLnBrk="1" fontAlgn="base" hangingPunct="1">
              <a:spcBef>
                <a:spcPct val="20000"/>
              </a:spcBef>
              <a:spcAft>
                <a:spcPts val="300"/>
              </a:spcAft>
              <a:buFont typeface="Arial"/>
              <a:buChar char="•"/>
              <a:defRPr sz="2800">
                <a:solidFill>
                  <a:schemeClr val="tx1"/>
                </a:solidFill>
                <a:latin typeface="+mn-lt"/>
                <a:ea typeface="ＭＳ Ｐゴシック" pitchFamily="-107" charset="-128"/>
                <a:cs typeface="ＭＳ Ｐゴシック" pitchFamily="-107" charset="-128"/>
              </a:defRPr>
            </a:lvl1pPr>
            <a:lvl2pPr marL="742950" indent="-285750" algn="l" rtl="0" eaLnBrk="1" fontAlgn="base" hangingPunct="1">
              <a:spcBef>
                <a:spcPct val="20000"/>
              </a:spcBef>
              <a:spcAft>
                <a:spcPts val="300"/>
              </a:spcAft>
              <a:buFont typeface="Lucida Grande"/>
              <a:buChar char="­"/>
              <a:defRPr sz="2400">
                <a:solidFill>
                  <a:schemeClr val="tx1"/>
                </a:solidFill>
                <a:latin typeface="+mn-lt"/>
                <a:ea typeface="ＭＳ Ｐゴシック" pitchFamily="-107" charset="-128"/>
                <a:cs typeface="+mn-cs"/>
              </a:defRPr>
            </a:lvl2pPr>
            <a:lvl3pPr marL="1143000" indent="-228600" algn="l" rtl="0" eaLnBrk="1" fontAlgn="base" hangingPunct="1">
              <a:spcBef>
                <a:spcPct val="20000"/>
              </a:spcBef>
              <a:spcAft>
                <a:spcPts val="300"/>
              </a:spcAft>
              <a:buFont typeface="Wingdings" charset="2"/>
              <a:buChar char="§"/>
              <a:defRPr sz="2000">
                <a:solidFill>
                  <a:schemeClr val="tx1"/>
                </a:solidFill>
                <a:latin typeface="+mn-lt"/>
                <a:ea typeface="ＭＳ Ｐゴシック" pitchFamily="-107" charset="-128"/>
                <a:cs typeface="+mn-cs"/>
              </a:defRPr>
            </a:lvl3pPr>
            <a:lvl4pPr marL="1600200" indent="-228600" algn="l" rtl="0" eaLnBrk="1" fontAlgn="base" hangingPunct="1">
              <a:spcBef>
                <a:spcPct val="20000"/>
              </a:spcBef>
              <a:spcAft>
                <a:spcPts val="300"/>
              </a:spcAft>
              <a:buFont typeface="Courier New"/>
              <a:buChar char="o"/>
              <a:defRPr sz="1800">
                <a:solidFill>
                  <a:schemeClr val="tx1"/>
                </a:solidFill>
                <a:latin typeface="+mn-lt"/>
                <a:ea typeface="ＭＳ Ｐゴシック" pitchFamily="-107" charset="-128"/>
                <a:cs typeface="+mn-cs"/>
              </a:defRPr>
            </a:lvl4pPr>
            <a:lvl5pPr marL="2057400" indent="-228600" algn="l" rtl="0" eaLnBrk="1" fontAlgn="base" hangingPunct="1">
              <a:spcBef>
                <a:spcPct val="20000"/>
              </a:spcBef>
              <a:spcAft>
                <a:spcPts val="300"/>
              </a:spcAft>
              <a:buChar char="»"/>
              <a:defRPr sz="1600">
                <a:solidFill>
                  <a:schemeClr val="tx1"/>
                </a:solidFill>
                <a:latin typeface="+mn-lt"/>
                <a:ea typeface="ＭＳ Ｐゴシック" pitchFamily="-107" charset="-128"/>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defTabSz="931774" fontAlgn="auto">
              <a:spcBef>
                <a:spcPts val="0"/>
              </a:spcBef>
              <a:spcAft>
                <a:spcPts val="0"/>
              </a:spcAft>
              <a:buNone/>
              <a:defRPr/>
            </a:pPr>
            <a:r>
              <a:rPr lang="en-US" b="1" dirty="0">
                <a:solidFill>
                  <a:schemeClr val="bg1"/>
                </a:solidFill>
                <a:latin typeface="Calibri" panose="020F0502020204030204" pitchFamily="34" charset="0"/>
                <a:cs typeface="Calibri" panose="020F0502020204030204" pitchFamily="34" charset="0"/>
              </a:rPr>
              <a:t>Emergency preparedness </a:t>
            </a:r>
            <a:r>
              <a:rPr lang="en-US" dirty="0">
                <a:solidFill>
                  <a:schemeClr val="bg1"/>
                </a:solidFill>
                <a:latin typeface="Calibri" panose="020F0502020204030204" pitchFamily="34" charset="0"/>
                <a:cs typeface="Calibri" panose="020F0502020204030204" pitchFamily="34" charset="0"/>
              </a:rPr>
              <a:t>and </a:t>
            </a:r>
            <a:r>
              <a:rPr lang="en-US" b="1" dirty="0">
                <a:solidFill>
                  <a:schemeClr val="bg1"/>
                </a:solidFill>
                <a:latin typeface="Calibri" panose="020F0502020204030204" pitchFamily="34" charset="0"/>
                <a:cs typeface="Calibri" panose="020F0502020204030204" pitchFamily="34" charset="0"/>
              </a:rPr>
              <a:t>recovery </a:t>
            </a:r>
            <a:r>
              <a:rPr lang="en-US" dirty="0">
                <a:solidFill>
                  <a:schemeClr val="bg1"/>
                </a:solidFill>
                <a:latin typeface="Calibri" panose="020F0502020204030204" pitchFamily="34" charset="0"/>
                <a:cs typeface="Calibri" panose="020F0502020204030204" pitchFamily="34" charset="0"/>
              </a:rPr>
              <a:t>are two entry points within the continuum of an emergency that provide an opportunity to build local resilience.</a:t>
            </a:r>
          </a:p>
        </p:txBody>
      </p:sp>
    </p:spTree>
    <p:extLst>
      <p:ext uri="{BB962C8B-B14F-4D97-AF65-F5344CB8AC3E}">
        <p14:creationId xmlns:p14="http://schemas.microsoft.com/office/powerpoint/2010/main" val="1946862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EC4E6D28-6EEC-4ED8-99D2-F11AB77FAC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2" name="Title 1">
            <a:extLst>
              <a:ext uri="{FF2B5EF4-FFF2-40B4-BE49-F238E27FC236}">
                <a16:creationId xmlns:a16="http://schemas.microsoft.com/office/drawing/2014/main" id="{BB4905BD-04AB-4579-AFE8-0F6872BEF76D}"/>
              </a:ext>
            </a:extLst>
          </p:cNvPr>
          <p:cNvSpPr>
            <a:spLocks noGrp="1"/>
          </p:cNvSpPr>
          <p:nvPr>
            <p:ph type="title"/>
          </p:nvPr>
        </p:nvSpPr>
        <p:spPr>
          <a:xfrm>
            <a:off x="457200" y="218077"/>
            <a:ext cx="8229600" cy="1143000"/>
          </a:xfrm>
        </p:spPr>
        <p:txBody>
          <a:bodyPr>
            <a:normAutofit/>
          </a:bodyPr>
          <a:lstStyle/>
          <a:p>
            <a:pPr algn="l"/>
            <a:r>
              <a:rPr lang="en-US" sz="4000" dirty="0">
                <a:solidFill>
                  <a:schemeClr val="bg1"/>
                </a:solidFill>
                <a:latin typeface="Calibri" panose="020F0502020204030204" pitchFamily="34" charset="0"/>
                <a:cs typeface="Calibri" panose="020F0502020204030204" pitchFamily="34" charset="0"/>
              </a:rPr>
              <a:t>Building Block 1: Service delivery</a:t>
            </a:r>
          </a:p>
        </p:txBody>
      </p:sp>
      <p:sp>
        <p:nvSpPr>
          <p:cNvPr id="3" name="Content Placeholder 2">
            <a:extLst>
              <a:ext uri="{FF2B5EF4-FFF2-40B4-BE49-F238E27FC236}">
                <a16:creationId xmlns:a16="http://schemas.microsoft.com/office/drawing/2014/main" id="{6DEFCE76-636E-46B6-B7AD-B32301502F2F}"/>
              </a:ext>
            </a:extLst>
          </p:cNvPr>
          <p:cNvSpPr>
            <a:spLocks noGrp="1"/>
          </p:cNvSpPr>
          <p:nvPr>
            <p:ph idx="1"/>
          </p:nvPr>
        </p:nvSpPr>
        <p:spPr/>
        <p:txBody>
          <a:bodyPr>
            <a:normAutofit/>
          </a:bodyPr>
          <a:lstStyle/>
          <a:p>
            <a:r>
              <a:rPr lang="en-US" sz="2800" dirty="0">
                <a:solidFill>
                  <a:schemeClr val="bg1"/>
                </a:solidFill>
              </a:rPr>
              <a:t>Identify SRH needs in the community. </a:t>
            </a:r>
          </a:p>
          <a:p>
            <a:r>
              <a:rPr lang="en-US" sz="2800" dirty="0">
                <a:solidFill>
                  <a:schemeClr val="bg1"/>
                </a:solidFill>
              </a:rPr>
              <a:t>Identify suitable sites for SRH service delivery.</a:t>
            </a:r>
          </a:p>
        </p:txBody>
      </p:sp>
    </p:spTree>
    <p:extLst>
      <p:ext uri="{BB962C8B-B14F-4D97-AF65-F5344CB8AC3E}">
        <p14:creationId xmlns:p14="http://schemas.microsoft.com/office/powerpoint/2010/main" val="21970957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161A32B5-8088-4F81-8FED-2BC395CA96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2" name="Title 1">
            <a:extLst>
              <a:ext uri="{FF2B5EF4-FFF2-40B4-BE49-F238E27FC236}">
                <a16:creationId xmlns:a16="http://schemas.microsoft.com/office/drawing/2014/main" id="{E705B4E6-CD28-40ED-95AE-E437C598D6D7}"/>
              </a:ext>
            </a:extLst>
          </p:cNvPr>
          <p:cNvSpPr>
            <a:spLocks noGrp="1"/>
          </p:cNvSpPr>
          <p:nvPr>
            <p:ph type="title"/>
          </p:nvPr>
        </p:nvSpPr>
        <p:spPr/>
        <p:txBody>
          <a:bodyPr>
            <a:normAutofit/>
          </a:bodyPr>
          <a:lstStyle/>
          <a:p>
            <a:pPr algn="l"/>
            <a:r>
              <a:rPr lang="en-US" sz="4000" dirty="0">
                <a:solidFill>
                  <a:schemeClr val="bg1"/>
                </a:solidFill>
                <a:latin typeface="Calibri" panose="020F0502020204030204" pitchFamily="34" charset="0"/>
                <a:cs typeface="Calibri" panose="020F0502020204030204" pitchFamily="34" charset="0"/>
              </a:rPr>
              <a:t>Building Block 2: Health workforce</a:t>
            </a:r>
          </a:p>
        </p:txBody>
      </p:sp>
      <p:sp>
        <p:nvSpPr>
          <p:cNvPr id="3" name="Content Placeholder 2">
            <a:extLst>
              <a:ext uri="{FF2B5EF4-FFF2-40B4-BE49-F238E27FC236}">
                <a16:creationId xmlns:a16="http://schemas.microsoft.com/office/drawing/2014/main" id="{148EE0B5-8B50-465E-9929-36EDD73A79C1}"/>
              </a:ext>
            </a:extLst>
          </p:cNvPr>
          <p:cNvSpPr>
            <a:spLocks noGrp="1"/>
          </p:cNvSpPr>
          <p:nvPr>
            <p:ph idx="1"/>
          </p:nvPr>
        </p:nvSpPr>
        <p:spPr/>
        <p:txBody>
          <a:bodyPr>
            <a:normAutofit/>
          </a:bodyPr>
          <a:lstStyle/>
          <a:p>
            <a:r>
              <a:rPr lang="en-US" sz="2800" dirty="0">
                <a:solidFill>
                  <a:schemeClr val="bg1"/>
                </a:solidFill>
              </a:rPr>
              <a:t>Assess staff capacity. </a:t>
            </a:r>
          </a:p>
          <a:p>
            <a:r>
              <a:rPr lang="en-US" sz="2800" dirty="0">
                <a:solidFill>
                  <a:schemeClr val="bg1"/>
                </a:solidFill>
              </a:rPr>
              <a:t>Identify staffing needs and levels. </a:t>
            </a:r>
          </a:p>
          <a:p>
            <a:r>
              <a:rPr lang="en-US" sz="2800" dirty="0">
                <a:solidFill>
                  <a:schemeClr val="bg1"/>
                </a:solidFill>
              </a:rPr>
              <a:t>Design and plan staff training.</a:t>
            </a:r>
          </a:p>
        </p:txBody>
      </p:sp>
    </p:spTree>
    <p:extLst>
      <p:ext uri="{BB962C8B-B14F-4D97-AF65-F5344CB8AC3E}">
        <p14:creationId xmlns:p14="http://schemas.microsoft.com/office/powerpoint/2010/main" val="1657123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279367C3-72FF-4024-A0ED-3C2038B700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2" name="Title 1">
            <a:extLst>
              <a:ext uri="{FF2B5EF4-FFF2-40B4-BE49-F238E27FC236}">
                <a16:creationId xmlns:a16="http://schemas.microsoft.com/office/drawing/2014/main" id="{8B054C9B-9C2E-4CC7-B32E-CF5A0DFC77B8}"/>
              </a:ext>
            </a:extLst>
          </p:cNvPr>
          <p:cNvSpPr>
            <a:spLocks noGrp="1"/>
          </p:cNvSpPr>
          <p:nvPr>
            <p:ph type="title"/>
          </p:nvPr>
        </p:nvSpPr>
        <p:spPr/>
        <p:txBody>
          <a:bodyPr>
            <a:normAutofit fontScale="90000"/>
          </a:bodyPr>
          <a:lstStyle/>
          <a:p>
            <a:pPr algn="l"/>
            <a:r>
              <a:rPr lang="en-US" sz="4000" dirty="0">
                <a:solidFill>
                  <a:schemeClr val="bg1"/>
                </a:solidFill>
                <a:latin typeface="Calibri" panose="020F0502020204030204" pitchFamily="34" charset="0"/>
                <a:cs typeface="Calibri" panose="020F0502020204030204" pitchFamily="34" charset="0"/>
              </a:rPr>
              <a:t>Building Block 3: Health information system</a:t>
            </a:r>
          </a:p>
        </p:txBody>
      </p:sp>
      <p:sp>
        <p:nvSpPr>
          <p:cNvPr id="3" name="Content Placeholder 2">
            <a:extLst>
              <a:ext uri="{FF2B5EF4-FFF2-40B4-BE49-F238E27FC236}">
                <a16:creationId xmlns:a16="http://schemas.microsoft.com/office/drawing/2014/main" id="{F74A171A-18D1-4C19-8ADF-8C64FC3CC4FE}"/>
              </a:ext>
            </a:extLst>
          </p:cNvPr>
          <p:cNvSpPr>
            <a:spLocks noGrp="1"/>
          </p:cNvSpPr>
          <p:nvPr>
            <p:ph idx="1"/>
          </p:nvPr>
        </p:nvSpPr>
        <p:spPr>
          <a:xfrm>
            <a:off x="457200" y="1752600"/>
            <a:ext cx="8229600" cy="4525963"/>
          </a:xfrm>
        </p:spPr>
        <p:txBody>
          <a:bodyPr>
            <a:normAutofit/>
          </a:bodyPr>
          <a:lstStyle/>
          <a:p>
            <a:r>
              <a:rPr lang="en-US" sz="2800" dirty="0">
                <a:solidFill>
                  <a:schemeClr val="bg1"/>
                </a:solidFill>
              </a:rPr>
              <a:t>Include SRH information in the health information system.</a:t>
            </a:r>
          </a:p>
        </p:txBody>
      </p:sp>
    </p:spTree>
    <p:extLst>
      <p:ext uri="{BB962C8B-B14F-4D97-AF65-F5344CB8AC3E}">
        <p14:creationId xmlns:p14="http://schemas.microsoft.com/office/powerpoint/2010/main" val="42917204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7834</TotalTime>
  <Words>2365</Words>
  <Application>Microsoft Office PowerPoint</Application>
  <PresentationFormat>On-screen Show (4:3)</PresentationFormat>
  <Paragraphs>158</Paragraphs>
  <Slides>16</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Wingdings</vt:lpstr>
      <vt:lpstr>Office Theme</vt:lpstr>
      <vt:lpstr>Understanding Resilience  within the Health Systems  Building Blocks</vt:lpstr>
      <vt:lpstr> Learning outcomes</vt:lpstr>
      <vt:lpstr>Emergency programming cycle</vt:lpstr>
      <vt:lpstr>Continuum of an emergency</vt:lpstr>
      <vt:lpstr>WHO Health Systems Building Blocks and “Building Back Better”</vt:lpstr>
      <vt:lpstr>Building resilience</vt:lpstr>
      <vt:lpstr>Building Block 1: Service delivery</vt:lpstr>
      <vt:lpstr>Building Block 2: Health workforce</vt:lpstr>
      <vt:lpstr>Building Block 3: Health information system</vt:lpstr>
      <vt:lpstr>Building Block 4: Medical commodities</vt:lpstr>
      <vt:lpstr>Building Block 5: Financing</vt:lpstr>
      <vt:lpstr>Building Block 6: Governance and leadership</vt:lpstr>
      <vt:lpstr>Learning from integrating SRH into HEDRM</vt:lpstr>
      <vt:lpstr>Common challenges in efforts to integrate SRH into HEDRM</vt:lpstr>
      <vt:lpstr>Exploring solutions: Learning from  pre-positioning</vt:lpstr>
      <vt:lpstr>Building resilience for SRH at the community level</vt:lpstr>
    </vt:vector>
  </TitlesOfParts>
  <Company>Columbia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Sexual and Reproductive Health</dc:title>
  <dc:creator>Windows User</dc:creator>
  <cp:lastModifiedBy>Diana Quick</cp:lastModifiedBy>
  <cp:revision>404</cp:revision>
  <cp:lastPrinted>2018-11-15T18:58:07Z</cp:lastPrinted>
  <dcterms:created xsi:type="dcterms:W3CDTF">2012-04-25T22:47:23Z</dcterms:created>
  <dcterms:modified xsi:type="dcterms:W3CDTF">2021-03-25T17:54:05Z</dcterms:modified>
</cp:coreProperties>
</file>