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2.xml" ContentType="application/vnd.openxmlformats-officedocument.presentationml.comments+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326" r:id="rId2"/>
    <p:sldId id="329" r:id="rId3"/>
    <p:sldId id="327" r:id="rId4"/>
    <p:sldId id="259" r:id="rId5"/>
    <p:sldId id="333" r:id="rId6"/>
    <p:sldId id="260" r:id="rId7"/>
    <p:sldId id="261" r:id="rId8"/>
    <p:sldId id="316" r:id="rId9"/>
    <p:sldId id="262" r:id="rId10"/>
    <p:sldId id="263" r:id="rId11"/>
    <p:sldId id="352" r:id="rId12"/>
    <p:sldId id="364" r:id="rId13"/>
    <p:sldId id="361" r:id="rId14"/>
    <p:sldId id="362" r:id="rId15"/>
    <p:sldId id="355" r:id="rId16"/>
    <p:sldId id="358" r:id="rId17"/>
    <p:sldId id="363" r:id="rId18"/>
    <p:sldId id="345" r:id="rId19"/>
    <p:sldId id="353" r:id="rId20"/>
    <p:sldId id="347" r:id="rId21"/>
    <p:sldId id="356" r:id="rId22"/>
    <p:sldId id="354" r:id="rId23"/>
    <p:sldId id="359" r:id="rId24"/>
    <p:sldId id="360" r:id="rId25"/>
    <p:sldId id="265" r:id="rId26"/>
    <p:sldId id="267" r:id="rId27"/>
    <p:sldId id="268" r:id="rId28"/>
    <p:sldId id="320" r:id="rId29"/>
    <p:sldId id="319" r:id="rId30"/>
    <p:sldId id="309" r:id="rId31"/>
    <p:sldId id="325" r:id="rId3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vin McNulty" initials="KM" lastIdx="5" clrIdx="0">
    <p:extLst>
      <p:ext uri="{19B8F6BF-5375-455C-9EA6-DF929625EA0E}">
        <p15:presenceInfo xmlns:p15="http://schemas.microsoft.com/office/powerpoint/2012/main" userId="S-1-5-21-1727534336-1781481978-157316300-124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2301" autoAdjust="0"/>
  </p:normalViewPr>
  <p:slideViewPr>
    <p:cSldViewPr snapToGrid="0" snapToObjects="1">
      <p:cViewPr varScale="1">
        <p:scale>
          <a:sx n="68" d="100"/>
          <a:sy n="68" d="100"/>
        </p:scale>
        <p:origin x="2384"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3-16T10:53:27.585" idx="5">
    <p:pos x="10" y="10"/>
    <p:text>How did we adapt programming/delivery to mitigate risks as a result of our assessments.</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3-16T10:53:27.585" idx="5">
    <p:pos x="10" y="10"/>
    <p:text>How did we adapt programming/delivery to mitigate risks as a result of our assessments.</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1B0264-14D5-4983-A607-6E5AF1C38FEA}" type="doc">
      <dgm:prSet loTypeId="urn:diagrams.loki3.com/BracketList" loCatId="list" qsTypeId="urn:microsoft.com/office/officeart/2005/8/quickstyle/simple1" qsCatId="simple" csTypeId="urn:microsoft.com/office/officeart/2005/8/colors/accent2_1" csCatId="accent2" phldr="1"/>
      <dgm:spPr/>
      <dgm:t>
        <a:bodyPr/>
        <a:lstStyle/>
        <a:p>
          <a:endParaRPr lang="en-US"/>
        </a:p>
      </dgm:t>
    </dgm:pt>
    <dgm:pt modelId="{278B820A-A04F-480C-9AE1-DE2EC5C0B82B}">
      <dgm:prSet phldrT="[Text]" custT="1"/>
      <dgm:spPr/>
      <dgm:t>
        <a:bodyPr/>
        <a:lstStyle/>
        <a:p>
          <a:pPr algn="r"/>
          <a:r>
            <a:rPr lang="en-US" sz="2200" dirty="0"/>
            <a:t>Section I:     Mainstreaming GBV Considerations in CBIs</a:t>
          </a:r>
        </a:p>
      </dgm:t>
    </dgm:pt>
    <dgm:pt modelId="{DE1860EF-51E8-4DAD-8DC3-81BDB2388178}" type="parTrans" cxnId="{B9954D57-B06C-4D48-82CA-CCE3CFC4F215}">
      <dgm:prSet/>
      <dgm:spPr/>
      <dgm:t>
        <a:bodyPr/>
        <a:lstStyle/>
        <a:p>
          <a:endParaRPr lang="en-US"/>
        </a:p>
      </dgm:t>
    </dgm:pt>
    <dgm:pt modelId="{3C8CBA2C-719C-45E2-A734-F5AD85976644}" type="sibTrans" cxnId="{B9954D57-B06C-4D48-82CA-CCE3CFC4F215}">
      <dgm:prSet/>
      <dgm:spPr/>
      <dgm:t>
        <a:bodyPr/>
        <a:lstStyle/>
        <a:p>
          <a:endParaRPr lang="en-US"/>
        </a:p>
      </dgm:t>
    </dgm:pt>
    <dgm:pt modelId="{864A3572-7944-499C-BFC7-67A84D523088}">
      <dgm:prSet phldrT="[Text]" custT="1"/>
      <dgm:spPr/>
      <dgm:t>
        <a:bodyPr/>
        <a:lstStyle/>
        <a:p>
          <a:r>
            <a:rPr lang="en-US" sz="2600" b="0" dirty="0"/>
            <a:t>2 Tools </a:t>
          </a:r>
          <a:r>
            <a:rPr lang="en-US" sz="2600" b="0" dirty="0">
              <a:solidFill>
                <a:srgbClr val="C00000"/>
              </a:solidFill>
            </a:rPr>
            <a:t>(T)</a:t>
          </a:r>
        </a:p>
      </dgm:t>
    </dgm:pt>
    <dgm:pt modelId="{7832DEDE-EA18-4B21-BA00-562CA2A30B79}" type="parTrans" cxnId="{4A9EB244-0F6C-4A4E-874C-B8117FDB53B8}">
      <dgm:prSet/>
      <dgm:spPr/>
      <dgm:t>
        <a:bodyPr/>
        <a:lstStyle/>
        <a:p>
          <a:endParaRPr lang="en-US"/>
        </a:p>
      </dgm:t>
    </dgm:pt>
    <dgm:pt modelId="{1E638E20-6184-443F-A605-1DBCA47D4542}" type="sibTrans" cxnId="{4A9EB244-0F6C-4A4E-874C-B8117FDB53B8}">
      <dgm:prSet/>
      <dgm:spPr/>
      <dgm:t>
        <a:bodyPr/>
        <a:lstStyle/>
        <a:p>
          <a:endParaRPr lang="en-US"/>
        </a:p>
      </dgm:t>
    </dgm:pt>
    <dgm:pt modelId="{84168272-01AC-4A7A-B169-226D92E3AF88}">
      <dgm:prSet phldrT="[Text]" custT="1"/>
      <dgm:spPr/>
      <dgm:t>
        <a:bodyPr/>
        <a:lstStyle/>
        <a:p>
          <a:r>
            <a:rPr lang="en-US" sz="2200" dirty="0"/>
            <a:t>Section II:          Integrating Cash into GBV Case Management</a:t>
          </a:r>
        </a:p>
      </dgm:t>
    </dgm:pt>
    <dgm:pt modelId="{0EE05A55-E800-4CE3-BE5F-C2DAEE0A4E90}" type="parTrans" cxnId="{1949DBCE-AA7C-4912-B272-66C414ED5109}">
      <dgm:prSet/>
      <dgm:spPr/>
      <dgm:t>
        <a:bodyPr/>
        <a:lstStyle/>
        <a:p>
          <a:endParaRPr lang="en-US"/>
        </a:p>
      </dgm:t>
    </dgm:pt>
    <dgm:pt modelId="{BEEF5C25-1330-43D4-B712-5D662EB413D2}" type="sibTrans" cxnId="{1949DBCE-AA7C-4912-B272-66C414ED5109}">
      <dgm:prSet/>
      <dgm:spPr/>
      <dgm:t>
        <a:bodyPr/>
        <a:lstStyle/>
        <a:p>
          <a:endParaRPr lang="en-US"/>
        </a:p>
      </dgm:t>
    </dgm:pt>
    <dgm:pt modelId="{6D2F88D5-496F-481B-97DE-DF905059ABA0}">
      <dgm:prSet phldrT="[Text]" custT="1"/>
      <dgm:spPr/>
      <dgm:t>
        <a:bodyPr/>
        <a:lstStyle/>
        <a:p>
          <a:r>
            <a:rPr lang="en-US" sz="2600" b="0" dirty="0"/>
            <a:t>1 Protocol </a:t>
          </a:r>
          <a:r>
            <a:rPr lang="en-US" sz="2600" b="0" dirty="0">
              <a:solidFill>
                <a:srgbClr val="C00000"/>
              </a:solidFill>
            </a:rPr>
            <a:t>(P)</a:t>
          </a:r>
          <a:endParaRPr lang="en-US" sz="2600" b="0" dirty="0"/>
        </a:p>
      </dgm:t>
    </dgm:pt>
    <dgm:pt modelId="{988E9E73-324F-44F0-AE2E-8BC97046087E}" type="parTrans" cxnId="{8A9729BC-BB95-45FD-9BAE-C64F35357365}">
      <dgm:prSet/>
      <dgm:spPr/>
      <dgm:t>
        <a:bodyPr/>
        <a:lstStyle/>
        <a:p>
          <a:endParaRPr lang="en-US"/>
        </a:p>
      </dgm:t>
    </dgm:pt>
    <dgm:pt modelId="{561307B3-52C9-4B71-8BA8-3C85C1F857C5}" type="sibTrans" cxnId="{8A9729BC-BB95-45FD-9BAE-C64F35357365}">
      <dgm:prSet/>
      <dgm:spPr/>
      <dgm:t>
        <a:bodyPr/>
        <a:lstStyle/>
        <a:p>
          <a:endParaRPr lang="en-US"/>
        </a:p>
      </dgm:t>
    </dgm:pt>
    <dgm:pt modelId="{AA120255-7E47-4885-A441-EB8E80C6BAB0}">
      <dgm:prSet phldrT="[Text]" custT="1"/>
      <dgm:spPr/>
      <dgm:t>
        <a:bodyPr/>
        <a:lstStyle/>
        <a:p>
          <a:r>
            <a:rPr lang="en-US" sz="2600" b="0" dirty="0"/>
            <a:t>2 Guidance Notes </a:t>
          </a:r>
          <a:r>
            <a:rPr lang="en-US" sz="2600" b="0" dirty="0">
              <a:solidFill>
                <a:srgbClr val="C00000"/>
              </a:solidFill>
            </a:rPr>
            <a:t>(G)</a:t>
          </a:r>
        </a:p>
      </dgm:t>
    </dgm:pt>
    <dgm:pt modelId="{365058C8-6782-4DC9-846D-5826C7A69567}" type="parTrans" cxnId="{D6115DD2-A943-4A03-9D8D-49F164F8D307}">
      <dgm:prSet/>
      <dgm:spPr/>
      <dgm:t>
        <a:bodyPr/>
        <a:lstStyle/>
        <a:p>
          <a:endParaRPr lang="en-US"/>
        </a:p>
      </dgm:t>
    </dgm:pt>
    <dgm:pt modelId="{7D5CD8BC-C64D-4378-A3A6-9D0B342639D7}" type="sibTrans" cxnId="{D6115DD2-A943-4A03-9D8D-49F164F8D307}">
      <dgm:prSet/>
      <dgm:spPr/>
      <dgm:t>
        <a:bodyPr/>
        <a:lstStyle/>
        <a:p>
          <a:endParaRPr lang="en-US"/>
        </a:p>
      </dgm:t>
    </dgm:pt>
    <dgm:pt modelId="{A6F4BAC1-6FAE-4183-A5F9-3A12D39900BE}">
      <dgm:prSet phldrT="[Text]" custT="1"/>
      <dgm:spPr/>
      <dgm:t>
        <a:bodyPr/>
        <a:lstStyle/>
        <a:p>
          <a:r>
            <a:rPr lang="en-US" sz="2600" b="0" dirty="0"/>
            <a:t>1 Tool </a:t>
          </a:r>
          <a:r>
            <a:rPr lang="en-US" sz="2600" b="0" dirty="0">
              <a:solidFill>
                <a:srgbClr val="C00000"/>
              </a:solidFill>
            </a:rPr>
            <a:t>(T)</a:t>
          </a:r>
          <a:endParaRPr lang="en-US" sz="2600" b="0" dirty="0"/>
        </a:p>
      </dgm:t>
    </dgm:pt>
    <dgm:pt modelId="{E46EA038-8654-4F87-B9CF-5FE181686D1F}" type="parTrans" cxnId="{5303D74B-2409-4FC2-9FDC-4F30E30B5BA4}">
      <dgm:prSet/>
      <dgm:spPr/>
      <dgm:t>
        <a:bodyPr/>
        <a:lstStyle/>
        <a:p>
          <a:endParaRPr lang="en-US"/>
        </a:p>
      </dgm:t>
    </dgm:pt>
    <dgm:pt modelId="{87A700C4-AFE2-4F45-88A2-8157156EFF1F}" type="sibTrans" cxnId="{5303D74B-2409-4FC2-9FDC-4F30E30B5BA4}">
      <dgm:prSet/>
      <dgm:spPr/>
      <dgm:t>
        <a:bodyPr/>
        <a:lstStyle/>
        <a:p>
          <a:endParaRPr lang="en-US"/>
        </a:p>
      </dgm:t>
    </dgm:pt>
    <dgm:pt modelId="{79276520-4778-4754-BF43-C754977023DA}">
      <dgm:prSet phldrT="[Text]" custT="1"/>
      <dgm:spPr/>
      <dgm:t>
        <a:bodyPr/>
        <a:lstStyle/>
        <a:p>
          <a:r>
            <a:rPr lang="en-US" sz="2600" b="0" dirty="0"/>
            <a:t>1 Guidance Note </a:t>
          </a:r>
          <a:r>
            <a:rPr lang="en-US" sz="2600" b="0" dirty="0">
              <a:solidFill>
                <a:srgbClr val="C00000"/>
              </a:solidFill>
            </a:rPr>
            <a:t>(G)</a:t>
          </a:r>
          <a:endParaRPr lang="en-US" sz="2600" b="0" dirty="0"/>
        </a:p>
      </dgm:t>
    </dgm:pt>
    <dgm:pt modelId="{A4FD2077-35D8-4A4A-8E33-E4F176E4ACC0}" type="parTrans" cxnId="{4BAAB34E-6E11-477E-A0B4-F84B83B4FEBE}">
      <dgm:prSet/>
      <dgm:spPr/>
      <dgm:t>
        <a:bodyPr/>
        <a:lstStyle/>
        <a:p>
          <a:endParaRPr lang="en-US"/>
        </a:p>
      </dgm:t>
    </dgm:pt>
    <dgm:pt modelId="{24A07D3B-2303-4440-B6DD-94AAA4338003}" type="sibTrans" cxnId="{4BAAB34E-6E11-477E-A0B4-F84B83B4FEBE}">
      <dgm:prSet/>
      <dgm:spPr/>
      <dgm:t>
        <a:bodyPr/>
        <a:lstStyle/>
        <a:p>
          <a:endParaRPr lang="en-US"/>
        </a:p>
      </dgm:t>
    </dgm:pt>
    <dgm:pt modelId="{3BC51FC4-4D26-4603-84D1-4C4FEF88DE71}" type="pres">
      <dgm:prSet presAssocID="{671B0264-14D5-4983-A607-6E5AF1C38FEA}" presName="Name0" presStyleCnt="0">
        <dgm:presLayoutVars>
          <dgm:dir/>
          <dgm:animLvl val="lvl"/>
          <dgm:resizeHandles val="exact"/>
        </dgm:presLayoutVars>
      </dgm:prSet>
      <dgm:spPr/>
    </dgm:pt>
    <dgm:pt modelId="{9BBC56DB-A03E-4FEE-A168-F041A572B35B}" type="pres">
      <dgm:prSet presAssocID="{278B820A-A04F-480C-9AE1-DE2EC5C0B82B}" presName="linNode" presStyleCnt="0"/>
      <dgm:spPr/>
    </dgm:pt>
    <dgm:pt modelId="{2CE907B5-DF5E-4C96-A624-1A2925F0E759}" type="pres">
      <dgm:prSet presAssocID="{278B820A-A04F-480C-9AE1-DE2EC5C0B82B}" presName="parTx" presStyleLbl="revTx" presStyleIdx="0" presStyleCnt="2" custScaleX="135857" custScaleY="159922">
        <dgm:presLayoutVars>
          <dgm:chMax val="1"/>
          <dgm:bulletEnabled val="1"/>
        </dgm:presLayoutVars>
      </dgm:prSet>
      <dgm:spPr/>
    </dgm:pt>
    <dgm:pt modelId="{8285526C-BA5A-4768-82D2-0F5433A14527}" type="pres">
      <dgm:prSet presAssocID="{278B820A-A04F-480C-9AE1-DE2EC5C0B82B}" presName="bracket" presStyleLbl="parChTrans1D1" presStyleIdx="0" presStyleCnt="2"/>
      <dgm:spPr/>
    </dgm:pt>
    <dgm:pt modelId="{DFCDB2C9-54B9-46D4-B9B1-3DE1479FDC4C}" type="pres">
      <dgm:prSet presAssocID="{278B820A-A04F-480C-9AE1-DE2EC5C0B82B}" presName="spH" presStyleCnt="0"/>
      <dgm:spPr/>
    </dgm:pt>
    <dgm:pt modelId="{5FE9664F-3A4A-4D34-A066-DF61EFF8B79C}" type="pres">
      <dgm:prSet presAssocID="{278B820A-A04F-480C-9AE1-DE2EC5C0B82B}" presName="desTx" presStyleLbl="node1" presStyleIdx="0" presStyleCnt="2">
        <dgm:presLayoutVars>
          <dgm:bulletEnabled val="1"/>
        </dgm:presLayoutVars>
      </dgm:prSet>
      <dgm:spPr/>
    </dgm:pt>
    <dgm:pt modelId="{39B09589-028F-4014-A3FB-3D60DD20DC74}" type="pres">
      <dgm:prSet presAssocID="{3C8CBA2C-719C-45E2-A734-F5AD85976644}" presName="spV" presStyleCnt="0"/>
      <dgm:spPr/>
    </dgm:pt>
    <dgm:pt modelId="{251D03F5-9D6E-4EFE-9E54-0B7E430B3E08}" type="pres">
      <dgm:prSet presAssocID="{84168272-01AC-4A7A-B169-226D92E3AF88}" presName="linNode" presStyleCnt="0"/>
      <dgm:spPr/>
    </dgm:pt>
    <dgm:pt modelId="{EF9DFEFD-C4A9-40E8-AE9B-C2966D52A54A}" type="pres">
      <dgm:prSet presAssocID="{84168272-01AC-4A7A-B169-226D92E3AF88}" presName="parTx" presStyleLbl="revTx" presStyleIdx="1" presStyleCnt="2" custScaleX="138867" custScaleY="146761">
        <dgm:presLayoutVars>
          <dgm:chMax val="1"/>
          <dgm:bulletEnabled val="1"/>
        </dgm:presLayoutVars>
      </dgm:prSet>
      <dgm:spPr/>
    </dgm:pt>
    <dgm:pt modelId="{6E9FAE9E-A98A-4E01-96E4-10A4EBEE798D}" type="pres">
      <dgm:prSet presAssocID="{84168272-01AC-4A7A-B169-226D92E3AF88}" presName="bracket" presStyleLbl="parChTrans1D1" presStyleIdx="1" presStyleCnt="2"/>
      <dgm:spPr/>
    </dgm:pt>
    <dgm:pt modelId="{F8ECE1F6-23C9-4C8D-9710-E90CF9633FB4}" type="pres">
      <dgm:prSet presAssocID="{84168272-01AC-4A7A-B169-226D92E3AF88}" presName="spH" presStyleCnt="0"/>
      <dgm:spPr/>
    </dgm:pt>
    <dgm:pt modelId="{48E5C90F-6FA5-45F7-BF83-8A9594EC9DB5}" type="pres">
      <dgm:prSet presAssocID="{84168272-01AC-4A7A-B169-226D92E3AF88}" presName="desTx" presStyleLbl="node1" presStyleIdx="1" presStyleCnt="2" custScaleY="144958">
        <dgm:presLayoutVars>
          <dgm:bulletEnabled val="1"/>
        </dgm:presLayoutVars>
      </dgm:prSet>
      <dgm:spPr/>
    </dgm:pt>
  </dgm:ptLst>
  <dgm:cxnLst>
    <dgm:cxn modelId="{8982E01E-D752-E946-875B-265F992A55B0}" type="presOf" srcId="{6D2F88D5-496F-481B-97DE-DF905059ABA0}" destId="{48E5C90F-6FA5-45F7-BF83-8A9594EC9DB5}" srcOrd="0" destOrd="0" presId="urn:diagrams.loki3.com/BracketList"/>
    <dgm:cxn modelId="{4A9EB244-0F6C-4A4E-874C-B8117FDB53B8}" srcId="{278B820A-A04F-480C-9AE1-DE2EC5C0B82B}" destId="{864A3572-7944-499C-BFC7-67A84D523088}" srcOrd="0" destOrd="0" parTransId="{7832DEDE-EA18-4B21-BA00-562CA2A30B79}" sibTransId="{1E638E20-6184-443F-A605-1DBCA47D4542}"/>
    <dgm:cxn modelId="{5303D74B-2409-4FC2-9FDC-4F30E30B5BA4}" srcId="{84168272-01AC-4A7A-B169-226D92E3AF88}" destId="{A6F4BAC1-6FAE-4183-A5F9-3A12D39900BE}" srcOrd="1" destOrd="0" parTransId="{E46EA038-8654-4F87-B9CF-5FE181686D1F}" sibTransId="{87A700C4-AFE2-4F45-88A2-8157156EFF1F}"/>
    <dgm:cxn modelId="{4BAAB34E-6E11-477E-A0B4-F84B83B4FEBE}" srcId="{84168272-01AC-4A7A-B169-226D92E3AF88}" destId="{79276520-4778-4754-BF43-C754977023DA}" srcOrd="2" destOrd="0" parTransId="{A4FD2077-35D8-4A4A-8E33-E4F176E4ACC0}" sibTransId="{24A07D3B-2303-4440-B6DD-94AAA4338003}"/>
    <dgm:cxn modelId="{B9954D57-B06C-4D48-82CA-CCE3CFC4F215}" srcId="{671B0264-14D5-4983-A607-6E5AF1C38FEA}" destId="{278B820A-A04F-480C-9AE1-DE2EC5C0B82B}" srcOrd="0" destOrd="0" parTransId="{DE1860EF-51E8-4DAD-8DC3-81BDB2388178}" sibTransId="{3C8CBA2C-719C-45E2-A734-F5AD85976644}"/>
    <dgm:cxn modelId="{2F037362-97CF-40C1-90CC-F917D19B61DB}" type="presOf" srcId="{A6F4BAC1-6FAE-4183-A5F9-3A12D39900BE}" destId="{48E5C90F-6FA5-45F7-BF83-8A9594EC9DB5}" srcOrd="0" destOrd="1" presId="urn:diagrams.loki3.com/BracketList"/>
    <dgm:cxn modelId="{264D8468-127C-4B80-A5BC-B7753C99041A}" type="presOf" srcId="{AA120255-7E47-4885-A441-EB8E80C6BAB0}" destId="{5FE9664F-3A4A-4D34-A066-DF61EFF8B79C}" srcOrd="0" destOrd="1" presId="urn:diagrams.loki3.com/BracketList"/>
    <dgm:cxn modelId="{3203D575-4CD9-8845-9D23-B0D93BA197D5}" type="presOf" srcId="{84168272-01AC-4A7A-B169-226D92E3AF88}" destId="{EF9DFEFD-C4A9-40E8-AE9B-C2966D52A54A}" srcOrd="0" destOrd="0" presId="urn:diagrams.loki3.com/BracketList"/>
    <dgm:cxn modelId="{5C4D5393-DBF3-0748-B9D4-5EFAB24483B4}" type="presOf" srcId="{278B820A-A04F-480C-9AE1-DE2EC5C0B82B}" destId="{2CE907B5-DF5E-4C96-A624-1A2925F0E759}" srcOrd="0" destOrd="0" presId="urn:diagrams.loki3.com/BracketList"/>
    <dgm:cxn modelId="{3C12CFA0-AB43-804B-B5B9-DB335EF75544}" type="presOf" srcId="{671B0264-14D5-4983-A607-6E5AF1C38FEA}" destId="{3BC51FC4-4D26-4603-84D1-4C4FEF88DE71}" srcOrd="0" destOrd="0" presId="urn:diagrams.loki3.com/BracketList"/>
    <dgm:cxn modelId="{614F5DA3-C0AA-4EA0-B065-41ACD16EC575}" type="presOf" srcId="{79276520-4778-4754-BF43-C754977023DA}" destId="{48E5C90F-6FA5-45F7-BF83-8A9594EC9DB5}" srcOrd="0" destOrd="2" presId="urn:diagrams.loki3.com/BracketList"/>
    <dgm:cxn modelId="{C37A5CA8-DC3A-D948-B780-ECF78CF920F9}" type="presOf" srcId="{864A3572-7944-499C-BFC7-67A84D523088}" destId="{5FE9664F-3A4A-4D34-A066-DF61EFF8B79C}" srcOrd="0" destOrd="0" presId="urn:diagrams.loki3.com/BracketList"/>
    <dgm:cxn modelId="{8A9729BC-BB95-45FD-9BAE-C64F35357365}" srcId="{84168272-01AC-4A7A-B169-226D92E3AF88}" destId="{6D2F88D5-496F-481B-97DE-DF905059ABA0}" srcOrd="0" destOrd="0" parTransId="{988E9E73-324F-44F0-AE2E-8BC97046087E}" sibTransId="{561307B3-52C9-4B71-8BA8-3C85C1F857C5}"/>
    <dgm:cxn modelId="{1949DBCE-AA7C-4912-B272-66C414ED5109}" srcId="{671B0264-14D5-4983-A607-6E5AF1C38FEA}" destId="{84168272-01AC-4A7A-B169-226D92E3AF88}" srcOrd="1" destOrd="0" parTransId="{0EE05A55-E800-4CE3-BE5F-C2DAEE0A4E90}" sibTransId="{BEEF5C25-1330-43D4-B712-5D662EB413D2}"/>
    <dgm:cxn modelId="{D6115DD2-A943-4A03-9D8D-49F164F8D307}" srcId="{278B820A-A04F-480C-9AE1-DE2EC5C0B82B}" destId="{AA120255-7E47-4885-A441-EB8E80C6BAB0}" srcOrd="1" destOrd="0" parTransId="{365058C8-6782-4DC9-846D-5826C7A69567}" sibTransId="{7D5CD8BC-C64D-4378-A3A6-9D0B342639D7}"/>
    <dgm:cxn modelId="{43FA5348-05AB-3E4C-A1D9-FBF8B9EE5EA3}" type="presParOf" srcId="{3BC51FC4-4D26-4603-84D1-4C4FEF88DE71}" destId="{9BBC56DB-A03E-4FEE-A168-F041A572B35B}" srcOrd="0" destOrd="0" presId="urn:diagrams.loki3.com/BracketList"/>
    <dgm:cxn modelId="{F5D79667-FAF4-CA43-99A2-211E7E2F4316}" type="presParOf" srcId="{9BBC56DB-A03E-4FEE-A168-F041A572B35B}" destId="{2CE907B5-DF5E-4C96-A624-1A2925F0E759}" srcOrd="0" destOrd="0" presId="urn:diagrams.loki3.com/BracketList"/>
    <dgm:cxn modelId="{32D85986-747A-F44C-986B-0BEB0FCE4473}" type="presParOf" srcId="{9BBC56DB-A03E-4FEE-A168-F041A572B35B}" destId="{8285526C-BA5A-4768-82D2-0F5433A14527}" srcOrd="1" destOrd="0" presId="urn:diagrams.loki3.com/BracketList"/>
    <dgm:cxn modelId="{49D2F5AA-5755-2647-8361-4C03B43C6742}" type="presParOf" srcId="{9BBC56DB-A03E-4FEE-A168-F041A572B35B}" destId="{DFCDB2C9-54B9-46D4-B9B1-3DE1479FDC4C}" srcOrd="2" destOrd="0" presId="urn:diagrams.loki3.com/BracketList"/>
    <dgm:cxn modelId="{23DA1E72-9D6C-2847-9DE7-AADEAFB63627}" type="presParOf" srcId="{9BBC56DB-A03E-4FEE-A168-F041A572B35B}" destId="{5FE9664F-3A4A-4D34-A066-DF61EFF8B79C}" srcOrd="3" destOrd="0" presId="urn:diagrams.loki3.com/BracketList"/>
    <dgm:cxn modelId="{268D12C7-45E8-DF48-A9A6-67B059DE7634}" type="presParOf" srcId="{3BC51FC4-4D26-4603-84D1-4C4FEF88DE71}" destId="{39B09589-028F-4014-A3FB-3D60DD20DC74}" srcOrd="1" destOrd="0" presId="urn:diagrams.loki3.com/BracketList"/>
    <dgm:cxn modelId="{428E4251-3980-C848-B38B-89AE0D65138B}" type="presParOf" srcId="{3BC51FC4-4D26-4603-84D1-4C4FEF88DE71}" destId="{251D03F5-9D6E-4EFE-9E54-0B7E430B3E08}" srcOrd="2" destOrd="0" presId="urn:diagrams.loki3.com/BracketList"/>
    <dgm:cxn modelId="{4DE907AA-E6FA-A649-AA5F-C5599564E720}" type="presParOf" srcId="{251D03F5-9D6E-4EFE-9E54-0B7E430B3E08}" destId="{EF9DFEFD-C4A9-40E8-AE9B-C2966D52A54A}" srcOrd="0" destOrd="0" presId="urn:diagrams.loki3.com/BracketList"/>
    <dgm:cxn modelId="{5626842E-56C8-7545-899B-C91378D0AFC2}" type="presParOf" srcId="{251D03F5-9D6E-4EFE-9E54-0B7E430B3E08}" destId="{6E9FAE9E-A98A-4E01-96E4-10A4EBEE798D}" srcOrd="1" destOrd="0" presId="urn:diagrams.loki3.com/BracketList"/>
    <dgm:cxn modelId="{51D7C001-FBBE-1041-91B6-48E406BB25B2}" type="presParOf" srcId="{251D03F5-9D6E-4EFE-9E54-0B7E430B3E08}" destId="{F8ECE1F6-23C9-4C8D-9710-E90CF9633FB4}" srcOrd="2" destOrd="0" presId="urn:diagrams.loki3.com/BracketList"/>
    <dgm:cxn modelId="{205A5028-B73A-1847-B1B6-9DDF0DE29139}" type="presParOf" srcId="{251D03F5-9D6E-4EFE-9E54-0B7E430B3E08}" destId="{48E5C90F-6FA5-45F7-BF83-8A9594EC9DB5}" srcOrd="3" destOrd="0" presId="urn:diagrams.loki3.com/BracketList"/>
  </dgm:cxnLst>
  <dgm:bg>
    <a:solidFill>
      <a:schemeClr val="bg1"/>
    </a:solidFill>
  </dgm:bg>
  <dgm:whole>
    <a:ln>
      <a:solidFill>
        <a:schemeClr val="bg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1B0264-14D5-4983-A607-6E5AF1C38FEA}" type="doc">
      <dgm:prSet loTypeId="urn:diagrams.loki3.com/BracketList" loCatId="list" qsTypeId="urn:microsoft.com/office/officeart/2005/8/quickstyle/simple1" qsCatId="simple" csTypeId="urn:microsoft.com/office/officeart/2005/8/colors/accent2_1" csCatId="accent2" phldr="1"/>
      <dgm:spPr/>
      <dgm:t>
        <a:bodyPr/>
        <a:lstStyle/>
        <a:p>
          <a:endParaRPr lang="en-US"/>
        </a:p>
      </dgm:t>
    </dgm:pt>
    <dgm:pt modelId="{864A3572-7944-499C-BFC7-67A84D523088}">
      <dgm:prSet phldrT="[Text]" custT="1"/>
      <dgm:spPr/>
      <dgm:t>
        <a:bodyPr/>
        <a:lstStyle/>
        <a:p>
          <a:r>
            <a:rPr lang="en-US" sz="2000" b="0" dirty="0"/>
            <a:t>Assessing and Mitigating Risks of Gender-based Violence in Cash-based Interventions through Story: A Focus Group Discussion and Interview Guide </a:t>
          </a:r>
          <a:r>
            <a:rPr lang="en-US" sz="2000" b="0" dirty="0">
              <a:solidFill>
                <a:srgbClr val="C00000"/>
              </a:solidFill>
            </a:rPr>
            <a:t>(T)</a:t>
          </a:r>
        </a:p>
      </dgm:t>
    </dgm:pt>
    <dgm:pt modelId="{7832DEDE-EA18-4B21-BA00-562CA2A30B79}" type="parTrans" cxnId="{4A9EB244-0F6C-4A4E-874C-B8117FDB53B8}">
      <dgm:prSet/>
      <dgm:spPr/>
      <dgm:t>
        <a:bodyPr/>
        <a:lstStyle/>
        <a:p>
          <a:endParaRPr lang="en-US"/>
        </a:p>
      </dgm:t>
    </dgm:pt>
    <dgm:pt modelId="{1E638E20-6184-443F-A605-1DBCA47D4542}" type="sibTrans" cxnId="{4A9EB244-0F6C-4A4E-874C-B8117FDB53B8}">
      <dgm:prSet/>
      <dgm:spPr/>
      <dgm:t>
        <a:bodyPr/>
        <a:lstStyle/>
        <a:p>
          <a:endParaRPr lang="en-US"/>
        </a:p>
      </dgm:t>
    </dgm:pt>
    <dgm:pt modelId="{892ED271-0519-4D6C-9581-ACC0F629D61B}">
      <dgm:prSet phldrT="[Text]" custT="1"/>
      <dgm:spPr/>
      <dgm:t>
        <a:bodyPr/>
        <a:lstStyle/>
        <a:p>
          <a:r>
            <a:rPr lang="en-US" sz="2000" dirty="0"/>
            <a:t>Post Distribution-Monitoring (PDM) Module: Adapting CBIs to Mitigate GBV Risks </a:t>
          </a:r>
          <a:r>
            <a:rPr lang="en-US" sz="2000" dirty="0">
              <a:solidFill>
                <a:srgbClr val="C00000"/>
              </a:solidFill>
            </a:rPr>
            <a:t>(T)</a:t>
          </a:r>
        </a:p>
      </dgm:t>
    </dgm:pt>
    <dgm:pt modelId="{9E4D5F67-0C0E-41AA-8004-81E8D5883B99}" type="parTrans" cxnId="{2C573A0A-2449-4059-9F26-0257F9839592}">
      <dgm:prSet/>
      <dgm:spPr/>
      <dgm:t>
        <a:bodyPr/>
        <a:lstStyle/>
        <a:p>
          <a:endParaRPr lang="en-US"/>
        </a:p>
      </dgm:t>
    </dgm:pt>
    <dgm:pt modelId="{3FF2799E-7BC8-4934-AA25-9F39D8A40BAB}" type="sibTrans" cxnId="{2C573A0A-2449-4059-9F26-0257F9839592}">
      <dgm:prSet/>
      <dgm:spPr/>
      <dgm:t>
        <a:bodyPr/>
        <a:lstStyle/>
        <a:p>
          <a:endParaRPr lang="en-US"/>
        </a:p>
      </dgm:t>
    </dgm:pt>
    <dgm:pt modelId="{E9E342F8-A2B9-4618-AEF7-2372F517234F}">
      <dgm:prSet phldrT="[Text]" custT="1"/>
      <dgm:spPr/>
      <dgm:t>
        <a:bodyPr/>
        <a:lstStyle/>
        <a:p>
          <a:r>
            <a:rPr lang="en-US" sz="2000" b="0" dirty="0"/>
            <a:t>Assessing and Mitigating Risks of Gender-based Violence : Guidance for Cash Providers </a:t>
          </a:r>
          <a:r>
            <a:rPr lang="en-US" sz="2000" b="0" dirty="0">
              <a:solidFill>
                <a:srgbClr val="C00000"/>
              </a:solidFill>
            </a:rPr>
            <a:t>(G)</a:t>
          </a:r>
        </a:p>
      </dgm:t>
    </dgm:pt>
    <dgm:pt modelId="{FAFEF268-B4BB-4164-B165-6E2F33DDE7D6}" type="parTrans" cxnId="{4D9F9F5D-E188-4062-8807-D51767B4DFAF}">
      <dgm:prSet/>
      <dgm:spPr/>
      <dgm:t>
        <a:bodyPr/>
        <a:lstStyle/>
        <a:p>
          <a:endParaRPr lang="en-US"/>
        </a:p>
      </dgm:t>
    </dgm:pt>
    <dgm:pt modelId="{E8CA4E12-98B9-4CF2-B80D-558EE31A834C}" type="sibTrans" cxnId="{4D9F9F5D-E188-4062-8807-D51767B4DFAF}">
      <dgm:prSet/>
      <dgm:spPr/>
      <dgm:t>
        <a:bodyPr/>
        <a:lstStyle/>
        <a:p>
          <a:endParaRPr lang="en-US"/>
        </a:p>
      </dgm:t>
    </dgm:pt>
    <dgm:pt modelId="{278B820A-A04F-480C-9AE1-DE2EC5C0B82B}">
      <dgm:prSet phldrT="[Text]" custT="1"/>
      <dgm:spPr/>
      <dgm:t>
        <a:bodyPr/>
        <a:lstStyle/>
        <a:p>
          <a:r>
            <a:rPr lang="en-US" sz="2600" dirty="0"/>
            <a:t>Section I:</a:t>
          </a:r>
        </a:p>
      </dgm:t>
    </dgm:pt>
    <dgm:pt modelId="{3C8CBA2C-719C-45E2-A734-F5AD85976644}" type="sibTrans" cxnId="{B9954D57-B06C-4D48-82CA-CCE3CFC4F215}">
      <dgm:prSet/>
      <dgm:spPr/>
      <dgm:t>
        <a:bodyPr/>
        <a:lstStyle/>
        <a:p>
          <a:endParaRPr lang="en-US"/>
        </a:p>
      </dgm:t>
    </dgm:pt>
    <dgm:pt modelId="{DE1860EF-51E8-4DAD-8DC3-81BDB2388178}" type="parTrans" cxnId="{B9954D57-B06C-4D48-82CA-CCE3CFC4F215}">
      <dgm:prSet/>
      <dgm:spPr/>
      <dgm:t>
        <a:bodyPr/>
        <a:lstStyle/>
        <a:p>
          <a:endParaRPr lang="en-US"/>
        </a:p>
      </dgm:t>
    </dgm:pt>
    <dgm:pt modelId="{922CC3A2-93C5-4049-810F-86724D8F4597}">
      <dgm:prSet phldrT="[Text]" custT="1"/>
      <dgm:spPr/>
      <dgm:t>
        <a:bodyPr/>
        <a:lstStyle/>
        <a:p>
          <a:endParaRPr lang="en-US" sz="2000" b="0" dirty="0"/>
        </a:p>
      </dgm:t>
    </dgm:pt>
    <dgm:pt modelId="{F481B373-2269-4849-8D13-ADF409834CA5}" type="parTrans" cxnId="{A0B25E7C-3309-4EFF-AC6B-AC9774703326}">
      <dgm:prSet/>
      <dgm:spPr/>
      <dgm:t>
        <a:bodyPr/>
        <a:lstStyle/>
        <a:p>
          <a:endParaRPr lang="en-US"/>
        </a:p>
      </dgm:t>
    </dgm:pt>
    <dgm:pt modelId="{56AF9812-A74C-4DAA-9D6E-BA2BE7592C9A}" type="sibTrans" cxnId="{A0B25E7C-3309-4EFF-AC6B-AC9774703326}">
      <dgm:prSet/>
      <dgm:spPr/>
      <dgm:t>
        <a:bodyPr/>
        <a:lstStyle/>
        <a:p>
          <a:endParaRPr lang="en-US"/>
        </a:p>
      </dgm:t>
    </dgm:pt>
    <dgm:pt modelId="{82F797DC-42A7-4FB4-A8C0-CC2456595D38}">
      <dgm:prSet phldrT="[Text]" custT="1"/>
      <dgm:spPr/>
      <dgm:t>
        <a:bodyPr/>
        <a:lstStyle/>
        <a:p>
          <a:endParaRPr lang="en-US" sz="2000" b="0" dirty="0"/>
        </a:p>
      </dgm:t>
    </dgm:pt>
    <dgm:pt modelId="{912EDD30-3BA3-4DA8-A4E8-6701D18134C7}" type="parTrans" cxnId="{2E4EB037-C557-4716-93D4-5C6EE03E73F0}">
      <dgm:prSet/>
      <dgm:spPr/>
      <dgm:t>
        <a:bodyPr/>
        <a:lstStyle/>
        <a:p>
          <a:endParaRPr lang="en-US"/>
        </a:p>
      </dgm:t>
    </dgm:pt>
    <dgm:pt modelId="{5B59C622-AEA3-4629-A951-BAF797612BCF}" type="sibTrans" cxnId="{2E4EB037-C557-4716-93D4-5C6EE03E73F0}">
      <dgm:prSet/>
      <dgm:spPr/>
      <dgm:t>
        <a:bodyPr/>
        <a:lstStyle/>
        <a:p>
          <a:endParaRPr lang="en-US"/>
        </a:p>
      </dgm:t>
    </dgm:pt>
    <dgm:pt modelId="{ADCDE815-9C92-417C-91A3-762DCA8FD4EF}">
      <dgm:prSet phldrT="[Text]" custT="1"/>
      <dgm:spPr/>
      <dgm:t>
        <a:bodyPr/>
        <a:lstStyle/>
        <a:p>
          <a:r>
            <a:rPr lang="en-US" sz="2000" b="0" dirty="0"/>
            <a:t>Monitoring and Mitigating Risks of GBV: Guidance for Cash Providers </a:t>
          </a:r>
          <a:r>
            <a:rPr lang="en-US" sz="2000" b="0" dirty="0">
              <a:solidFill>
                <a:srgbClr val="C00000"/>
              </a:solidFill>
            </a:rPr>
            <a:t>(G)</a:t>
          </a:r>
          <a:endParaRPr lang="en-US" sz="2000" dirty="0">
            <a:solidFill>
              <a:srgbClr val="C00000"/>
            </a:solidFill>
          </a:endParaRPr>
        </a:p>
      </dgm:t>
    </dgm:pt>
    <dgm:pt modelId="{7D998DEA-6ABF-40EC-93BE-8F59CAC56DD0}" type="parTrans" cxnId="{74A4C759-4A34-4EA7-9062-053BAAEB48DF}">
      <dgm:prSet/>
      <dgm:spPr/>
      <dgm:t>
        <a:bodyPr/>
        <a:lstStyle/>
        <a:p>
          <a:endParaRPr lang="en-US"/>
        </a:p>
      </dgm:t>
    </dgm:pt>
    <dgm:pt modelId="{8852C6B4-ECAC-43C7-9CBA-9F74E107586F}" type="sibTrans" cxnId="{74A4C759-4A34-4EA7-9062-053BAAEB48DF}">
      <dgm:prSet/>
      <dgm:spPr/>
      <dgm:t>
        <a:bodyPr/>
        <a:lstStyle/>
        <a:p>
          <a:endParaRPr lang="en-US"/>
        </a:p>
      </dgm:t>
    </dgm:pt>
    <dgm:pt modelId="{2C6BCF68-2AAB-401C-ABFA-ABDF5D03C5EB}">
      <dgm:prSet phldrT="[Text]" custT="1"/>
      <dgm:spPr/>
      <dgm:t>
        <a:bodyPr/>
        <a:lstStyle/>
        <a:p>
          <a:endParaRPr lang="en-US" sz="2000" dirty="0"/>
        </a:p>
      </dgm:t>
    </dgm:pt>
    <dgm:pt modelId="{634FF59D-1575-4A58-A0AC-A204FCF6739D}" type="parTrans" cxnId="{174D6F43-F2E4-497D-B3B6-D3297AF8001F}">
      <dgm:prSet/>
      <dgm:spPr/>
      <dgm:t>
        <a:bodyPr/>
        <a:lstStyle/>
        <a:p>
          <a:endParaRPr lang="en-US"/>
        </a:p>
      </dgm:t>
    </dgm:pt>
    <dgm:pt modelId="{B1D2A933-5FB8-4922-B7CF-B7E65314A3EC}" type="sibTrans" cxnId="{174D6F43-F2E4-497D-B3B6-D3297AF8001F}">
      <dgm:prSet/>
      <dgm:spPr/>
      <dgm:t>
        <a:bodyPr/>
        <a:lstStyle/>
        <a:p>
          <a:endParaRPr lang="en-US"/>
        </a:p>
      </dgm:t>
    </dgm:pt>
    <dgm:pt modelId="{3BC51FC4-4D26-4603-84D1-4C4FEF88DE71}" type="pres">
      <dgm:prSet presAssocID="{671B0264-14D5-4983-A607-6E5AF1C38FEA}" presName="Name0" presStyleCnt="0">
        <dgm:presLayoutVars>
          <dgm:dir/>
          <dgm:animLvl val="lvl"/>
          <dgm:resizeHandles val="exact"/>
        </dgm:presLayoutVars>
      </dgm:prSet>
      <dgm:spPr/>
    </dgm:pt>
    <dgm:pt modelId="{9BBC56DB-A03E-4FEE-A168-F041A572B35B}" type="pres">
      <dgm:prSet presAssocID="{278B820A-A04F-480C-9AE1-DE2EC5C0B82B}" presName="linNode" presStyleCnt="0"/>
      <dgm:spPr/>
    </dgm:pt>
    <dgm:pt modelId="{2CE907B5-DF5E-4C96-A624-1A2925F0E759}" type="pres">
      <dgm:prSet presAssocID="{278B820A-A04F-480C-9AE1-DE2EC5C0B82B}" presName="parTx" presStyleLbl="revTx" presStyleIdx="0" presStyleCnt="1">
        <dgm:presLayoutVars>
          <dgm:chMax val="1"/>
          <dgm:bulletEnabled val="1"/>
        </dgm:presLayoutVars>
      </dgm:prSet>
      <dgm:spPr/>
    </dgm:pt>
    <dgm:pt modelId="{8285526C-BA5A-4768-82D2-0F5433A14527}" type="pres">
      <dgm:prSet presAssocID="{278B820A-A04F-480C-9AE1-DE2EC5C0B82B}" presName="bracket" presStyleLbl="parChTrans1D1" presStyleIdx="0" presStyleCnt="1" custLinFactNeighborY="-3991"/>
      <dgm:spPr/>
    </dgm:pt>
    <dgm:pt modelId="{DFCDB2C9-54B9-46D4-B9B1-3DE1479FDC4C}" type="pres">
      <dgm:prSet presAssocID="{278B820A-A04F-480C-9AE1-DE2EC5C0B82B}" presName="spH" presStyleCnt="0"/>
      <dgm:spPr/>
    </dgm:pt>
    <dgm:pt modelId="{5FE9664F-3A4A-4D34-A066-DF61EFF8B79C}" type="pres">
      <dgm:prSet presAssocID="{278B820A-A04F-480C-9AE1-DE2EC5C0B82B}" presName="desTx" presStyleLbl="node1" presStyleIdx="0" presStyleCnt="1" custScaleY="146065">
        <dgm:presLayoutVars>
          <dgm:bulletEnabled val="1"/>
        </dgm:presLayoutVars>
      </dgm:prSet>
      <dgm:spPr/>
    </dgm:pt>
  </dgm:ptLst>
  <dgm:cxnLst>
    <dgm:cxn modelId="{3BAF4F05-2C43-4B0C-A798-1942729786FB}" type="presOf" srcId="{922CC3A2-93C5-4049-810F-86724D8F4597}" destId="{5FE9664F-3A4A-4D34-A066-DF61EFF8B79C}" srcOrd="0" destOrd="1" presId="urn:diagrams.loki3.com/BracketList"/>
    <dgm:cxn modelId="{2C573A0A-2449-4059-9F26-0257F9839592}" srcId="{278B820A-A04F-480C-9AE1-DE2EC5C0B82B}" destId="{892ED271-0519-4D6C-9581-ACC0F629D61B}" srcOrd="4" destOrd="0" parTransId="{9E4D5F67-0C0E-41AA-8004-81E8D5883B99}" sibTransId="{3FF2799E-7BC8-4934-AA25-9F39D8A40BAB}"/>
    <dgm:cxn modelId="{045FBE2A-639B-0249-A943-30F40FC17E83}" type="presOf" srcId="{671B0264-14D5-4983-A607-6E5AF1C38FEA}" destId="{3BC51FC4-4D26-4603-84D1-4C4FEF88DE71}" srcOrd="0" destOrd="0" presId="urn:diagrams.loki3.com/BracketList"/>
    <dgm:cxn modelId="{2E4EB037-C557-4716-93D4-5C6EE03E73F0}" srcId="{278B820A-A04F-480C-9AE1-DE2EC5C0B82B}" destId="{82F797DC-42A7-4FB4-A8C0-CC2456595D38}" srcOrd="3" destOrd="0" parTransId="{912EDD30-3BA3-4DA8-A4E8-6701D18134C7}" sibTransId="{5B59C622-AEA3-4629-A951-BAF797612BCF}"/>
    <dgm:cxn modelId="{8AB1543C-9A94-4966-971D-4DBAB4006FF6}" type="presOf" srcId="{2C6BCF68-2AAB-401C-ABFA-ABDF5D03C5EB}" destId="{5FE9664F-3A4A-4D34-A066-DF61EFF8B79C}" srcOrd="0" destOrd="5" presId="urn:diagrams.loki3.com/BracketList"/>
    <dgm:cxn modelId="{174D6F43-F2E4-497D-B3B6-D3297AF8001F}" srcId="{278B820A-A04F-480C-9AE1-DE2EC5C0B82B}" destId="{2C6BCF68-2AAB-401C-ABFA-ABDF5D03C5EB}" srcOrd="5" destOrd="0" parTransId="{634FF59D-1575-4A58-A0AC-A204FCF6739D}" sibTransId="{B1D2A933-5FB8-4922-B7CF-B7E65314A3EC}"/>
    <dgm:cxn modelId="{4A9EB244-0F6C-4A4E-874C-B8117FDB53B8}" srcId="{278B820A-A04F-480C-9AE1-DE2EC5C0B82B}" destId="{864A3572-7944-499C-BFC7-67A84D523088}" srcOrd="0" destOrd="0" parTransId="{7832DEDE-EA18-4B21-BA00-562CA2A30B79}" sibTransId="{1E638E20-6184-443F-A605-1DBCA47D4542}"/>
    <dgm:cxn modelId="{A9D78945-5ED5-AB4F-AAE7-744202FC8F47}" type="presOf" srcId="{892ED271-0519-4D6C-9581-ACC0F629D61B}" destId="{5FE9664F-3A4A-4D34-A066-DF61EFF8B79C}" srcOrd="0" destOrd="4" presId="urn:diagrams.loki3.com/BracketList"/>
    <dgm:cxn modelId="{B9954D57-B06C-4D48-82CA-CCE3CFC4F215}" srcId="{671B0264-14D5-4983-A607-6E5AF1C38FEA}" destId="{278B820A-A04F-480C-9AE1-DE2EC5C0B82B}" srcOrd="0" destOrd="0" parTransId="{DE1860EF-51E8-4DAD-8DC3-81BDB2388178}" sibTransId="{3C8CBA2C-719C-45E2-A734-F5AD85976644}"/>
    <dgm:cxn modelId="{74A4C759-4A34-4EA7-9062-053BAAEB48DF}" srcId="{278B820A-A04F-480C-9AE1-DE2EC5C0B82B}" destId="{ADCDE815-9C92-417C-91A3-762DCA8FD4EF}" srcOrd="6" destOrd="0" parTransId="{7D998DEA-6ABF-40EC-93BE-8F59CAC56DD0}" sibTransId="{8852C6B4-ECAC-43C7-9CBA-9F74E107586F}"/>
    <dgm:cxn modelId="{4D9F9F5D-E188-4062-8807-D51767B4DFAF}" srcId="{278B820A-A04F-480C-9AE1-DE2EC5C0B82B}" destId="{E9E342F8-A2B9-4618-AEF7-2372F517234F}" srcOrd="2" destOrd="0" parTransId="{FAFEF268-B4BB-4164-B165-6E2F33DDE7D6}" sibTransId="{E8CA4E12-98B9-4CF2-B80D-558EE31A834C}"/>
    <dgm:cxn modelId="{4A174871-FA91-4263-9A9C-60EA1FBDCE1D}" type="presOf" srcId="{82F797DC-42A7-4FB4-A8C0-CC2456595D38}" destId="{5FE9664F-3A4A-4D34-A066-DF61EFF8B79C}" srcOrd="0" destOrd="3" presId="urn:diagrams.loki3.com/BracketList"/>
    <dgm:cxn modelId="{A0B25E7C-3309-4EFF-AC6B-AC9774703326}" srcId="{278B820A-A04F-480C-9AE1-DE2EC5C0B82B}" destId="{922CC3A2-93C5-4049-810F-86724D8F4597}" srcOrd="1" destOrd="0" parTransId="{F481B373-2269-4849-8D13-ADF409834CA5}" sibTransId="{56AF9812-A74C-4DAA-9D6E-BA2BE7592C9A}"/>
    <dgm:cxn modelId="{FB8BF8A7-89AF-B74A-BA84-B76B0DCB0B10}" type="presOf" srcId="{864A3572-7944-499C-BFC7-67A84D523088}" destId="{5FE9664F-3A4A-4D34-A066-DF61EFF8B79C}" srcOrd="0" destOrd="0" presId="urn:diagrams.loki3.com/BracketList"/>
    <dgm:cxn modelId="{90F273B9-764B-894B-88DA-BF58AB8B7595}" type="presOf" srcId="{E9E342F8-A2B9-4618-AEF7-2372F517234F}" destId="{5FE9664F-3A4A-4D34-A066-DF61EFF8B79C}" srcOrd="0" destOrd="2" presId="urn:diagrams.loki3.com/BracketList"/>
    <dgm:cxn modelId="{50E365E4-FFD7-49F1-BD00-C231A373B9A1}" type="presOf" srcId="{ADCDE815-9C92-417C-91A3-762DCA8FD4EF}" destId="{5FE9664F-3A4A-4D34-A066-DF61EFF8B79C}" srcOrd="0" destOrd="6" presId="urn:diagrams.loki3.com/BracketList"/>
    <dgm:cxn modelId="{413768ED-5C37-4F46-99E4-3B31C3DFF666}" type="presOf" srcId="{278B820A-A04F-480C-9AE1-DE2EC5C0B82B}" destId="{2CE907B5-DF5E-4C96-A624-1A2925F0E759}" srcOrd="0" destOrd="0" presId="urn:diagrams.loki3.com/BracketList"/>
    <dgm:cxn modelId="{BED6A43E-964D-0F45-B144-65598ABEBCF7}" type="presParOf" srcId="{3BC51FC4-4D26-4603-84D1-4C4FEF88DE71}" destId="{9BBC56DB-A03E-4FEE-A168-F041A572B35B}" srcOrd="0" destOrd="0" presId="urn:diagrams.loki3.com/BracketList"/>
    <dgm:cxn modelId="{5B7E6A3A-3B91-3D49-AC61-C1CAFD3545BE}" type="presParOf" srcId="{9BBC56DB-A03E-4FEE-A168-F041A572B35B}" destId="{2CE907B5-DF5E-4C96-A624-1A2925F0E759}" srcOrd="0" destOrd="0" presId="urn:diagrams.loki3.com/BracketList"/>
    <dgm:cxn modelId="{37D59B66-10DC-DE4B-BB43-DEEE1F342646}" type="presParOf" srcId="{9BBC56DB-A03E-4FEE-A168-F041A572B35B}" destId="{8285526C-BA5A-4768-82D2-0F5433A14527}" srcOrd="1" destOrd="0" presId="urn:diagrams.loki3.com/BracketList"/>
    <dgm:cxn modelId="{994C11CA-2176-DD43-AF89-9DF613D5297B}" type="presParOf" srcId="{9BBC56DB-A03E-4FEE-A168-F041A572B35B}" destId="{DFCDB2C9-54B9-46D4-B9B1-3DE1479FDC4C}" srcOrd="2" destOrd="0" presId="urn:diagrams.loki3.com/BracketList"/>
    <dgm:cxn modelId="{7E758517-8E46-D943-9155-3B776B048DD1}" type="presParOf" srcId="{9BBC56DB-A03E-4FEE-A168-F041A572B35B}" destId="{5FE9664F-3A4A-4D34-A066-DF61EFF8B79C}" srcOrd="3" destOrd="0" presId="urn:diagrams.loki3.com/BracketList"/>
  </dgm:cxnLst>
  <dgm:bg>
    <a:solidFill>
      <a:schemeClr val="bg1"/>
    </a:solidFill>
  </dgm:bg>
  <dgm:whole>
    <a:ln>
      <a:solidFill>
        <a:schemeClr val="bg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1B0264-14D5-4983-A607-6E5AF1C38FEA}" type="doc">
      <dgm:prSet loTypeId="urn:diagrams.loki3.com/BracketList" loCatId="list" qsTypeId="urn:microsoft.com/office/officeart/2005/8/quickstyle/simple1" qsCatId="simple" csTypeId="urn:microsoft.com/office/officeart/2005/8/colors/accent2_1" csCatId="accent2" phldr="1"/>
      <dgm:spPr/>
      <dgm:t>
        <a:bodyPr/>
        <a:lstStyle/>
        <a:p>
          <a:endParaRPr lang="en-US"/>
        </a:p>
      </dgm:t>
    </dgm:pt>
    <dgm:pt modelId="{864A3572-7944-499C-BFC7-67A84D523088}">
      <dgm:prSet phldrT="[Text]" custT="1"/>
      <dgm:spPr/>
      <dgm:t>
        <a:bodyPr/>
        <a:lstStyle/>
        <a:p>
          <a:r>
            <a:rPr lang="en-US" sz="2000" b="0" dirty="0">
              <a:solidFill>
                <a:srgbClr val="C00000"/>
              </a:solidFill>
            </a:rPr>
            <a:t>Assessing and Mitigating Risks of Gender-based Violence in Cash-based Interventions through Story: A Focus Group Discussion and Interview Guide</a:t>
          </a:r>
        </a:p>
      </dgm:t>
    </dgm:pt>
    <dgm:pt modelId="{7832DEDE-EA18-4B21-BA00-562CA2A30B79}" type="parTrans" cxnId="{4A9EB244-0F6C-4A4E-874C-B8117FDB53B8}">
      <dgm:prSet/>
      <dgm:spPr/>
      <dgm:t>
        <a:bodyPr/>
        <a:lstStyle/>
        <a:p>
          <a:endParaRPr lang="en-US"/>
        </a:p>
      </dgm:t>
    </dgm:pt>
    <dgm:pt modelId="{1E638E20-6184-443F-A605-1DBCA47D4542}" type="sibTrans" cxnId="{4A9EB244-0F6C-4A4E-874C-B8117FDB53B8}">
      <dgm:prSet/>
      <dgm:spPr/>
      <dgm:t>
        <a:bodyPr/>
        <a:lstStyle/>
        <a:p>
          <a:endParaRPr lang="en-US"/>
        </a:p>
      </dgm:t>
    </dgm:pt>
    <dgm:pt modelId="{E9E342F8-A2B9-4618-AEF7-2372F517234F}">
      <dgm:prSet phldrT="[Text]" custT="1"/>
      <dgm:spPr/>
      <dgm:t>
        <a:bodyPr/>
        <a:lstStyle/>
        <a:p>
          <a:r>
            <a:rPr lang="en-US" sz="2000" b="0" dirty="0">
              <a:solidFill>
                <a:srgbClr val="C00000"/>
              </a:solidFill>
            </a:rPr>
            <a:t>Assessing and Mitigating Risks of Gender-based Violence : Guidance for Cash Providers</a:t>
          </a:r>
        </a:p>
      </dgm:t>
    </dgm:pt>
    <dgm:pt modelId="{FAFEF268-B4BB-4164-B165-6E2F33DDE7D6}" type="parTrans" cxnId="{4D9F9F5D-E188-4062-8807-D51767B4DFAF}">
      <dgm:prSet/>
      <dgm:spPr/>
      <dgm:t>
        <a:bodyPr/>
        <a:lstStyle/>
        <a:p>
          <a:endParaRPr lang="en-US"/>
        </a:p>
      </dgm:t>
    </dgm:pt>
    <dgm:pt modelId="{E8CA4E12-98B9-4CF2-B80D-558EE31A834C}" type="sibTrans" cxnId="{4D9F9F5D-E188-4062-8807-D51767B4DFAF}">
      <dgm:prSet/>
      <dgm:spPr/>
      <dgm:t>
        <a:bodyPr/>
        <a:lstStyle/>
        <a:p>
          <a:endParaRPr lang="en-US"/>
        </a:p>
      </dgm:t>
    </dgm:pt>
    <dgm:pt modelId="{278B820A-A04F-480C-9AE1-DE2EC5C0B82B}">
      <dgm:prSet phldrT="[Text]" custT="1"/>
      <dgm:spPr/>
      <dgm:t>
        <a:bodyPr/>
        <a:lstStyle/>
        <a:p>
          <a:r>
            <a:rPr lang="en-US" sz="2600" dirty="0"/>
            <a:t>Section I:</a:t>
          </a:r>
        </a:p>
      </dgm:t>
    </dgm:pt>
    <dgm:pt modelId="{3C8CBA2C-719C-45E2-A734-F5AD85976644}" type="sibTrans" cxnId="{B9954D57-B06C-4D48-82CA-CCE3CFC4F215}">
      <dgm:prSet/>
      <dgm:spPr/>
      <dgm:t>
        <a:bodyPr/>
        <a:lstStyle/>
        <a:p>
          <a:endParaRPr lang="en-US"/>
        </a:p>
      </dgm:t>
    </dgm:pt>
    <dgm:pt modelId="{DE1860EF-51E8-4DAD-8DC3-81BDB2388178}" type="parTrans" cxnId="{B9954D57-B06C-4D48-82CA-CCE3CFC4F215}">
      <dgm:prSet/>
      <dgm:spPr/>
      <dgm:t>
        <a:bodyPr/>
        <a:lstStyle/>
        <a:p>
          <a:endParaRPr lang="en-US"/>
        </a:p>
      </dgm:t>
    </dgm:pt>
    <dgm:pt modelId="{922CC3A2-93C5-4049-810F-86724D8F4597}">
      <dgm:prSet phldrT="[Text]" custT="1"/>
      <dgm:spPr/>
      <dgm:t>
        <a:bodyPr/>
        <a:lstStyle/>
        <a:p>
          <a:endParaRPr lang="en-US" sz="2000" b="0" dirty="0">
            <a:solidFill>
              <a:srgbClr val="C00000"/>
            </a:solidFill>
          </a:endParaRPr>
        </a:p>
      </dgm:t>
    </dgm:pt>
    <dgm:pt modelId="{F481B373-2269-4849-8D13-ADF409834CA5}" type="parTrans" cxnId="{A0B25E7C-3309-4EFF-AC6B-AC9774703326}">
      <dgm:prSet/>
      <dgm:spPr/>
      <dgm:t>
        <a:bodyPr/>
        <a:lstStyle/>
        <a:p>
          <a:endParaRPr lang="en-US"/>
        </a:p>
      </dgm:t>
    </dgm:pt>
    <dgm:pt modelId="{56AF9812-A74C-4DAA-9D6E-BA2BE7592C9A}" type="sibTrans" cxnId="{A0B25E7C-3309-4EFF-AC6B-AC9774703326}">
      <dgm:prSet/>
      <dgm:spPr/>
      <dgm:t>
        <a:bodyPr/>
        <a:lstStyle/>
        <a:p>
          <a:endParaRPr lang="en-US"/>
        </a:p>
      </dgm:t>
    </dgm:pt>
    <dgm:pt modelId="{82F797DC-42A7-4FB4-A8C0-CC2456595D38}">
      <dgm:prSet phldrT="[Text]" custT="1"/>
      <dgm:spPr/>
      <dgm:t>
        <a:bodyPr/>
        <a:lstStyle/>
        <a:p>
          <a:endParaRPr lang="en-US" sz="2000" b="0" dirty="0">
            <a:solidFill>
              <a:schemeClr val="tx1"/>
            </a:solidFill>
          </a:endParaRPr>
        </a:p>
      </dgm:t>
    </dgm:pt>
    <dgm:pt modelId="{912EDD30-3BA3-4DA8-A4E8-6701D18134C7}" type="parTrans" cxnId="{2E4EB037-C557-4716-93D4-5C6EE03E73F0}">
      <dgm:prSet/>
      <dgm:spPr/>
      <dgm:t>
        <a:bodyPr/>
        <a:lstStyle/>
        <a:p>
          <a:endParaRPr lang="en-US"/>
        </a:p>
      </dgm:t>
    </dgm:pt>
    <dgm:pt modelId="{5B59C622-AEA3-4629-A951-BAF797612BCF}" type="sibTrans" cxnId="{2E4EB037-C557-4716-93D4-5C6EE03E73F0}">
      <dgm:prSet/>
      <dgm:spPr/>
      <dgm:t>
        <a:bodyPr/>
        <a:lstStyle/>
        <a:p>
          <a:endParaRPr lang="en-US"/>
        </a:p>
      </dgm:t>
    </dgm:pt>
    <dgm:pt modelId="{3BC51FC4-4D26-4603-84D1-4C4FEF88DE71}" type="pres">
      <dgm:prSet presAssocID="{671B0264-14D5-4983-A607-6E5AF1C38FEA}" presName="Name0" presStyleCnt="0">
        <dgm:presLayoutVars>
          <dgm:dir/>
          <dgm:animLvl val="lvl"/>
          <dgm:resizeHandles val="exact"/>
        </dgm:presLayoutVars>
      </dgm:prSet>
      <dgm:spPr/>
    </dgm:pt>
    <dgm:pt modelId="{9BBC56DB-A03E-4FEE-A168-F041A572B35B}" type="pres">
      <dgm:prSet presAssocID="{278B820A-A04F-480C-9AE1-DE2EC5C0B82B}" presName="linNode" presStyleCnt="0"/>
      <dgm:spPr/>
    </dgm:pt>
    <dgm:pt modelId="{2CE907B5-DF5E-4C96-A624-1A2925F0E759}" type="pres">
      <dgm:prSet presAssocID="{278B820A-A04F-480C-9AE1-DE2EC5C0B82B}" presName="parTx" presStyleLbl="revTx" presStyleIdx="0" presStyleCnt="1">
        <dgm:presLayoutVars>
          <dgm:chMax val="1"/>
          <dgm:bulletEnabled val="1"/>
        </dgm:presLayoutVars>
      </dgm:prSet>
      <dgm:spPr/>
    </dgm:pt>
    <dgm:pt modelId="{8285526C-BA5A-4768-82D2-0F5433A14527}" type="pres">
      <dgm:prSet presAssocID="{278B820A-A04F-480C-9AE1-DE2EC5C0B82B}" presName="bracket" presStyleLbl="parChTrans1D1" presStyleIdx="0" presStyleCnt="1" custLinFactNeighborY="-3991"/>
      <dgm:spPr/>
    </dgm:pt>
    <dgm:pt modelId="{DFCDB2C9-54B9-46D4-B9B1-3DE1479FDC4C}" type="pres">
      <dgm:prSet presAssocID="{278B820A-A04F-480C-9AE1-DE2EC5C0B82B}" presName="spH" presStyleCnt="0"/>
      <dgm:spPr/>
    </dgm:pt>
    <dgm:pt modelId="{5FE9664F-3A4A-4D34-A066-DF61EFF8B79C}" type="pres">
      <dgm:prSet presAssocID="{278B820A-A04F-480C-9AE1-DE2EC5C0B82B}" presName="desTx" presStyleLbl="node1" presStyleIdx="0" presStyleCnt="1" custScaleY="146065">
        <dgm:presLayoutVars>
          <dgm:bulletEnabled val="1"/>
        </dgm:presLayoutVars>
      </dgm:prSet>
      <dgm:spPr/>
    </dgm:pt>
  </dgm:ptLst>
  <dgm:cxnLst>
    <dgm:cxn modelId="{3BAF4F05-2C43-4B0C-A798-1942729786FB}" type="presOf" srcId="{922CC3A2-93C5-4049-810F-86724D8F4597}" destId="{5FE9664F-3A4A-4D34-A066-DF61EFF8B79C}" srcOrd="0" destOrd="1" presId="urn:diagrams.loki3.com/BracketList"/>
    <dgm:cxn modelId="{045FBE2A-639B-0249-A943-30F40FC17E83}" type="presOf" srcId="{671B0264-14D5-4983-A607-6E5AF1C38FEA}" destId="{3BC51FC4-4D26-4603-84D1-4C4FEF88DE71}" srcOrd="0" destOrd="0" presId="urn:diagrams.loki3.com/BracketList"/>
    <dgm:cxn modelId="{2E4EB037-C557-4716-93D4-5C6EE03E73F0}" srcId="{278B820A-A04F-480C-9AE1-DE2EC5C0B82B}" destId="{82F797DC-42A7-4FB4-A8C0-CC2456595D38}" srcOrd="3" destOrd="0" parTransId="{912EDD30-3BA3-4DA8-A4E8-6701D18134C7}" sibTransId="{5B59C622-AEA3-4629-A951-BAF797612BCF}"/>
    <dgm:cxn modelId="{4A9EB244-0F6C-4A4E-874C-B8117FDB53B8}" srcId="{278B820A-A04F-480C-9AE1-DE2EC5C0B82B}" destId="{864A3572-7944-499C-BFC7-67A84D523088}" srcOrd="0" destOrd="0" parTransId="{7832DEDE-EA18-4B21-BA00-562CA2A30B79}" sibTransId="{1E638E20-6184-443F-A605-1DBCA47D4542}"/>
    <dgm:cxn modelId="{B9954D57-B06C-4D48-82CA-CCE3CFC4F215}" srcId="{671B0264-14D5-4983-A607-6E5AF1C38FEA}" destId="{278B820A-A04F-480C-9AE1-DE2EC5C0B82B}" srcOrd="0" destOrd="0" parTransId="{DE1860EF-51E8-4DAD-8DC3-81BDB2388178}" sibTransId="{3C8CBA2C-719C-45E2-A734-F5AD85976644}"/>
    <dgm:cxn modelId="{4D9F9F5D-E188-4062-8807-D51767B4DFAF}" srcId="{278B820A-A04F-480C-9AE1-DE2EC5C0B82B}" destId="{E9E342F8-A2B9-4618-AEF7-2372F517234F}" srcOrd="2" destOrd="0" parTransId="{FAFEF268-B4BB-4164-B165-6E2F33DDE7D6}" sibTransId="{E8CA4E12-98B9-4CF2-B80D-558EE31A834C}"/>
    <dgm:cxn modelId="{4A174871-FA91-4263-9A9C-60EA1FBDCE1D}" type="presOf" srcId="{82F797DC-42A7-4FB4-A8C0-CC2456595D38}" destId="{5FE9664F-3A4A-4D34-A066-DF61EFF8B79C}" srcOrd="0" destOrd="3" presId="urn:diagrams.loki3.com/BracketList"/>
    <dgm:cxn modelId="{A0B25E7C-3309-4EFF-AC6B-AC9774703326}" srcId="{278B820A-A04F-480C-9AE1-DE2EC5C0B82B}" destId="{922CC3A2-93C5-4049-810F-86724D8F4597}" srcOrd="1" destOrd="0" parTransId="{F481B373-2269-4849-8D13-ADF409834CA5}" sibTransId="{56AF9812-A74C-4DAA-9D6E-BA2BE7592C9A}"/>
    <dgm:cxn modelId="{FB8BF8A7-89AF-B74A-BA84-B76B0DCB0B10}" type="presOf" srcId="{864A3572-7944-499C-BFC7-67A84D523088}" destId="{5FE9664F-3A4A-4D34-A066-DF61EFF8B79C}" srcOrd="0" destOrd="0" presId="urn:diagrams.loki3.com/BracketList"/>
    <dgm:cxn modelId="{90F273B9-764B-894B-88DA-BF58AB8B7595}" type="presOf" srcId="{E9E342F8-A2B9-4618-AEF7-2372F517234F}" destId="{5FE9664F-3A4A-4D34-A066-DF61EFF8B79C}" srcOrd="0" destOrd="2" presId="urn:diagrams.loki3.com/BracketList"/>
    <dgm:cxn modelId="{413768ED-5C37-4F46-99E4-3B31C3DFF666}" type="presOf" srcId="{278B820A-A04F-480C-9AE1-DE2EC5C0B82B}" destId="{2CE907B5-DF5E-4C96-A624-1A2925F0E759}" srcOrd="0" destOrd="0" presId="urn:diagrams.loki3.com/BracketList"/>
    <dgm:cxn modelId="{BED6A43E-964D-0F45-B144-65598ABEBCF7}" type="presParOf" srcId="{3BC51FC4-4D26-4603-84D1-4C4FEF88DE71}" destId="{9BBC56DB-A03E-4FEE-A168-F041A572B35B}" srcOrd="0" destOrd="0" presId="urn:diagrams.loki3.com/BracketList"/>
    <dgm:cxn modelId="{5B7E6A3A-3B91-3D49-AC61-C1CAFD3545BE}" type="presParOf" srcId="{9BBC56DB-A03E-4FEE-A168-F041A572B35B}" destId="{2CE907B5-DF5E-4C96-A624-1A2925F0E759}" srcOrd="0" destOrd="0" presId="urn:diagrams.loki3.com/BracketList"/>
    <dgm:cxn modelId="{37D59B66-10DC-DE4B-BB43-DEEE1F342646}" type="presParOf" srcId="{9BBC56DB-A03E-4FEE-A168-F041A572B35B}" destId="{8285526C-BA5A-4768-82D2-0F5433A14527}" srcOrd="1" destOrd="0" presId="urn:diagrams.loki3.com/BracketList"/>
    <dgm:cxn modelId="{994C11CA-2176-DD43-AF89-9DF613D5297B}" type="presParOf" srcId="{9BBC56DB-A03E-4FEE-A168-F041A572B35B}" destId="{DFCDB2C9-54B9-46D4-B9B1-3DE1479FDC4C}" srcOrd="2" destOrd="0" presId="urn:diagrams.loki3.com/BracketList"/>
    <dgm:cxn modelId="{7E758517-8E46-D943-9155-3B776B048DD1}" type="presParOf" srcId="{9BBC56DB-A03E-4FEE-A168-F041A572B35B}" destId="{5FE9664F-3A4A-4D34-A066-DF61EFF8B79C}" srcOrd="3" destOrd="0" presId="urn:diagrams.loki3.com/BracketList"/>
  </dgm:cxnLst>
  <dgm:bg>
    <a:solidFill>
      <a:schemeClr val="bg1"/>
    </a:solidFill>
  </dgm:bg>
  <dgm:whole>
    <a:ln>
      <a:solidFill>
        <a:schemeClr val="bg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1B0264-14D5-4983-A607-6E5AF1C38FEA}" type="doc">
      <dgm:prSet loTypeId="urn:diagrams.loki3.com/BracketList" loCatId="list" qsTypeId="urn:microsoft.com/office/officeart/2005/8/quickstyle/simple1" qsCatId="simple" csTypeId="urn:microsoft.com/office/officeart/2005/8/colors/accent2_1" csCatId="accent2" phldr="1"/>
      <dgm:spPr/>
      <dgm:t>
        <a:bodyPr/>
        <a:lstStyle/>
        <a:p>
          <a:endParaRPr lang="en-US"/>
        </a:p>
      </dgm:t>
    </dgm:pt>
    <dgm:pt modelId="{864A3572-7944-499C-BFC7-67A84D523088}">
      <dgm:prSet phldrT="[Text]" custT="1"/>
      <dgm:spPr/>
      <dgm:t>
        <a:bodyPr/>
        <a:lstStyle/>
        <a:p>
          <a:r>
            <a:rPr lang="en-US" sz="2000" dirty="0">
              <a:solidFill>
                <a:srgbClr val="C00000"/>
              </a:solidFill>
            </a:rPr>
            <a:t>Post Distribution-Monitoring (PDM) Module: Adapting CBIs to Mitigate GBV Risks</a:t>
          </a:r>
          <a:endParaRPr lang="en-US" sz="2000" b="0" dirty="0">
            <a:solidFill>
              <a:schemeClr val="tx1"/>
            </a:solidFill>
          </a:endParaRPr>
        </a:p>
      </dgm:t>
    </dgm:pt>
    <dgm:pt modelId="{7832DEDE-EA18-4B21-BA00-562CA2A30B79}" type="parTrans" cxnId="{4A9EB244-0F6C-4A4E-874C-B8117FDB53B8}">
      <dgm:prSet/>
      <dgm:spPr/>
      <dgm:t>
        <a:bodyPr/>
        <a:lstStyle/>
        <a:p>
          <a:endParaRPr lang="en-US"/>
        </a:p>
      </dgm:t>
    </dgm:pt>
    <dgm:pt modelId="{1E638E20-6184-443F-A605-1DBCA47D4542}" type="sibTrans" cxnId="{4A9EB244-0F6C-4A4E-874C-B8117FDB53B8}">
      <dgm:prSet/>
      <dgm:spPr/>
      <dgm:t>
        <a:bodyPr/>
        <a:lstStyle/>
        <a:p>
          <a:endParaRPr lang="en-US"/>
        </a:p>
      </dgm:t>
    </dgm:pt>
    <dgm:pt modelId="{278B820A-A04F-480C-9AE1-DE2EC5C0B82B}">
      <dgm:prSet phldrT="[Text]" custT="1"/>
      <dgm:spPr/>
      <dgm:t>
        <a:bodyPr/>
        <a:lstStyle/>
        <a:p>
          <a:r>
            <a:rPr lang="en-US" sz="2600" dirty="0"/>
            <a:t>Section I:</a:t>
          </a:r>
        </a:p>
      </dgm:t>
    </dgm:pt>
    <dgm:pt modelId="{3C8CBA2C-719C-45E2-A734-F5AD85976644}" type="sibTrans" cxnId="{B9954D57-B06C-4D48-82CA-CCE3CFC4F215}">
      <dgm:prSet/>
      <dgm:spPr/>
      <dgm:t>
        <a:bodyPr/>
        <a:lstStyle/>
        <a:p>
          <a:endParaRPr lang="en-US"/>
        </a:p>
      </dgm:t>
    </dgm:pt>
    <dgm:pt modelId="{DE1860EF-51E8-4DAD-8DC3-81BDB2388178}" type="parTrans" cxnId="{B9954D57-B06C-4D48-82CA-CCE3CFC4F215}">
      <dgm:prSet/>
      <dgm:spPr/>
      <dgm:t>
        <a:bodyPr/>
        <a:lstStyle/>
        <a:p>
          <a:endParaRPr lang="en-US"/>
        </a:p>
      </dgm:t>
    </dgm:pt>
    <dgm:pt modelId="{939E4D1A-9353-4B5D-87A9-950BD92F7588}">
      <dgm:prSet phldrT="[Text]" custT="1"/>
      <dgm:spPr/>
      <dgm:t>
        <a:bodyPr/>
        <a:lstStyle/>
        <a:p>
          <a:r>
            <a:rPr lang="en-US" sz="2000" b="0" dirty="0">
              <a:solidFill>
                <a:srgbClr val="C00000"/>
              </a:solidFill>
            </a:rPr>
            <a:t>Monitoring and Mitigating Risks of GBV: Guidance for Cash Providers</a:t>
          </a:r>
          <a:endParaRPr lang="en-US" sz="2000" dirty="0">
            <a:solidFill>
              <a:srgbClr val="C00000"/>
            </a:solidFill>
          </a:endParaRPr>
        </a:p>
      </dgm:t>
    </dgm:pt>
    <dgm:pt modelId="{61842BAA-D795-4EB5-8328-F6B48745BF42}" type="parTrans" cxnId="{3F5B98C6-F739-4EA2-94BD-7B762FBDD60A}">
      <dgm:prSet/>
      <dgm:spPr/>
      <dgm:t>
        <a:bodyPr/>
        <a:lstStyle/>
        <a:p>
          <a:endParaRPr lang="en-US"/>
        </a:p>
      </dgm:t>
    </dgm:pt>
    <dgm:pt modelId="{A22C0F49-8B16-4CAA-915C-D710D25C3961}" type="sibTrans" cxnId="{3F5B98C6-F739-4EA2-94BD-7B762FBDD60A}">
      <dgm:prSet/>
      <dgm:spPr/>
      <dgm:t>
        <a:bodyPr/>
        <a:lstStyle/>
        <a:p>
          <a:endParaRPr lang="en-US"/>
        </a:p>
      </dgm:t>
    </dgm:pt>
    <dgm:pt modelId="{E578BB69-2D56-47A0-A068-41D97791431A}">
      <dgm:prSet phldrT="[Text]" custT="1"/>
      <dgm:spPr/>
      <dgm:t>
        <a:bodyPr/>
        <a:lstStyle/>
        <a:p>
          <a:endParaRPr lang="en-US" sz="2000" dirty="0">
            <a:solidFill>
              <a:srgbClr val="C00000"/>
            </a:solidFill>
          </a:endParaRPr>
        </a:p>
      </dgm:t>
    </dgm:pt>
    <dgm:pt modelId="{0453BD4C-CD2B-449F-BAC2-8205FC8EC635}" type="parTrans" cxnId="{6652A1F7-A492-4340-86E6-13493FA3A17F}">
      <dgm:prSet/>
      <dgm:spPr/>
      <dgm:t>
        <a:bodyPr/>
        <a:lstStyle/>
        <a:p>
          <a:endParaRPr lang="en-US"/>
        </a:p>
      </dgm:t>
    </dgm:pt>
    <dgm:pt modelId="{05A2B140-3814-4729-B750-950077BEC3E5}" type="sibTrans" cxnId="{6652A1F7-A492-4340-86E6-13493FA3A17F}">
      <dgm:prSet/>
      <dgm:spPr/>
      <dgm:t>
        <a:bodyPr/>
        <a:lstStyle/>
        <a:p>
          <a:endParaRPr lang="en-US"/>
        </a:p>
      </dgm:t>
    </dgm:pt>
    <dgm:pt modelId="{3BC51FC4-4D26-4603-84D1-4C4FEF88DE71}" type="pres">
      <dgm:prSet presAssocID="{671B0264-14D5-4983-A607-6E5AF1C38FEA}" presName="Name0" presStyleCnt="0">
        <dgm:presLayoutVars>
          <dgm:dir/>
          <dgm:animLvl val="lvl"/>
          <dgm:resizeHandles val="exact"/>
        </dgm:presLayoutVars>
      </dgm:prSet>
      <dgm:spPr/>
    </dgm:pt>
    <dgm:pt modelId="{9BBC56DB-A03E-4FEE-A168-F041A572B35B}" type="pres">
      <dgm:prSet presAssocID="{278B820A-A04F-480C-9AE1-DE2EC5C0B82B}" presName="linNode" presStyleCnt="0"/>
      <dgm:spPr/>
    </dgm:pt>
    <dgm:pt modelId="{2CE907B5-DF5E-4C96-A624-1A2925F0E759}" type="pres">
      <dgm:prSet presAssocID="{278B820A-A04F-480C-9AE1-DE2EC5C0B82B}" presName="parTx" presStyleLbl="revTx" presStyleIdx="0" presStyleCnt="1">
        <dgm:presLayoutVars>
          <dgm:chMax val="1"/>
          <dgm:bulletEnabled val="1"/>
        </dgm:presLayoutVars>
      </dgm:prSet>
      <dgm:spPr/>
    </dgm:pt>
    <dgm:pt modelId="{8285526C-BA5A-4768-82D2-0F5433A14527}" type="pres">
      <dgm:prSet presAssocID="{278B820A-A04F-480C-9AE1-DE2EC5C0B82B}" presName="bracket" presStyleLbl="parChTrans1D1" presStyleIdx="0" presStyleCnt="1" custLinFactNeighborY="-3991"/>
      <dgm:spPr/>
    </dgm:pt>
    <dgm:pt modelId="{DFCDB2C9-54B9-46D4-B9B1-3DE1479FDC4C}" type="pres">
      <dgm:prSet presAssocID="{278B820A-A04F-480C-9AE1-DE2EC5C0B82B}" presName="spH" presStyleCnt="0"/>
      <dgm:spPr/>
    </dgm:pt>
    <dgm:pt modelId="{5FE9664F-3A4A-4D34-A066-DF61EFF8B79C}" type="pres">
      <dgm:prSet presAssocID="{278B820A-A04F-480C-9AE1-DE2EC5C0B82B}" presName="desTx" presStyleLbl="node1" presStyleIdx="0" presStyleCnt="1" custScaleY="146065">
        <dgm:presLayoutVars>
          <dgm:bulletEnabled val="1"/>
        </dgm:presLayoutVars>
      </dgm:prSet>
      <dgm:spPr/>
    </dgm:pt>
  </dgm:ptLst>
  <dgm:cxnLst>
    <dgm:cxn modelId="{045FBE2A-639B-0249-A943-30F40FC17E83}" type="presOf" srcId="{671B0264-14D5-4983-A607-6E5AF1C38FEA}" destId="{3BC51FC4-4D26-4603-84D1-4C4FEF88DE71}" srcOrd="0" destOrd="0" presId="urn:diagrams.loki3.com/BracketList"/>
    <dgm:cxn modelId="{4A9EB244-0F6C-4A4E-874C-B8117FDB53B8}" srcId="{278B820A-A04F-480C-9AE1-DE2EC5C0B82B}" destId="{864A3572-7944-499C-BFC7-67A84D523088}" srcOrd="0" destOrd="0" parTransId="{7832DEDE-EA18-4B21-BA00-562CA2A30B79}" sibTransId="{1E638E20-6184-443F-A605-1DBCA47D4542}"/>
    <dgm:cxn modelId="{B9954D57-B06C-4D48-82CA-CCE3CFC4F215}" srcId="{671B0264-14D5-4983-A607-6E5AF1C38FEA}" destId="{278B820A-A04F-480C-9AE1-DE2EC5C0B82B}" srcOrd="0" destOrd="0" parTransId="{DE1860EF-51E8-4DAD-8DC3-81BDB2388178}" sibTransId="{3C8CBA2C-719C-45E2-A734-F5AD85976644}"/>
    <dgm:cxn modelId="{E866EF65-3AB7-4D9A-913C-BC587B43B3F2}" type="presOf" srcId="{939E4D1A-9353-4B5D-87A9-950BD92F7588}" destId="{5FE9664F-3A4A-4D34-A066-DF61EFF8B79C}" srcOrd="0" destOrd="2" presId="urn:diagrams.loki3.com/BracketList"/>
    <dgm:cxn modelId="{EC7C30A1-AD76-496D-8B6E-93DFE9FCFA5F}" type="presOf" srcId="{E578BB69-2D56-47A0-A068-41D97791431A}" destId="{5FE9664F-3A4A-4D34-A066-DF61EFF8B79C}" srcOrd="0" destOrd="1" presId="urn:diagrams.loki3.com/BracketList"/>
    <dgm:cxn modelId="{FB8BF8A7-89AF-B74A-BA84-B76B0DCB0B10}" type="presOf" srcId="{864A3572-7944-499C-BFC7-67A84D523088}" destId="{5FE9664F-3A4A-4D34-A066-DF61EFF8B79C}" srcOrd="0" destOrd="0" presId="urn:diagrams.loki3.com/BracketList"/>
    <dgm:cxn modelId="{3F5B98C6-F739-4EA2-94BD-7B762FBDD60A}" srcId="{278B820A-A04F-480C-9AE1-DE2EC5C0B82B}" destId="{939E4D1A-9353-4B5D-87A9-950BD92F7588}" srcOrd="2" destOrd="0" parTransId="{61842BAA-D795-4EB5-8328-F6B48745BF42}" sibTransId="{A22C0F49-8B16-4CAA-915C-D710D25C3961}"/>
    <dgm:cxn modelId="{413768ED-5C37-4F46-99E4-3B31C3DFF666}" type="presOf" srcId="{278B820A-A04F-480C-9AE1-DE2EC5C0B82B}" destId="{2CE907B5-DF5E-4C96-A624-1A2925F0E759}" srcOrd="0" destOrd="0" presId="urn:diagrams.loki3.com/BracketList"/>
    <dgm:cxn modelId="{6652A1F7-A492-4340-86E6-13493FA3A17F}" srcId="{278B820A-A04F-480C-9AE1-DE2EC5C0B82B}" destId="{E578BB69-2D56-47A0-A068-41D97791431A}" srcOrd="1" destOrd="0" parTransId="{0453BD4C-CD2B-449F-BAC2-8205FC8EC635}" sibTransId="{05A2B140-3814-4729-B750-950077BEC3E5}"/>
    <dgm:cxn modelId="{BED6A43E-964D-0F45-B144-65598ABEBCF7}" type="presParOf" srcId="{3BC51FC4-4D26-4603-84D1-4C4FEF88DE71}" destId="{9BBC56DB-A03E-4FEE-A168-F041A572B35B}" srcOrd="0" destOrd="0" presId="urn:diagrams.loki3.com/BracketList"/>
    <dgm:cxn modelId="{5B7E6A3A-3B91-3D49-AC61-C1CAFD3545BE}" type="presParOf" srcId="{9BBC56DB-A03E-4FEE-A168-F041A572B35B}" destId="{2CE907B5-DF5E-4C96-A624-1A2925F0E759}" srcOrd="0" destOrd="0" presId="urn:diagrams.loki3.com/BracketList"/>
    <dgm:cxn modelId="{37D59B66-10DC-DE4B-BB43-DEEE1F342646}" type="presParOf" srcId="{9BBC56DB-A03E-4FEE-A168-F041A572B35B}" destId="{8285526C-BA5A-4768-82D2-0F5433A14527}" srcOrd="1" destOrd="0" presId="urn:diagrams.loki3.com/BracketList"/>
    <dgm:cxn modelId="{994C11CA-2176-DD43-AF89-9DF613D5297B}" type="presParOf" srcId="{9BBC56DB-A03E-4FEE-A168-F041A572B35B}" destId="{DFCDB2C9-54B9-46D4-B9B1-3DE1479FDC4C}" srcOrd="2" destOrd="0" presId="urn:diagrams.loki3.com/BracketList"/>
    <dgm:cxn modelId="{7E758517-8E46-D943-9155-3B776B048DD1}" type="presParOf" srcId="{9BBC56DB-A03E-4FEE-A168-F041A572B35B}" destId="{5FE9664F-3A4A-4D34-A066-DF61EFF8B79C}" srcOrd="3" destOrd="0" presId="urn:diagrams.loki3.com/BracketList"/>
  </dgm:cxnLst>
  <dgm:bg>
    <a:solidFill>
      <a:schemeClr val="bg1"/>
    </a:solidFill>
  </dgm:bg>
  <dgm:whole>
    <a:ln>
      <a:solidFill>
        <a:schemeClr val="bg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1B0264-14D5-4983-A607-6E5AF1C38FEA}" type="doc">
      <dgm:prSet loTypeId="urn:diagrams.loki3.com/BracketList" loCatId="list" qsTypeId="urn:microsoft.com/office/officeart/2005/8/quickstyle/simple1" qsCatId="simple" csTypeId="urn:microsoft.com/office/officeart/2005/8/colors/accent2_1" csCatId="accent2" phldr="1"/>
      <dgm:spPr/>
      <dgm:t>
        <a:bodyPr/>
        <a:lstStyle/>
        <a:p>
          <a:endParaRPr lang="en-US"/>
        </a:p>
      </dgm:t>
    </dgm:pt>
    <dgm:pt modelId="{278B820A-A04F-480C-9AE1-DE2EC5C0B82B}">
      <dgm:prSet phldrT="[Text]"/>
      <dgm:spPr/>
      <dgm:t>
        <a:bodyPr/>
        <a:lstStyle/>
        <a:p>
          <a:r>
            <a:rPr lang="en-US" dirty="0"/>
            <a:t>Section II</a:t>
          </a:r>
        </a:p>
      </dgm:t>
    </dgm:pt>
    <dgm:pt modelId="{DE1860EF-51E8-4DAD-8DC3-81BDB2388178}" type="parTrans" cxnId="{B9954D57-B06C-4D48-82CA-CCE3CFC4F215}">
      <dgm:prSet/>
      <dgm:spPr/>
      <dgm:t>
        <a:bodyPr/>
        <a:lstStyle/>
        <a:p>
          <a:endParaRPr lang="en-US"/>
        </a:p>
      </dgm:t>
    </dgm:pt>
    <dgm:pt modelId="{3C8CBA2C-719C-45E2-A734-F5AD85976644}" type="sibTrans" cxnId="{B9954D57-B06C-4D48-82CA-CCE3CFC4F215}">
      <dgm:prSet/>
      <dgm:spPr/>
      <dgm:t>
        <a:bodyPr/>
        <a:lstStyle/>
        <a:p>
          <a:endParaRPr lang="en-US"/>
        </a:p>
      </dgm:t>
    </dgm:pt>
    <dgm:pt modelId="{864A3572-7944-499C-BFC7-67A84D523088}">
      <dgm:prSet phldrT="[Text]"/>
      <dgm:spPr/>
      <dgm:t>
        <a:bodyPr/>
        <a:lstStyle/>
        <a:p>
          <a:r>
            <a:rPr lang="en-US" b="0" dirty="0">
              <a:solidFill>
                <a:schemeClr val="tx1"/>
              </a:solidFill>
            </a:rPr>
            <a:t>Protocol for GBV Case Workers for Assessing Survivors’ Financial Needs and Referring Clients of GBV Case Management for Cash Assistance </a:t>
          </a:r>
          <a:r>
            <a:rPr lang="en-US" b="0" dirty="0">
              <a:solidFill>
                <a:srgbClr val="C00000"/>
              </a:solidFill>
            </a:rPr>
            <a:t>(P)</a:t>
          </a:r>
        </a:p>
      </dgm:t>
    </dgm:pt>
    <dgm:pt modelId="{7832DEDE-EA18-4B21-BA00-562CA2A30B79}" type="parTrans" cxnId="{4A9EB244-0F6C-4A4E-874C-B8117FDB53B8}">
      <dgm:prSet/>
      <dgm:spPr/>
      <dgm:t>
        <a:bodyPr/>
        <a:lstStyle/>
        <a:p>
          <a:endParaRPr lang="en-US"/>
        </a:p>
      </dgm:t>
    </dgm:pt>
    <dgm:pt modelId="{1E638E20-6184-443F-A605-1DBCA47D4542}" type="sibTrans" cxnId="{4A9EB244-0F6C-4A4E-874C-B8117FDB53B8}">
      <dgm:prSet/>
      <dgm:spPr/>
      <dgm:t>
        <a:bodyPr/>
        <a:lstStyle/>
        <a:p>
          <a:endParaRPr lang="en-US"/>
        </a:p>
      </dgm:t>
    </dgm:pt>
    <dgm:pt modelId="{E7D3E9AD-4FE8-48FD-AE97-B6C0D3A64D2F}">
      <dgm:prSet/>
      <dgm:spPr/>
      <dgm:t>
        <a:bodyPr/>
        <a:lstStyle/>
        <a:p>
          <a:r>
            <a:rPr lang="en-US" dirty="0"/>
            <a:t>Post-distribution Monitoring (PDM) Module for Cash Referrals for Survivors of Gender-based Violence </a:t>
          </a:r>
          <a:r>
            <a:rPr lang="en-US" dirty="0">
              <a:solidFill>
                <a:srgbClr val="C00000"/>
              </a:solidFill>
            </a:rPr>
            <a:t>(T)</a:t>
          </a:r>
          <a:endParaRPr lang="en-US" b="0" dirty="0">
            <a:solidFill>
              <a:srgbClr val="C00000"/>
            </a:solidFill>
          </a:endParaRPr>
        </a:p>
      </dgm:t>
    </dgm:pt>
    <dgm:pt modelId="{2CCF54D0-B6F4-4925-A944-59F9B1159C66}" type="parTrans" cxnId="{7EF65501-460E-4D93-B086-476B86853F61}">
      <dgm:prSet/>
      <dgm:spPr/>
      <dgm:t>
        <a:bodyPr/>
        <a:lstStyle/>
        <a:p>
          <a:endParaRPr lang="en-US"/>
        </a:p>
      </dgm:t>
    </dgm:pt>
    <dgm:pt modelId="{473ADE3D-FB62-4536-89BE-A67BE1BD0DF1}" type="sibTrans" cxnId="{7EF65501-460E-4D93-B086-476B86853F61}">
      <dgm:prSet/>
      <dgm:spPr/>
      <dgm:t>
        <a:bodyPr/>
        <a:lstStyle/>
        <a:p>
          <a:endParaRPr lang="en-US"/>
        </a:p>
      </dgm:t>
    </dgm:pt>
    <dgm:pt modelId="{708C9689-ECB2-4D0D-9C7B-FCED74BA8BEF}">
      <dgm:prSet phldrT="[Text]"/>
      <dgm:spPr/>
      <dgm:t>
        <a:bodyPr/>
        <a:lstStyle/>
        <a:p>
          <a:endParaRPr lang="en-US" b="1" dirty="0">
            <a:solidFill>
              <a:srgbClr val="C00000"/>
            </a:solidFill>
          </a:endParaRPr>
        </a:p>
      </dgm:t>
    </dgm:pt>
    <dgm:pt modelId="{3722DBF2-934C-41F4-955D-A76BDB84407F}" type="parTrans" cxnId="{3E729B52-5B5E-43D7-B278-B3898E858FE7}">
      <dgm:prSet/>
      <dgm:spPr/>
      <dgm:t>
        <a:bodyPr/>
        <a:lstStyle/>
        <a:p>
          <a:endParaRPr lang="en-US"/>
        </a:p>
      </dgm:t>
    </dgm:pt>
    <dgm:pt modelId="{5CAF7A59-7F71-4A3A-9A65-B9478FA7A1FE}" type="sibTrans" cxnId="{3E729B52-5B5E-43D7-B278-B3898E858FE7}">
      <dgm:prSet/>
      <dgm:spPr/>
      <dgm:t>
        <a:bodyPr/>
        <a:lstStyle/>
        <a:p>
          <a:endParaRPr lang="en-US"/>
        </a:p>
      </dgm:t>
    </dgm:pt>
    <dgm:pt modelId="{5CDE8E43-4D75-409A-BD27-3C21E2574A91}">
      <dgm:prSet/>
      <dgm:spPr/>
      <dgm:t>
        <a:bodyPr/>
        <a:lstStyle/>
        <a:p>
          <a:r>
            <a:rPr lang="en-US" b="0" dirty="0">
              <a:solidFill>
                <a:schemeClr val="tx1"/>
              </a:solidFill>
            </a:rPr>
            <a:t>Guidance for GBV Case Management Services on Monitoring Cash Referrals for Survivors of Gender-based Violence </a:t>
          </a:r>
          <a:r>
            <a:rPr lang="en-US" b="0" dirty="0">
              <a:solidFill>
                <a:srgbClr val="C00000"/>
              </a:solidFill>
            </a:rPr>
            <a:t>(G)</a:t>
          </a:r>
        </a:p>
      </dgm:t>
    </dgm:pt>
    <dgm:pt modelId="{D8031CF6-E184-4D21-BD78-9C4F2A8EF012}" type="parTrans" cxnId="{0469C8AA-7E51-418C-934B-4BC015364FB5}">
      <dgm:prSet/>
      <dgm:spPr/>
      <dgm:t>
        <a:bodyPr/>
        <a:lstStyle/>
        <a:p>
          <a:endParaRPr lang="en-US"/>
        </a:p>
      </dgm:t>
    </dgm:pt>
    <dgm:pt modelId="{25FE19F9-C362-4734-B345-BDBE55DD5D34}" type="sibTrans" cxnId="{0469C8AA-7E51-418C-934B-4BC015364FB5}">
      <dgm:prSet/>
      <dgm:spPr/>
      <dgm:t>
        <a:bodyPr/>
        <a:lstStyle/>
        <a:p>
          <a:endParaRPr lang="en-US"/>
        </a:p>
      </dgm:t>
    </dgm:pt>
    <dgm:pt modelId="{62FCE680-F3B8-4A24-BED5-1405003EB6FC}">
      <dgm:prSet/>
      <dgm:spPr/>
      <dgm:t>
        <a:bodyPr/>
        <a:lstStyle/>
        <a:p>
          <a:endParaRPr lang="en-US" b="0" dirty="0">
            <a:solidFill>
              <a:schemeClr val="tx1"/>
            </a:solidFill>
          </a:endParaRPr>
        </a:p>
      </dgm:t>
    </dgm:pt>
    <dgm:pt modelId="{008F159E-1830-4270-897E-461F2A85ED13}" type="parTrans" cxnId="{50D9B508-7E54-40FD-AE12-5C882ABDBB5F}">
      <dgm:prSet/>
      <dgm:spPr/>
      <dgm:t>
        <a:bodyPr/>
        <a:lstStyle/>
        <a:p>
          <a:endParaRPr lang="en-US"/>
        </a:p>
      </dgm:t>
    </dgm:pt>
    <dgm:pt modelId="{EBC8C3F7-262A-4C78-8DC0-19EE6C49BDF7}" type="sibTrans" cxnId="{50D9B508-7E54-40FD-AE12-5C882ABDBB5F}">
      <dgm:prSet/>
      <dgm:spPr/>
      <dgm:t>
        <a:bodyPr/>
        <a:lstStyle/>
        <a:p>
          <a:endParaRPr lang="en-US"/>
        </a:p>
      </dgm:t>
    </dgm:pt>
    <dgm:pt modelId="{3BC51FC4-4D26-4603-84D1-4C4FEF88DE71}" type="pres">
      <dgm:prSet presAssocID="{671B0264-14D5-4983-A607-6E5AF1C38FEA}" presName="Name0" presStyleCnt="0">
        <dgm:presLayoutVars>
          <dgm:dir/>
          <dgm:animLvl val="lvl"/>
          <dgm:resizeHandles val="exact"/>
        </dgm:presLayoutVars>
      </dgm:prSet>
      <dgm:spPr/>
    </dgm:pt>
    <dgm:pt modelId="{9BBC56DB-A03E-4FEE-A168-F041A572B35B}" type="pres">
      <dgm:prSet presAssocID="{278B820A-A04F-480C-9AE1-DE2EC5C0B82B}" presName="linNode" presStyleCnt="0"/>
      <dgm:spPr/>
    </dgm:pt>
    <dgm:pt modelId="{2CE907B5-DF5E-4C96-A624-1A2925F0E759}" type="pres">
      <dgm:prSet presAssocID="{278B820A-A04F-480C-9AE1-DE2EC5C0B82B}" presName="parTx" presStyleLbl="revTx" presStyleIdx="0" presStyleCnt="1" custLinFactNeighborX="-977" custLinFactNeighborY="-27596">
        <dgm:presLayoutVars>
          <dgm:chMax val="1"/>
          <dgm:bulletEnabled val="1"/>
        </dgm:presLayoutVars>
      </dgm:prSet>
      <dgm:spPr/>
    </dgm:pt>
    <dgm:pt modelId="{8285526C-BA5A-4768-82D2-0F5433A14527}" type="pres">
      <dgm:prSet presAssocID="{278B820A-A04F-480C-9AE1-DE2EC5C0B82B}" presName="bracket" presStyleLbl="parChTrans1D1" presStyleIdx="0" presStyleCnt="1" custLinFactNeighborX="63212" custLinFactNeighborY="-3353"/>
      <dgm:spPr/>
    </dgm:pt>
    <dgm:pt modelId="{DFCDB2C9-54B9-46D4-B9B1-3DE1479FDC4C}" type="pres">
      <dgm:prSet presAssocID="{278B820A-A04F-480C-9AE1-DE2EC5C0B82B}" presName="spH" presStyleCnt="0"/>
      <dgm:spPr/>
    </dgm:pt>
    <dgm:pt modelId="{5FE9664F-3A4A-4D34-A066-DF61EFF8B79C}" type="pres">
      <dgm:prSet presAssocID="{278B820A-A04F-480C-9AE1-DE2EC5C0B82B}" presName="desTx" presStyleLbl="node1" presStyleIdx="0" presStyleCnt="1" custScaleY="85497" custLinFactNeighborX="2444" custLinFactNeighborY="-5132">
        <dgm:presLayoutVars>
          <dgm:bulletEnabled val="1"/>
        </dgm:presLayoutVars>
      </dgm:prSet>
      <dgm:spPr/>
    </dgm:pt>
  </dgm:ptLst>
  <dgm:cxnLst>
    <dgm:cxn modelId="{7EF65501-460E-4D93-B086-476B86853F61}" srcId="{278B820A-A04F-480C-9AE1-DE2EC5C0B82B}" destId="{E7D3E9AD-4FE8-48FD-AE97-B6C0D3A64D2F}" srcOrd="2" destOrd="0" parTransId="{2CCF54D0-B6F4-4925-A944-59F9B1159C66}" sibTransId="{473ADE3D-FB62-4536-89BE-A67BE1BD0DF1}"/>
    <dgm:cxn modelId="{8A6F8D02-A5C6-4D92-9ACD-38E57333B242}" type="presOf" srcId="{708C9689-ECB2-4D0D-9C7B-FCED74BA8BEF}" destId="{5FE9664F-3A4A-4D34-A066-DF61EFF8B79C}" srcOrd="0" destOrd="1" presId="urn:diagrams.loki3.com/BracketList"/>
    <dgm:cxn modelId="{50D9B508-7E54-40FD-AE12-5C882ABDBB5F}" srcId="{278B820A-A04F-480C-9AE1-DE2EC5C0B82B}" destId="{62FCE680-F3B8-4A24-BED5-1405003EB6FC}" srcOrd="3" destOrd="0" parTransId="{008F159E-1830-4270-897E-461F2A85ED13}" sibTransId="{EBC8C3F7-262A-4C78-8DC0-19EE6C49BDF7}"/>
    <dgm:cxn modelId="{4A9EB244-0F6C-4A4E-874C-B8117FDB53B8}" srcId="{278B820A-A04F-480C-9AE1-DE2EC5C0B82B}" destId="{864A3572-7944-499C-BFC7-67A84D523088}" srcOrd="0" destOrd="0" parTransId="{7832DEDE-EA18-4B21-BA00-562CA2A30B79}" sibTransId="{1E638E20-6184-443F-A605-1DBCA47D4542}"/>
    <dgm:cxn modelId="{3E729B52-5B5E-43D7-B278-B3898E858FE7}" srcId="{278B820A-A04F-480C-9AE1-DE2EC5C0B82B}" destId="{708C9689-ECB2-4D0D-9C7B-FCED74BA8BEF}" srcOrd="1" destOrd="0" parTransId="{3722DBF2-934C-41F4-955D-A76BDB84407F}" sibTransId="{5CAF7A59-7F71-4A3A-9A65-B9478FA7A1FE}"/>
    <dgm:cxn modelId="{B9954D57-B06C-4D48-82CA-CCE3CFC4F215}" srcId="{671B0264-14D5-4983-A607-6E5AF1C38FEA}" destId="{278B820A-A04F-480C-9AE1-DE2EC5C0B82B}" srcOrd="0" destOrd="0" parTransId="{DE1860EF-51E8-4DAD-8DC3-81BDB2388178}" sibTransId="{3C8CBA2C-719C-45E2-A734-F5AD85976644}"/>
    <dgm:cxn modelId="{BF3E4458-9736-E448-A1AC-EFF23F0A3982}" type="presOf" srcId="{E7D3E9AD-4FE8-48FD-AE97-B6C0D3A64D2F}" destId="{5FE9664F-3A4A-4D34-A066-DF61EFF8B79C}" srcOrd="0" destOrd="2" presId="urn:diagrams.loki3.com/BracketList"/>
    <dgm:cxn modelId="{F821B58C-B3E9-FB42-9CAC-E1F91D8F13AF}" type="presOf" srcId="{864A3572-7944-499C-BFC7-67A84D523088}" destId="{5FE9664F-3A4A-4D34-A066-DF61EFF8B79C}" srcOrd="0" destOrd="0" presId="urn:diagrams.loki3.com/BracketList"/>
    <dgm:cxn modelId="{0469C8AA-7E51-418C-934B-4BC015364FB5}" srcId="{278B820A-A04F-480C-9AE1-DE2EC5C0B82B}" destId="{5CDE8E43-4D75-409A-BD27-3C21E2574A91}" srcOrd="4" destOrd="0" parTransId="{D8031CF6-E184-4D21-BD78-9C4F2A8EF012}" sibTransId="{25FE19F9-C362-4734-B345-BDBE55DD5D34}"/>
    <dgm:cxn modelId="{953CCBB0-0D60-014E-870A-C6BCDA7C185D}" type="presOf" srcId="{278B820A-A04F-480C-9AE1-DE2EC5C0B82B}" destId="{2CE907B5-DF5E-4C96-A624-1A2925F0E759}" srcOrd="0" destOrd="0" presId="urn:diagrams.loki3.com/BracketList"/>
    <dgm:cxn modelId="{B0B9ADB7-536E-EE46-8DE8-9F145B30DA00}" type="presOf" srcId="{671B0264-14D5-4983-A607-6E5AF1C38FEA}" destId="{3BC51FC4-4D26-4603-84D1-4C4FEF88DE71}" srcOrd="0" destOrd="0" presId="urn:diagrams.loki3.com/BracketList"/>
    <dgm:cxn modelId="{4B0517E0-98BD-4AAA-B584-A4603D4EB76A}" type="presOf" srcId="{62FCE680-F3B8-4A24-BED5-1405003EB6FC}" destId="{5FE9664F-3A4A-4D34-A066-DF61EFF8B79C}" srcOrd="0" destOrd="3" presId="urn:diagrams.loki3.com/BracketList"/>
    <dgm:cxn modelId="{9E85F8FF-B913-4A33-9076-AC31DB9E3D96}" type="presOf" srcId="{5CDE8E43-4D75-409A-BD27-3C21E2574A91}" destId="{5FE9664F-3A4A-4D34-A066-DF61EFF8B79C}" srcOrd="0" destOrd="4" presId="urn:diagrams.loki3.com/BracketList"/>
    <dgm:cxn modelId="{E655480B-8D87-D946-9641-9A097D5C59CB}" type="presParOf" srcId="{3BC51FC4-4D26-4603-84D1-4C4FEF88DE71}" destId="{9BBC56DB-A03E-4FEE-A168-F041A572B35B}" srcOrd="0" destOrd="0" presId="urn:diagrams.loki3.com/BracketList"/>
    <dgm:cxn modelId="{AB620976-3E78-AB40-A5ED-F2ED65C75C85}" type="presParOf" srcId="{9BBC56DB-A03E-4FEE-A168-F041A572B35B}" destId="{2CE907B5-DF5E-4C96-A624-1A2925F0E759}" srcOrd="0" destOrd="0" presId="urn:diagrams.loki3.com/BracketList"/>
    <dgm:cxn modelId="{80E8D1D7-E104-244B-99EA-57E85A21F3C4}" type="presParOf" srcId="{9BBC56DB-A03E-4FEE-A168-F041A572B35B}" destId="{8285526C-BA5A-4768-82D2-0F5433A14527}" srcOrd="1" destOrd="0" presId="urn:diagrams.loki3.com/BracketList"/>
    <dgm:cxn modelId="{B1C35C1F-9C16-5E42-A996-711A2FDCC517}" type="presParOf" srcId="{9BBC56DB-A03E-4FEE-A168-F041A572B35B}" destId="{DFCDB2C9-54B9-46D4-B9B1-3DE1479FDC4C}" srcOrd="2" destOrd="0" presId="urn:diagrams.loki3.com/BracketList"/>
    <dgm:cxn modelId="{4F5CC16C-6648-974E-A41E-AEE5E8973574}" type="presParOf" srcId="{9BBC56DB-A03E-4FEE-A168-F041A572B35B}" destId="{5FE9664F-3A4A-4D34-A066-DF61EFF8B79C}" srcOrd="3" destOrd="0" presId="urn:diagrams.loki3.com/BracketList"/>
  </dgm:cxnLst>
  <dgm:bg>
    <a:solidFill>
      <a:schemeClr val="bg1"/>
    </a:solidFill>
  </dgm:bg>
  <dgm:whole>
    <a:ln>
      <a:solidFill>
        <a:schemeClr val="bg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1B0264-14D5-4983-A607-6E5AF1C38FEA}" type="doc">
      <dgm:prSet loTypeId="urn:diagrams.loki3.com/BracketList" loCatId="list" qsTypeId="urn:microsoft.com/office/officeart/2005/8/quickstyle/simple1" qsCatId="simple" csTypeId="urn:microsoft.com/office/officeart/2005/8/colors/accent2_1" csCatId="accent2" phldr="1"/>
      <dgm:spPr/>
      <dgm:t>
        <a:bodyPr/>
        <a:lstStyle/>
        <a:p>
          <a:endParaRPr lang="en-US"/>
        </a:p>
      </dgm:t>
    </dgm:pt>
    <dgm:pt modelId="{278B820A-A04F-480C-9AE1-DE2EC5C0B82B}">
      <dgm:prSet phldrT="[Text]"/>
      <dgm:spPr/>
      <dgm:t>
        <a:bodyPr/>
        <a:lstStyle/>
        <a:p>
          <a:r>
            <a:rPr lang="en-US" dirty="0"/>
            <a:t>Section II</a:t>
          </a:r>
        </a:p>
      </dgm:t>
    </dgm:pt>
    <dgm:pt modelId="{DE1860EF-51E8-4DAD-8DC3-81BDB2388178}" type="parTrans" cxnId="{B9954D57-B06C-4D48-82CA-CCE3CFC4F215}">
      <dgm:prSet/>
      <dgm:spPr/>
      <dgm:t>
        <a:bodyPr/>
        <a:lstStyle/>
        <a:p>
          <a:endParaRPr lang="en-US"/>
        </a:p>
      </dgm:t>
    </dgm:pt>
    <dgm:pt modelId="{3C8CBA2C-719C-45E2-A734-F5AD85976644}" type="sibTrans" cxnId="{B9954D57-B06C-4D48-82CA-CCE3CFC4F215}">
      <dgm:prSet/>
      <dgm:spPr/>
      <dgm:t>
        <a:bodyPr/>
        <a:lstStyle/>
        <a:p>
          <a:endParaRPr lang="en-US"/>
        </a:p>
      </dgm:t>
    </dgm:pt>
    <dgm:pt modelId="{864A3572-7944-499C-BFC7-67A84D523088}">
      <dgm:prSet phldrT="[Text]" custT="1"/>
      <dgm:spPr/>
      <dgm:t>
        <a:bodyPr/>
        <a:lstStyle/>
        <a:p>
          <a:r>
            <a:rPr lang="en-US" sz="2700" b="0" dirty="0">
              <a:solidFill>
                <a:srgbClr val="C00000"/>
              </a:solidFill>
            </a:rPr>
            <a:t>Protocol for GBV Case Workers for Assessing Survivors’ Financial Needs and Referring Clients of GBV Case Management for Cash Assistance</a:t>
          </a:r>
        </a:p>
      </dgm:t>
    </dgm:pt>
    <dgm:pt modelId="{7832DEDE-EA18-4B21-BA00-562CA2A30B79}" type="parTrans" cxnId="{4A9EB244-0F6C-4A4E-874C-B8117FDB53B8}">
      <dgm:prSet/>
      <dgm:spPr/>
      <dgm:t>
        <a:bodyPr/>
        <a:lstStyle/>
        <a:p>
          <a:endParaRPr lang="en-US"/>
        </a:p>
      </dgm:t>
    </dgm:pt>
    <dgm:pt modelId="{1E638E20-6184-443F-A605-1DBCA47D4542}" type="sibTrans" cxnId="{4A9EB244-0F6C-4A4E-874C-B8117FDB53B8}">
      <dgm:prSet/>
      <dgm:spPr/>
      <dgm:t>
        <a:bodyPr/>
        <a:lstStyle/>
        <a:p>
          <a:endParaRPr lang="en-US"/>
        </a:p>
      </dgm:t>
    </dgm:pt>
    <dgm:pt modelId="{3BC51FC4-4D26-4603-84D1-4C4FEF88DE71}" type="pres">
      <dgm:prSet presAssocID="{671B0264-14D5-4983-A607-6E5AF1C38FEA}" presName="Name0" presStyleCnt="0">
        <dgm:presLayoutVars>
          <dgm:dir/>
          <dgm:animLvl val="lvl"/>
          <dgm:resizeHandles val="exact"/>
        </dgm:presLayoutVars>
      </dgm:prSet>
      <dgm:spPr/>
    </dgm:pt>
    <dgm:pt modelId="{9BBC56DB-A03E-4FEE-A168-F041A572B35B}" type="pres">
      <dgm:prSet presAssocID="{278B820A-A04F-480C-9AE1-DE2EC5C0B82B}" presName="linNode" presStyleCnt="0"/>
      <dgm:spPr/>
    </dgm:pt>
    <dgm:pt modelId="{2CE907B5-DF5E-4C96-A624-1A2925F0E759}" type="pres">
      <dgm:prSet presAssocID="{278B820A-A04F-480C-9AE1-DE2EC5C0B82B}" presName="parTx" presStyleLbl="revTx" presStyleIdx="0" presStyleCnt="1" custLinFactNeighborX="-977" custLinFactNeighborY="-27596">
        <dgm:presLayoutVars>
          <dgm:chMax val="1"/>
          <dgm:bulletEnabled val="1"/>
        </dgm:presLayoutVars>
      </dgm:prSet>
      <dgm:spPr/>
    </dgm:pt>
    <dgm:pt modelId="{8285526C-BA5A-4768-82D2-0F5433A14527}" type="pres">
      <dgm:prSet presAssocID="{278B820A-A04F-480C-9AE1-DE2EC5C0B82B}" presName="bracket" presStyleLbl="parChTrans1D1" presStyleIdx="0" presStyleCnt="1" custLinFactNeighborX="63212" custLinFactNeighborY="-3353"/>
      <dgm:spPr/>
    </dgm:pt>
    <dgm:pt modelId="{DFCDB2C9-54B9-46D4-B9B1-3DE1479FDC4C}" type="pres">
      <dgm:prSet presAssocID="{278B820A-A04F-480C-9AE1-DE2EC5C0B82B}" presName="spH" presStyleCnt="0"/>
      <dgm:spPr/>
    </dgm:pt>
    <dgm:pt modelId="{5FE9664F-3A4A-4D34-A066-DF61EFF8B79C}" type="pres">
      <dgm:prSet presAssocID="{278B820A-A04F-480C-9AE1-DE2EC5C0B82B}" presName="desTx" presStyleLbl="node1" presStyleIdx="0" presStyleCnt="1" custScaleY="125221" custLinFactNeighborX="2444" custLinFactNeighborY="-5132">
        <dgm:presLayoutVars>
          <dgm:bulletEnabled val="1"/>
        </dgm:presLayoutVars>
      </dgm:prSet>
      <dgm:spPr/>
    </dgm:pt>
  </dgm:ptLst>
  <dgm:cxnLst>
    <dgm:cxn modelId="{4A9EB244-0F6C-4A4E-874C-B8117FDB53B8}" srcId="{278B820A-A04F-480C-9AE1-DE2EC5C0B82B}" destId="{864A3572-7944-499C-BFC7-67A84D523088}" srcOrd="0" destOrd="0" parTransId="{7832DEDE-EA18-4B21-BA00-562CA2A30B79}" sibTransId="{1E638E20-6184-443F-A605-1DBCA47D4542}"/>
    <dgm:cxn modelId="{B9954D57-B06C-4D48-82CA-CCE3CFC4F215}" srcId="{671B0264-14D5-4983-A607-6E5AF1C38FEA}" destId="{278B820A-A04F-480C-9AE1-DE2EC5C0B82B}" srcOrd="0" destOrd="0" parTransId="{DE1860EF-51E8-4DAD-8DC3-81BDB2388178}" sibTransId="{3C8CBA2C-719C-45E2-A734-F5AD85976644}"/>
    <dgm:cxn modelId="{F821B58C-B3E9-FB42-9CAC-E1F91D8F13AF}" type="presOf" srcId="{864A3572-7944-499C-BFC7-67A84D523088}" destId="{5FE9664F-3A4A-4D34-A066-DF61EFF8B79C}" srcOrd="0" destOrd="0" presId="urn:diagrams.loki3.com/BracketList"/>
    <dgm:cxn modelId="{953CCBB0-0D60-014E-870A-C6BCDA7C185D}" type="presOf" srcId="{278B820A-A04F-480C-9AE1-DE2EC5C0B82B}" destId="{2CE907B5-DF5E-4C96-A624-1A2925F0E759}" srcOrd="0" destOrd="0" presId="urn:diagrams.loki3.com/BracketList"/>
    <dgm:cxn modelId="{B0B9ADB7-536E-EE46-8DE8-9F145B30DA00}" type="presOf" srcId="{671B0264-14D5-4983-A607-6E5AF1C38FEA}" destId="{3BC51FC4-4D26-4603-84D1-4C4FEF88DE71}" srcOrd="0" destOrd="0" presId="urn:diagrams.loki3.com/BracketList"/>
    <dgm:cxn modelId="{E655480B-8D87-D946-9641-9A097D5C59CB}" type="presParOf" srcId="{3BC51FC4-4D26-4603-84D1-4C4FEF88DE71}" destId="{9BBC56DB-A03E-4FEE-A168-F041A572B35B}" srcOrd="0" destOrd="0" presId="urn:diagrams.loki3.com/BracketList"/>
    <dgm:cxn modelId="{AB620976-3E78-AB40-A5ED-F2ED65C75C85}" type="presParOf" srcId="{9BBC56DB-A03E-4FEE-A168-F041A572B35B}" destId="{2CE907B5-DF5E-4C96-A624-1A2925F0E759}" srcOrd="0" destOrd="0" presId="urn:diagrams.loki3.com/BracketList"/>
    <dgm:cxn modelId="{80E8D1D7-E104-244B-99EA-57E85A21F3C4}" type="presParOf" srcId="{9BBC56DB-A03E-4FEE-A168-F041A572B35B}" destId="{8285526C-BA5A-4768-82D2-0F5433A14527}" srcOrd="1" destOrd="0" presId="urn:diagrams.loki3.com/BracketList"/>
    <dgm:cxn modelId="{B1C35C1F-9C16-5E42-A996-711A2FDCC517}" type="presParOf" srcId="{9BBC56DB-A03E-4FEE-A168-F041A572B35B}" destId="{DFCDB2C9-54B9-46D4-B9B1-3DE1479FDC4C}" srcOrd="2" destOrd="0" presId="urn:diagrams.loki3.com/BracketList"/>
    <dgm:cxn modelId="{4F5CC16C-6648-974E-A41E-AEE5E8973574}" type="presParOf" srcId="{9BBC56DB-A03E-4FEE-A168-F041A572B35B}" destId="{5FE9664F-3A4A-4D34-A066-DF61EFF8B79C}" srcOrd="3" destOrd="0" presId="urn:diagrams.loki3.com/BracketList"/>
  </dgm:cxnLst>
  <dgm:bg>
    <a:solidFill>
      <a:schemeClr val="bg1"/>
    </a:solidFill>
  </dgm:bg>
  <dgm:whole>
    <a:ln>
      <a:solidFill>
        <a:schemeClr val="bg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1B0264-14D5-4983-A607-6E5AF1C38FEA}" type="doc">
      <dgm:prSet loTypeId="urn:diagrams.loki3.com/BracketList" loCatId="list" qsTypeId="urn:microsoft.com/office/officeart/2005/8/quickstyle/simple1" qsCatId="simple" csTypeId="urn:microsoft.com/office/officeart/2005/8/colors/accent2_1" csCatId="accent2" phldr="1"/>
      <dgm:spPr/>
      <dgm:t>
        <a:bodyPr/>
        <a:lstStyle/>
        <a:p>
          <a:endParaRPr lang="en-US"/>
        </a:p>
      </dgm:t>
    </dgm:pt>
    <dgm:pt modelId="{278B820A-A04F-480C-9AE1-DE2EC5C0B82B}">
      <dgm:prSet phldrT="[Text]"/>
      <dgm:spPr/>
      <dgm:t>
        <a:bodyPr/>
        <a:lstStyle/>
        <a:p>
          <a:r>
            <a:rPr lang="en-US" dirty="0"/>
            <a:t>Section II</a:t>
          </a:r>
        </a:p>
      </dgm:t>
    </dgm:pt>
    <dgm:pt modelId="{DE1860EF-51E8-4DAD-8DC3-81BDB2388178}" type="parTrans" cxnId="{B9954D57-B06C-4D48-82CA-CCE3CFC4F215}">
      <dgm:prSet/>
      <dgm:spPr/>
      <dgm:t>
        <a:bodyPr/>
        <a:lstStyle/>
        <a:p>
          <a:endParaRPr lang="en-US"/>
        </a:p>
      </dgm:t>
    </dgm:pt>
    <dgm:pt modelId="{3C8CBA2C-719C-45E2-A734-F5AD85976644}" type="sibTrans" cxnId="{B9954D57-B06C-4D48-82CA-CCE3CFC4F215}">
      <dgm:prSet/>
      <dgm:spPr/>
      <dgm:t>
        <a:bodyPr/>
        <a:lstStyle/>
        <a:p>
          <a:endParaRPr lang="en-US"/>
        </a:p>
      </dgm:t>
    </dgm:pt>
    <dgm:pt modelId="{864A3572-7944-499C-BFC7-67A84D523088}">
      <dgm:prSet phldrT="[Text]"/>
      <dgm:spPr/>
      <dgm:t>
        <a:bodyPr/>
        <a:lstStyle/>
        <a:p>
          <a:r>
            <a:rPr lang="en-US" dirty="0">
              <a:solidFill>
                <a:srgbClr val="C00000"/>
              </a:solidFill>
            </a:rPr>
            <a:t>Post-distribution Monitoring (PDM) Module for Cash Referrals for Survivors of Gender-based Violence</a:t>
          </a:r>
          <a:endParaRPr lang="en-US" b="0" dirty="0">
            <a:solidFill>
              <a:schemeClr val="tx1"/>
            </a:solidFill>
          </a:endParaRPr>
        </a:p>
      </dgm:t>
    </dgm:pt>
    <dgm:pt modelId="{7832DEDE-EA18-4B21-BA00-562CA2A30B79}" type="parTrans" cxnId="{4A9EB244-0F6C-4A4E-874C-B8117FDB53B8}">
      <dgm:prSet/>
      <dgm:spPr/>
      <dgm:t>
        <a:bodyPr/>
        <a:lstStyle/>
        <a:p>
          <a:endParaRPr lang="en-US"/>
        </a:p>
      </dgm:t>
    </dgm:pt>
    <dgm:pt modelId="{1E638E20-6184-443F-A605-1DBCA47D4542}" type="sibTrans" cxnId="{4A9EB244-0F6C-4A4E-874C-B8117FDB53B8}">
      <dgm:prSet/>
      <dgm:spPr/>
      <dgm:t>
        <a:bodyPr/>
        <a:lstStyle/>
        <a:p>
          <a:endParaRPr lang="en-US"/>
        </a:p>
      </dgm:t>
    </dgm:pt>
    <dgm:pt modelId="{5CDE8E43-4D75-409A-BD27-3C21E2574A91}">
      <dgm:prSet/>
      <dgm:spPr/>
      <dgm:t>
        <a:bodyPr/>
        <a:lstStyle/>
        <a:p>
          <a:r>
            <a:rPr lang="en-US" b="0" dirty="0">
              <a:solidFill>
                <a:srgbClr val="C00000"/>
              </a:solidFill>
            </a:rPr>
            <a:t>Guidance for GBV Case Management Services on Monitoring Cash Referrals for Survivors of Gender-based Violence</a:t>
          </a:r>
        </a:p>
      </dgm:t>
    </dgm:pt>
    <dgm:pt modelId="{D8031CF6-E184-4D21-BD78-9C4F2A8EF012}" type="parTrans" cxnId="{0469C8AA-7E51-418C-934B-4BC015364FB5}">
      <dgm:prSet/>
      <dgm:spPr/>
      <dgm:t>
        <a:bodyPr/>
        <a:lstStyle/>
        <a:p>
          <a:endParaRPr lang="en-US"/>
        </a:p>
      </dgm:t>
    </dgm:pt>
    <dgm:pt modelId="{25FE19F9-C362-4734-B345-BDBE55DD5D34}" type="sibTrans" cxnId="{0469C8AA-7E51-418C-934B-4BC015364FB5}">
      <dgm:prSet/>
      <dgm:spPr/>
      <dgm:t>
        <a:bodyPr/>
        <a:lstStyle/>
        <a:p>
          <a:endParaRPr lang="en-US"/>
        </a:p>
      </dgm:t>
    </dgm:pt>
    <dgm:pt modelId="{62FCE680-F3B8-4A24-BED5-1405003EB6FC}">
      <dgm:prSet/>
      <dgm:spPr/>
      <dgm:t>
        <a:bodyPr/>
        <a:lstStyle/>
        <a:p>
          <a:endParaRPr lang="en-US" b="0" dirty="0">
            <a:solidFill>
              <a:srgbClr val="C00000"/>
            </a:solidFill>
          </a:endParaRPr>
        </a:p>
      </dgm:t>
    </dgm:pt>
    <dgm:pt modelId="{008F159E-1830-4270-897E-461F2A85ED13}" type="parTrans" cxnId="{50D9B508-7E54-40FD-AE12-5C882ABDBB5F}">
      <dgm:prSet/>
      <dgm:spPr/>
      <dgm:t>
        <a:bodyPr/>
        <a:lstStyle/>
        <a:p>
          <a:endParaRPr lang="en-US"/>
        </a:p>
      </dgm:t>
    </dgm:pt>
    <dgm:pt modelId="{EBC8C3F7-262A-4C78-8DC0-19EE6C49BDF7}" type="sibTrans" cxnId="{50D9B508-7E54-40FD-AE12-5C882ABDBB5F}">
      <dgm:prSet/>
      <dgm:spPr/>
      <dgm:t>
        <a:bodyPr/>
        <a:lstStyle/>
        <a:p>
          <a:endParaRPr lang="en-US"/>
        </a:p>
      </dgm:t>
    </dgm:pt>
    <dgm:pt modelId="{3BC51FC4-4D26-4603-84D1-4C4FEF88DE71}" type="pres">
      <dgm:prSet presAssocID="{671B0264-14D5-4983-A607-6E5AF1C38FEA}" presName="Name0" presStyleCnt="0">
        <dgm:presLayoutVars>
          <dgm:dir/>
          <dgm:animLvl val="lvl"/>
          <dgm:resizeHandles val="exact"/>
        </dgm:presLayoutVars>
      </dgm:prSet>
      <dgm:spPr/>
    </dgm:pt>
    <dgm:pt modelId="{9BBC56DB-A03E-4FEE-A168-F041A572B35B}" type="pres">
      <dgm:prSet presAssocID="{278B820A-A04F-480C-9AE1-DE2EC5C0B82B}" presName="linNode" presStyleCnt="0"/>
      <dgm:spPr/>
    </dgm:pt>
    <dgm:pt modelId="{2CE907B5-DF5E-4C96-A624-1A2925F0E759}" type="pres">
      <dgm:prSet presAssocID="{278B820A-A04F-480C-9AE1-DE2EC5C0B82B}" presName="parTx" presStyleLbl="revTx" presStyleIdx="0" presStyleCnt="1" custLinFactNeighborX="-977" custLinFactNeighborY="-27596">
        <dgm:presLayoutVars>
          <dgm:chMax val="1"/>
          <dgm:bulletEnabled val="1"/>
        </dgm:presLayoutVars>
      </dgm:prSet>
      <dgm:spPr/>
    </dgm:pt>
    <dgm:pt modelId="{8285526C-BA5A-4768-82D2-0F5433A14527}" type="pres">
      <dgm:prSet presAssocID="{278B820A-A04F-480C-9AE1-DE2EC5C0B82B}" presName="bracket" presStyleLbl="parChTrans1D1" presStyleIdx="0" presStyleCnt="1" custLinFactNeighborX="63212" custLinFactNeighborY="-3353"/>
      <dgm:spPr/>
    </dgm:pt>
    <dgm:pt modelId="{DFCDB2C9-54B9-46D4-B9B1-3DE1479FDC4C}" type="pres">
      <dgm:prSet presAssocID="{278B820A-A04F-480C-9AE1-DE2EC5C0B82B}" presName="spH" presStyleCnt="0"/>
      <dgm:spPr/>
    </dgm:pt>
    <dgm:pt modelId="{5FE9664F-3A4A-4D34-A066-DF61EFF8B79C}" type="pres">
      <dgm:prSet presAssocID="{278B820A-A04F-480C-9AE1-DE2EC5C0B82B}" presName="desTx" presStyleLbl="node1" presStyleIdx="0" presStyleCnt="1" custScaleY="85497" custLinFactNeighborX="2444" custLinFactNeighborY="-5132">
        <dgm:presLayoutVars>
          <dgm:bulletEnabled val="1"/>
        </dgm:presLayoutVars>
      </dgm:prSet>
      <dgm:spPr/>
    </dgm:pt>
  </dgm:ptLst>
  <dgm:cxnLst>
    <dgm:cxn modelId="{50D9B508-7E54-40FD-AE12-5C882ABDBB5F}" srcId="{278B820A-A04F-480C-9AE1-DE2EC5C0B82B}" destId="{62FCE680-F3B8-4A24-BED5-1405003EB6FC}" srcOrd="1" destOrd="0" parTransId="{008F159E-1830-4270-897E-461F2A85ED13}" sibTransId="{EBC8C3F7-262A-4C78-8DC0-19EE6C49BDF7}"/>
    <dgm:cxn modelId="{4A9EB244-0F6C-4A4E-874C-B8117FDB53B8}" srcId="{278B820A-A04F-480C-9AE1-DE2EC5C0B82B}" destId="{864A3572-7944-499C-BFC7-67A84D523088}" srcOrd="0" destOrd="0" parTransId="{7832DEDE-EA18-4B21-BA00-562CA2A30B79}" sibTransId="{1E638E20-6184-443F-A605-1DBCA47D4542}"/>
    <dgm:cxn modelId="{B9954D57-B06C-4D48-82CA-CCE3CFC4F215}" srcId="{671B0264-14D5-4983-A607-6E5AF1C38FEA}" destId="{278B820A-A04F-480C-9AE1-DE2EC5C0B82B}" srcOrd="0" destOrd="0" parTransId="{DE1860EF-51E8-4DAD-8DC3-81BDB2388178}" sibTransId="{3C8CBA2C-719C-45E2-A734-F5AD85976644}"/>
    <dgm:cxn modelId="{F821B58C-B3E9-FB42-9CAC-E1F91D8F13AF}" type="presOf" srcId="{864A3572-7944-499C-BFC7-67A84D523088}" destId="{5FE9664F-3A4A-4D34-A066-DF61EFF8B79C}" srcOrd="0" destOrd="0" presId="urn:diagrams.loki3.com/BracketList"/>
    <dgm:cxn modelId="{0469C8AA-7E51-418C-934B-4BC015364FB5}" srcId="{278B820A-A04F-480C-9AE1-DE2EC5C0B82B}" destId="{5CDE8E43-4D75-409A-BD27-3C21E2574A91}" srcOrd="2" destOrd="0" parTransId="{D8031CF6-E184-4D21-BD78-9C4F2A8EF012}" sibTransId="{25FE19F9-C362-4734-B345-BDBE55DD5D34}"/>
    <dgm:cxn modelId="{953CCBB0-0D60-014E-870A-C6BCDA7C185D}" type="presOf" srcId="{278B820A-A04F-480C-9AE1-DE2EC5C0B82B}" destId="{2CE907B5-DF5E-4C96-A624-1A2925F0E759}" srcOrd="0" destOrd="0" presId="urn:diagrams.loki3.com/BracketList"/>
    <dgm:cxn modelId="{B0B9ADB7-536E-EE46-8DE8-9F145B30DA00}" type="presOf" srcId="{671B0264-14D5-4983-A607-6E5AF1C38FEA}" destId="{3BC51FC4-4D26-4603-84D1-4C4FEF88DE71}" srcOrd="0" destOrd="0" presId="urn:diagrams.loki3.com/BracketList"/>
    <dgm:cxn modelId="{4B0517E0-98BD-4AAA-B584-A4603D4EB76A}" type="presOf" srcId="{62FCE680-F3B8-4A24-BED5-1405003EB6FC}" destId="{5FE9664F-3A4A-4D34-A066-DF61EFF8B79C}" srcOrd="0" destOrd="1" presId="urn:diagrams.loki3.com/BracketList"/>
    <dgm:cxn modelId="{9E85F8FF-B913-4A33-9076-AC31DB9E3D96}" type="presOf" srcId="{5CDE8E43-4D75-409A-BD27-3C21E2574A91}" destId="{5FE9664F-3A4A-4D34-A066-DF61EFF8B79C}" srcOrd="0" destOrd="2" presId="urn:diagrams.loki3.com/BracketList"/>
    <dgm:cxn modelId="{E655480B-8D87-D946-9641-9A097D5C59CB}" type="presParOf" srcId="{3BC51FC4-4D26-4603-84D1-4C4FEF88DE71}" destId="{9BBC56DB-A03E-4FEE-A168-F041A572B35B}" srcOrd="0" destOrd="0" presId="urn:diagrams.loki3.com/BracketList"/>
    <dgm:cxn modelId="{AB620976-3E78-AB40-A5ED-F2ED65C75C85}" type="presParOf" srcId="{9BBC56DB-A03E-4FEE-A168-F041A572B35B}" destId="{2CE907B5-DF5E-4C96-A624-1A2925F0E759}" srcOrd="0" destOrd="0" presId="urn:diagrams.loki3.com/BracketList"/>
    <dgm:cxn modelId="{80E8D1D7-E104-244B-99EA-57E85A21F3C4}" type="presParOf" srcId="{9BBC56DB-A03E-4FEE-A168-F041A572B35B}" destId="{8285526C-BA5A-4768-82D2-0F5433A14527}" srcOrd="1" destOrd="0" presId="urn:diagrams.loki3.com/BracketList"/>
    <dgm:cxn modelId="{B1C35C1F-9C16-5E42-A996-711A2FDCC517}" type="presParOf" srcId="{9BBC56DB-A03E-4FEE-A168-F041A572B35B}" destId="{DFCDB2C9-54B9-46D4-B9B1-3DE1479FDC4C}" srcOrd="2" destOrd="0" presId="urn:diagrams.loki3.com/BracketList"/>
    <dgm:cxn modelId="{4F5CC16C-6648-974E-A41E-AEE5E8973574}" type="presParOf" srcId="{9BBC56DB-A03E-4FEE-A168-F041A572B35B}" destId="{5FE9664F-3A4A-4D34-A066-DF61EFF8B79C}" srcOrd="3" destOrd="0" presId="urn:diagrams.loki3.com/BracketList"/>
  </dgm:cxnLst>
  <dgm:bg>
    <a:solidFill>
      <a:schemeClr val="bg1"/>
    </a:solidFill>
  </dgm:bg>
  <dgm:whole>
    <a:ln>
      <a:solidFill>
        <a:schemeClr val="bg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907B5-DF5E-4C96-A624-1A2925F0E759}">
      <dsp:nvSpPr>
        <dsp:cNvPr id="0" name=""/>
        <dsp:cNvSpPr/>
      </dsp:nvSpPr>
      <dsp:spPr>
        <a:xfrm>
          <a:off x="1343" y="1152"/>
          <a:ext cx="2500077" cy="2065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55880" rIns="156464" bIns="55880" numCol="1" spcCol="1270" anchor="ctr" anchorCtr="0">
          <a:noAutofit/>
        </a:bodyPr>
        <a:lstStyle/>
        <a:p>
          <a:pPr marL="0" lvl="0" indent="0" algn="r" defTabSz="977900">
            <a:lnSpc>
              <a:spcPct val="90000"/>
            </a:lnSpc>
            <a:spcBef>
              <a:spcPct val="0"/>
            </a:spcBef>
            <a:spcAft>
              <a:spcPct val="35000"/>
            </a:spcAft>
            <a:buNone/>
          </a:pPr>
          <a:r>
            <a:rPr lang="en-US" sz="2200" kern="1200" dirty="0"/>
            <a:t>Section I:     Mainstreaming GBV Considerations in CBIs</a:t>
          </a:r>
        </a:p>
      </dsp:txBody>
      <dsp:txXfrm>
        <a:off x="1343" y="1152"/>
        <a:ext cx="2500077" cy="2065926"/>
      </dsp:txXfrm>
    </dsp:sp>
    <dsp:sp modelId="{8285526C-BA5A-4768-82D2-0F5433A14527}">
      <dsp:nvSpPr>
        <dsp:cNvPr id="0" name=""/>
        <dsp:cNvSpPr/>
      </dsp:nvSpPr>
      <dsp:spPr>
        <a:xfrm>
          <a:off x="2501421" y="388198"/>
          <a:ext cx="368045" cy="1291833"/>
        </a:xfrm>
        <a:prstGeom prst="leftBrace">
          <a:avLst>
            <a:gd name="adj1" fmla="val 35000"/>
            <a:gd name="adj2" fmla="val 5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E9664F-3A4A-4D34-A066-DF61EFF8B79C}">
      <dsp:nvSpPr>
        <dsp:cNvPr id="0" name=""/>
        <dsp:cNvSpPr/>
      </dsp:nvSpPr>
      <dsp:spPr>
        <a:xfrm>
          <a:off x="3016684" y="388198"/>
          <a:ext cx="5005418" cy="1291833"/>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US" sz="2600" b="0" kern="1200" dirty="0"/>
            <a:t>2 Tools </a:t>
          </a:r>
          <a:r>
            <a:rPr lang="en-US" sz="2600" b="0" kern="1200" dirty="0">
              <a:solidFill>
                <a:srgbClr val="C00000"/>
              </a:solidFill>
            </a:rPr>
            <a:t>(T)</a:t>
          </a:r>
        </a:p>
        <a:p>
          <a:pPr marL="228600" lvl="1" indent="-228600" algn="l" defTabSz="1155700">
            <a:lnSpc>
              <a:spcPct val="90000"/>
            </a:lnSpc>
            <a:spcBef>
              <a:spcPct val="0"/>
            </a:spcBef>
            <a:spcAft>
              <a:spcPct val="15000"/>
            </a:spcAft>
            <a:buChar char="•"/>
          </a:pPr>
          <a:r>
            <a:rPr lang="en-US" sz="2600" b="0" kern="1200" dirty="0"/>
            <a:t>2 Guidance Notes </a:t>
          </a:r>
          <a:r>
            <a:rPr lang="en-US" sz="2600" b="0" kern="1200" dirty="0">
              <a:solidFill>
                <a:srgbClr val="C00000"/>
              </a:solidFill>
            </a:rPr>
            <a:t>(G)</a:t>
          </a:r>
        </a:p>
      </dsp:txBody>
      <dsp:txXfrm>
        <a:off x="3016684" y="388198"/>
        <a:ext cx="5005418" cy="1291833"/>
      </dsp:txXfrm>
    </dsp:sp>
    <dsp:sp modelId="{EF9DFEFD-C4A9-40E8-AE9B-C2966D52A54A}">
      <dsp:nvSpPr>
        <dsp:cNvPr id="0" name=""/>
        <dsp:cNvSpPr/>
      </dsp:nvSpPr>
      <dsp:spPr>
        <a:xfrm>
          <a:off x="1343" y="2118807"/>
          <a:ext cx="2539139" cy="1533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55880" rIns="156464" bIns="55880" numCol="1" spcCol="1270" anchor="ctr" anchorCtr="0">
          <a:noAutofit/>
        </a:bodyPr>
        <a:lstStyle/>
        <a:p>
          <a:pPr marL="0" lvl="0" indent="0" algn="r" defTabSz="977900">
            <a:lnSpc>
              <a:spcPct val="90000"/>
            </a:lnSpc>
            <a:spcBef>
              <a:spcPct val="0"/>
            </a:spcBef>
            <a:spcAft>
              <a:spcPct val="35000"/>
            </a:spcAft>
            <a:buNone/>
          </a:pPr>
          <a:r>
            <a:rPr lang="en-US" sz="2200" kern="1200" dirty="0"/>
            <a:t>Section II:          Integrating Cash into GBV Case Management</a:t>
          </a:r>
        </a:p>
      </dsp:txBody>
      <dsp:txXfrm>
        <a:off x="1343" y="2118807"/>
        <a:ext cx="2539139" cy="1533455"/>
      </dsp:txXfrm>
    </dsp:sp>
    <dsp:sp modelId="{6E9FAE9E-A98A-4E01-96E4-10A4EBEE798D}">
      <dsp:nvSpPr>
        <dsp:cNvPr id="0" name=""/>
        <dsp:cNvSpPr/>
      </dsp:nvSpPr>
      <dsp:spPr>
        <a:xfrm>
          <a:off x="2540483" y="2330450"/>
          <a:ext cx="365693" cy="1110169"/>
        </a:xfrm>
        <a:prstGeom prst="leftBrace">
          <a:avLst>
            <a:gd name="adj1" fmla="val 35000"/>
            <a:gd name="adj2" fmla="val 5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E5C90F-6FA5-45F7-BF83-8A9594EC9DB5}">
      <dsp:nvSpPr>
        <dsp:cNvPr id="0" name=""/>
        <dsp:cNvSpPr/>
      </dsp:nvSpPr>
      <dsp:spPr>
        <a:xfrm>
          <a:off x="3052454" y="2080895"/>
          <a:ext cx="4973435" cy="160927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US" sz="2600" b="0" kern="1200" dirty="0"/>
            <a:t>1 Protocol </a:t>
          </a:r>
          <a:r>
            <a:rPr lang="en-US" sz="2600" b="0" kern="1200" dirty="0">
              <a:solidFill>
                <a:srgbClr val="C00000"/>
              </a:solidFill>
            </a:rPr>
            <a:t>(P)</a:t>
          </a:r>
          <a:endParaRPr lang="en-US" sz="2600" b="0" kern="1200" dirty="0"/>
        </a:p>
        <a:p>
          <a:pPr marL="228600" lvl="1" indent="-228600" algn="l" defTabSz="1155700">
            <a:lnSpc>
              <a:spcPct val="90000"/>
            </a:lnSpc>
            <a:spcBef>
              <a:spcPct val="0"/>
            </a:spcBef>
            <a:spcAft>
              <a:spcPct val="15000"/>
            </a:spcAft>
            <a:buChar char="•"/>
          </a:pPr>
          <a:r>
            <a:rPr lang="en-US" sz="2600" b="0" kern="1200" dirty="0"/>
            <a:t>1 Tool </a:t>
          </a:r>
          <a:r>
            <a:rPr lang="en-US" sz="2600" b="0" kern="1200" dirty="0">
              <a:solidFill>
                <a:srgbClr val="C00000"/>
              </a:solidFill>
            </a:rPr>
            <a:t>(T)</a:t>
          </a:r>
          <a:endParaRPr lang="en-US" sz="2600" b="0" kern="1200" dirty="0"/>
        </a:p>
        <a:p>
          <a:pPr marL="228600" lvl="1" indent="-228600" algn="l" defTabSz="1155700">
            <a:lnSpc>
              <a:spcPct val="90000"/>
            </a:lnSpc>
            <a:spcBef>
              <a:spcPct val="0"/>
            </a:spcBef>
            <a:spcAft>
              <a:spcPct val="15000"/>
            </a:spcAft>
            <a:buChar char="•"/>
          </a:pPr>
          <a:r>
            <a:rPr lang="en-US" sz="2600" b="0" kern="1200" dirty="0"/>
            <a:t>1 Guidance Note </a:t>
          </a:r>
          <a:r>
            <a:rPr lang="en-US" sz="2600" b="0" kern="1200" dirty="0">
              <a:solidFill>
                <a:srgbClr val="C00000"/>
              </a:solidFill>
            </a:rPr>
            <a:t>(G)</a:t>
          </a:r>
          <a:endParaRPr lang="en-US" sz="2600" b="0" kern="1200" dirty="0"/>
        </a:p>
      </dsp:txBody>
      <dsp:txXfrm>
        <a:off x="3052454" y="2080895"/>
        <a:ext cx="4973435" cy="16092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907B5-DF5E-4C96-A624-1A2925F0E759}">
      <dsp:nvSpPr>
        <dsp:cNvPr id="0" name=""/>
        <dsp:cNvSpPr/>
      </dsp:nvSpPr>
      <dsp:spPr>
        <a:xfrm>
          <a:off x="4230" y="1699144"/>
          <a:ext cx="2163963" cy="494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r" defTabSz="1155700">
            <a:lnSpc>
              <a:spcPct val="90000"/>
            </a:lnSpc>
            <a:spcBef>
              <a:spcPct val="0"/>
            </a:spcBef>
            <a:spcAft>
              <a:spcPct val="35000"/>
            </a:spcAft>
            <a:buNone/>
          </a:pPr>
          <a:r>
            <a:rPr lang="en-US" sz="2600" kern="1200" dirty="0"/>
            <a:t>Section I:</a:t>
          </a:r>
        </a:p>
      </dsp:txBody>
      <dsp:txXfrm>
        <a:off x="4230" y="1699144"/>
        <a:ext cx="2163963" cy="494516"/>
      </dsp:txXfrm>
    </dsp:sp>
    <dsp:sp modelId="{8285526C-BA5A-4768-82D2-0F5433A14527}">
      <dsp:nvSpPr>
        <dsp:cNvPr id="0" name=""/>
        <dsp:cNvSpPr/>
      </dsp:nvSpPr>
      <dsp:spPr>
        <a:xfrm>
          <a:off x="2168193" y="0"/>
          <a:ext cx="432792" cy="3832503"/>
        </a:xfrm>
        <a:prstGeom prst="leftBrace">
          <a:avLst>
            <a:gd name="adj1" fmla="val 35000"/>
            <a:gd name="adj2" fmla="val 5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E9664F-3A4A-4D34-A066-DF61EFF8B79C}">
      <dsp:nvSpPr>
        <dsp:cNvPr id="0" name=""/>
        <dsp:cNvSpPr/>
      </dsp:nvSpPr>
      <dsp:spPr>
        <a:xfrm>
          <a:off x="2774103" y="1900"/>
          <a:ext cx="5885979" cy="388900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a:t>Assessing and Mitigating Risks of Gender-based Violence in Cash-based Interventions through Story: A Focus Group Discussion and Interview Guide </a:t>
          </a:r>
          <a:r>
            <a:rPr lang="en-US" sz="2000" b="0" kern="1200" dirty="0">
              <a:solidFill>
                <a:srgbClr val="C00000"/>
              </a:solidFill>
            </a:rPr>
            <a:t>(T)</a:t>
          </a:r>
        </a:p>
        <a:p>
          <a:pPr marL="228600" lvl="1" indent="-228600" algn="l" defTabSz="889000">
            <a:lnSpc>
              <a:spcPct val="90000"/>
            </a:lnSpc>
            <a:spcBef>
              <a:spcPct val="0"/>
            </a:spcBef>
            <a:spcAft>
              <a:spcPct val="15000"/>
            </a:spcAft>
            <a:buChar char="•"/>
          </a:pPr>
          <a:endParaRPr lang="en-US" sz="2000" b="0" kern="1200" dirty="0"/>
        </a:p>
        <a:p>
          <a:pPr marL="228600" lvl="1" indent="-228600" algn="l" defTabSz="889000">
            <a:lnSpc>
              <a:spcPct val="90000"/>
            </a:lnSpc>
            <a:spcBef>
              <a:spcPct val="0"/>
            </a:spcBef>
            <a:spcAft>
              <a:spcPct val="15000"/>
            </a:spcAft>
            <a:buChar char="•"/>
          </a:pPr>
          <a:r>
            <a:rPr lang="en-US" sz="2000" b="0" kern="1200" dirty="0"/>
            <a:t>Assessing and Mitigating Risks of Gender-based Violence : Guidance for Cash Providers </a:t>
          </a:r>
          <a:r>
            <a:rPr lang="en-US" sz="2000" b="0" kern="1200" dirty="0">
              <a:solidFill>
                <a:srgbClr val="C00000"/>
              </a:solidFill>
            </a:rPr>
            <a:t>(G)</a:t>
          </a:r>
        </a:p>
        <a:p>
          <a:pPr marL="228600" lvl="1" indent="-228600" algn="l" defTabSz="889000">
            <a:lnSpc>
              <a:spcPct val="90000"/>
            </a:lnSpc>
            <a:spcBef>
              <a:spcPct val="0"/>
            </a:spcBef>
            <a:spcAft>
              <a:spcPct val="15000"/>
            </a:spcAft>
            <a:buChar char="•"/>
          </a:pPr>
          <a:endParaRPr lang="en-US" sz="2000" b="0" kern="1200" dirty="0"/>
        </a:p>
        <a:p>
          <a:pPr marL="228600" lvl="1" indent="-228600" algn="l" defTabSz="889000">
            <a:lnSpc>
              <a:spcPct val="90000"/>
            </a:lnSpc>
            <a:spcBef>
              <a:spcPct val="0"/>
            </a:spcBef>
            <a:spcAft>
              <a:spcPct val="15000"/>
            </a:spcAft>
            <a:buChar char="•"/>
          </a:pPr>
          <a:r>
            <a:rPr lang="en-US" sz="2000" kern="1200" dirty="0"/>
            <a:t>Post Distribution-Monitoring (PDM) Module: Adapting CBIs to Mitigate GBV Risks </a:t>
          </a:r>
          <a:r>
            <a:rPr lang="en-US" sz="2000" kern="1200" dirty="0">
              <a:solidFill>
                <a:srgbClr val="C00000"/>
              </a:solidFill>
            </a:rPr>
            <a:t>(T)</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b="0" kern="1200" dirty="0"/>
            <a:t>Monitoring and Mitigating Risks of GBV: Guidance for Cash Providers </a:t>
          </a:r>
          <a:r>
            <a:rPr lang="en-US" sz="2000" b="0" kern="1200" dirty="0">
              <a:solidFill>
                <a:srgbClr val="C00000"/>
              </a:solidFill>
            </a:rPr>
            <a:t>(G)</a:t>
          </a:r>
          <a:endParaRPr lang="en-US" sz="2000" kern="1200" dirty="0">
            <a:solidFill>
              <a:srgbClr val="C00000"/>
            </a:solidFill>
          </a:endParaRPr>
        </a:p>
      </dsp:txBody>
      <dsp:txXfrm>
        <a:off x="2774103" y="1900"/>
        <a:ext cx="5885979" cy="38890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907B5-DF5E-4C96-A624-1A2925F0E759}">
      <dsp:nvSpPr>
        <dsp:cNvPr id="0" name=""/>
        <dsp:cNvSpPr/>
      </dsp:nvSpPr>
      <dsp:spPr>
        <a:xfrm>
          <a:off x="0" y="1302903"/>
          <a:ext cx="2166078"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r" defTabSz="1155700">
            <a:lnSpc>
              <a:spcPct val="90000"/>
            </a:lnSpc>
            <a:spcBef>
              <a:spcPct val="0"/>
            </a:spcBef>
            <a:spcAft>
              <a:spcPct val="35000"/>
            </a:spcAft>
            <a:buNone/>
          </a:pPr>
          <a:r>
            <a:rPr lang="en-US" sz="2600" kern="1200" dirty="0"/>
            <a:t>Section I:</a:t>
          </a:r>
        </a:p>
      </dsp:txBody>
      <dsp:txXfrm>
        <a:off x="0" y="1302903"/>
        <a:ext cx="2166078" cy="1287000"/>
      </dsp:txXfrm>
    </dsp:sp>
    <dsp:sp modelId="{8285526C-BA5A-4768-82D2-0F5433A14527}">
      <dsp:nvSpPr>
        <dsp:cNvPr id="0" name=""/>
        <dsp:cNvSpPr/>
      </dsp:nvSpPr>
      <dsp:spPr>
        <a:xfrm>
          <a:off x="2166078" y="730390"/>
          <a:ext cx="433215" cy="2252250"/>
        </a:xfrm>
        <a:prstGeom prst="leftBrace">
          <a:avLst>
            <a:gd name="adj1" fmla="val 35000"/>
            <a:gd name="adj2" fmla="val 5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E9664F-3A4A-4D34-A066-DF61EFF8B79C}">
      <dsp:nvSpPr>
        <dsp:cNvPr id="0" name=""/>
        <dsp:cNvSpPr/>
      </dsp:nvSpPr>
      <dsp:spPr>
        <a:xfrm>
          <a:off x="2772580" y="301528"/>
          <a:ext cx="5891733" cy="328974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a:solidFill>
                <a:srgbClr val="C00000"/>
              </a:solidFill>
            </a:rPr>
            <a:t>Assessing and Mitigating Risks of Gender-based Violence in Cash-based Interventions through Story: A Focus Group Discussion and Interview Guide</a:t>
          </a:r>
        </a:p>
        <a:p>
          <a:pPr marL="228600" lvl="1" indent="-228600" algn="l" defTabSz="889000">
            <a:lnSpc>
              <a:spcPct val="90000"/>
            </a:lnSpc>
            <a:spcBef>
              <a:spcPct val="0"/>
            </a:spcBef>
            <a:spcAft>
              <a:spcPct val="15000"/>
            </a:spcAft>
            <a:buChar char="•"/>
          </a:pPr>
          <a:endParaRPr lang="en-US" sz="2000" b="0" kern="1200" dirty="0">
            <a:solidFill>
              <a:srgbClr val="C00000"/>
            </a:solidFill>
          </a:endParaRPr>
        </a:p>
        <a:p>
          <a:pPr marL="228600" lvl="1" indent="-228600" algn="l" defTabSz="889000">
            <a:lnSpc>
              <a:spcPct val="90000"/>
            </a:lnSpc>
            <a:spcBef>
              <a:spcPct val="0"/>
            </a:spcBef>
            <a:spcAft>
              <a:spcPct val="15000"/>
            </a:spcAft>
            <a:buChar char="•"/>
          </a:pPr>
          <a:r>
            <a:rPr lang="en-US" sz="2000" b="0" kern="1200" dirty="0">
              <a:solidFill>
                <a:srgbClr val="C00000"/>
              </a:solidFill>
            </a:rPr>
            <a:t>Assessing and Mitigating Risks of Gender-based Violence : Guidance for Cash Providers</a:t>
          </a:r>
        </a:p>
        <a:p>
          <a:pPr marL="228600" lvl="1" indent="-228600" algn="l" defTabSz="889000">
            <a:lnSpc>
              <a:spcPct val="90000"/>
            </a:lnSpc>
            <a:spcBef>
              <a:spcPct val="0"/>
            </a:spcBef>
            <a:spcAft>
              <a:spcPct val="15000"/>
            </a:spcAft>
            <a:buChar char="•"/>
          </a:pPr>
          <a:endParaRPr lang="en-US" sz="2000" b="0" kern="1200" dirty="0">
            <a:solidFill>
              <a:schemeClr val="tx1"/>
            </a:solidFill>
          </a:endParaRPr>
        </a:p>
      </dsp:txBody>
      <dsp:txXfrm>
        <a:off x="2772580" y="301528"/>
        <a:ext cx="5891733" cy="32897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907B5-DF5E-4C96-A624-1A2925F0E759}">
      <dsp:nvSpPr>
        <dsp:cNvPr id="0" name=""/>
        <dsp:cNvSpPr/>
      </dsp:nvSpPr>
      <dsp:spPr>
        <a:xfrm>
          <a:off x="0" y="1302903"/>
          <a:ext cx="2166078"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r" defTabSz="1155700">
            <a:lnSpc>
              <a:spcPct val="90000"/>
            </a:lnSpc>
            <a:spcBef>
              <a:spcPct val="0"/>
            </a:spcBef>
            <a:spcAft>
              <a:spcPct val="35000"/>
            </a:spcAft>
            <a:buNone/>
          </a:pPr>
          <a:r>
            <a:rPr lang="en-US" sz="2600" kern="1200" dirty="0"/>
            <a:t>Section I:</a:t>
          </a:r>
        </a:p>
      </dsp:txBody>
      <dsp:txXfrm>
        <a:off x="0" y="1302903"/>
        <a:ext cx="2166078" cy="1287000"/>
      </dsp:txXfrm>
    </dsp:sp>
    <dsp:sp modelId="{8285526C-BA5A-4768-82D2-0F5433A14527}">
      <dsp:nvSpPr>
        <dsp:cNvPr id="0" name=""/>
        <dsp:cNvSpPr/>
      </dsp:nvSpPr>
      <dsp:spPr>
        <a:xfrm>
          <a:off x="2166078" y="1056108"/>
          <a:ext cx="433215" cy="1648968"/>
        </a:xfrm>
        <a:prstGeom prst="leftBrace">
          <a:avLst>
            <a:gd name="adj1" fmla="val 35000"/>
            <a:gd name="adj2" fmla="val 5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E9664F-3A4A-4D34-A066-DF61EFF8B79C}">
      <dsp:nvSpPr>
        <dsp:cNvPr id="0" name=""/>
        <dsp:cNvSpPr/>
      </dsp:nvSpPr>
      <dsp:spPr>
        <a:xfrm>
          <a:off x="2772580" y="742119"/>
          <a:ext cx="5891733" cy="240856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rgbClr val="C00000"/>
              </a:solidFill>
            </a:rPr>
            <a:t>Post Distribution-Monitoring (PDM) Module: Adapting CBIs to Mitigate GBV Risks</a:t>
          </a:r>
          <a:endParaRPr lang="en-US" sz="2000" b="0" kern="1200" dirty="0">
            <a:solidFill>
              <a:schemeClr val="tx1"/>
            </a:solidFill>
          </a:endParaRPr>
        </a:p>
        <a:p>
          <a:pPr marL="228600" lvl="1" indent="-228600" algn="l" defTabSz="889000">
            <a:lnSpc>
              <a:spcPct val="90000"/>
            </a:lnSpc>
            <a:spcBef>
              <a:spcPct val="0"/>
            </a:spcBef>
            <a:spcAft>
              <a:spcPct val="15000"/>
            </a:spcAft>
            <a:buChar char="•"/>
          </a:pPr>
          <a:endParaRPr lang="en-US" sz="2000" kern="1200" dirty="0">
            <a:solidFill>
              <a:srgbClr val="C00000"/>
            </a:solidFill>
          </a:endParaRPr>
        </a:p>
        <a:p>
          <a:pPr marL="228600" lvl="1" indent="-228600" algn="l" defTabSz="889000">
            <a:lnSpc>
              <a:spcPct val="90000"/>
            </a:lnSpc>
            <a:spcBef>
              <a:spcPct val="0"/>
            </a:spcBef>
            <a:spcAft>
              <a:spcPct val="15000"/>
            </a:spcAft>
            <a:buChar char="•"/>
          </a:pPr>
          <a:r>
            <a:rPr lang="en-US" sz="2000" b="0" kern="1200" dirty="0">
              <a:solidFill>
                <a:srgbClr val="C00000"/>
              </a:solidFill>
            </a:rPr>
            <a:t>Monitoring and Mitigating Risks of GBV: Guidance for Cash Providers</a:t>
          </a:r>
          <a:endParaRPr lang="en-US" sz="2000" kern="1200" dirty="0">
            <a:solidFill>
              <a:srgbClr val="C00000"/>
            </a:solidFill>
          </a:endParaRPr>
        </a:p>
      </dsp:txBody>
      <dsp:txXfrm>
        <a:off x="2772580" y="742119"/>
        <a:ext cx="5891733" cy="24085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907B5-DF5E-4C96-A624-1A2925F0E759}">
      <dsp:nvSpPr>
        <dsp:cNvPr id="0" name=""/>
        <dsp:cNvSpPr/>
      </dsp:nvSpPr>
      <dsp:spPr>
        <a:xfrm>
          <a:off x="2" y="1785857"/>
          <a:ext cx="2397955" cy="47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55880" rIns="156464" bIns="55880" numCol="1" spcCol="1270" anchor="ctr" anchorCtr="0">
          <a:noAutofit/>
        </a:bodyPr>
        <a:lstStyle/>
        <a:p>
          <a:pPr marL="0" lvl="0" indent="0" algn="r" defTabSz="977900">
            <a:lnSpc>
              <a:spcPct val="90000"/>
            </a:lnSpc>
            <a:spcBef>
              <a:spcPct val="0"/>
            </a:spcBef>
            <a:spcAft>
              <a:spcPct val="35000"/>
            </a:spcAft>
            <a:buNone/>
          </a:pPr>
          <a:r>
            <a:rPr lang="en-US" sz="2200" kern="1200" dirty="0"/>
            <a:t>Section II</a:t>
          </a:r>
        </a:p>
      </dsp:txBody>
      <dsp:txXfrm>
        <a:off x="2" y="1785857"/>
        <a:ext cx="2397955" cy="475200"/>
      </dsp:txXfrm>
    </dsp:sp>
    <dsp:sp modelId="{8285526C-BA5A-4768-82D2-0F5433A14527}">
      <dsp:nvSpPr>
        <dsp:cNvPr id="0" name=""/>
        <dsp:cNvSpPr/>
      </dsp:nvSpPr>
      <dsp:spPr>
        <a:xfrm>
          <a:off x="2523907" y="0"/>
          <a:ext cx="479591" cy="4158000"/>
        </a:xfrm>
        <a:prstGeom prst="leftBrace">
          <a:avLst>
            <a:gd name="adj1" fmla="val 35000"/>
            <a:gd name="adj2" fmla="val 5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E9664F-3A4A-4D34-A066-DF61EFF8B79C}">
      <dsp:nvSpPr>
        <dsp:cNvPr id="0" name=""/>
        <dsp:cNvSpPr/>
      </dsp:nvSpPr>
      <dsp:spPr>
        <a:xfrm>
          <a:off x="3078759" y="163722"/>
          <a:ext cx="6522440" cy="355496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n-US" sz="2200" b="0" kern="1200" dirty="0">
              <a:solidFill>
                <a:schemeClr val="tx1"/>
              </a:solidFill>
            </a:rPr>
            <a:t>Protocol for GBV Case Workers for Assessing Survivors’ Financial Needs and Referring Clients of GBV Case Management for Cash Assistance </a:t>
          </a:r>
          <a:r>
            <a:rPr lang="en-US" sz="2200" b="0" kern="1200" dirty="0">
              <a:solidFill>
                <a:srgbClr val="C00000"/>
              </a:solidFill>
            </a:rPr>
            <a:t>(P)</a:t>
          </a:r>
        </a:p>
        <a:p>
          <a:pPr marL="228600" lvl="1" indent="-228600" algn="l" defTabSz="977900">
            <a:lnSpc>
              <a:spcPct val="90000"/>
            </a:lnSpc>
            <a:spcBef>
              <a:spcPct val="0"/>
            </a:spcBef>
            <a:spcAft>
              <a:spcPct val="15000"/>
            </a:spcAft>
            <a:buChar char="•"/>
          </a:pPr>
          <a:endParaRPr lang="en-US" sz="2200" b="1" kern="1200" dirty="0">
            <a:solidFill>
              <a:srgbClr val="C00000"/>
            </a:solidFill>
          </a:endParaRPr>
        </a:p>
        <a:p>
          <a:pPr marL="228600" lvl="1" indent="-228600" algn="l" defTabSz="977900">
            <a:lnSpc>
              <a:spcPct val="90000"/>
            </a:lnSpc>
            <a:spcBef>
              <a:spcPct val="0"/>
            </a:spcBef>
            <a:spcAft>
              <a:spcPct val="15000"/>
            </a:spcAft>
            <a:buChar char="•"/>
          </a:pPr>
          <a:r>
            <a:rPr lang="en-US" sz="2200" kern="1200" dirty="0"/>
            <a:t>Post-distribution Monitoring (PDM) Module for Cash Referrals for Survivors of Gender-based Violence </a:t>
          </a:r>
          <a:r>
            <a:rPr lang="en-US" sz="2200" kern="1200" dirty="0">
              <a:solidFill>
                <a:srgbClr val="C00000"/>
              </a:solidFill>
            </a:rPr>
            <a:t>(T)</a:t>
          </a:r>
          <a:endParaRPr lang="en-US" sz="2200" b="0" kern="1200" dirty="0">
            <a:solidFill>
              <a:srgbClr val="C00000"/>
            </a:solidFill>
          </a:endParaRPr>
        </a:p>
        <a:p>
          <a:pPr marL="228600" lvl="1" indent="-228600" algn="l" defTabSz="977900">
            <a:lnSpc>
              <a:spcPct val="90000"/>
            </a:lnSpc>
            <a:spcBef>
              <a:spcPct val="0"/>
            </a:spcBef>
            <a:spcAft>
              <a:spcPct val="15000"/>
            </a:spcAft>
            <a:buChar char="•"/>
          </a:pPr>
          <a:endParaRPr lang="en-US" sz="2200" b="0" kern="1200" dirty="0">
            <a:solidFill>
              <a:schemeClr val="tx1"/>
            </a:solidFill>
          </a:endParaRPr>
        </a:p>
        <a:p>
          <a:pPr marL="228600" lvl="1" indent="-228600" algn="l" defTabSz="977900">
            <a:lnSpc>
              <a:spcPct val="90000"/>
            </a:lnSpc>
            <a:spcBef>
              <a:spcPct val="0"/>
            </a:spcBef>
            <a:spcAft>
              <a:spcPct val="15000"/>
            </a:spcAft>
            <a:buChar char="•"/>
          </a:pPr>
          <a:r>
            <a:rPr lang="en-US" sz="2200" b="0" kern="1200" dirty="0">
              <a:solidFill>
                <a:schemeClr val="tx1"/>
              </a:solidFill>
            </a:rPr>
            <a:t>Guidance for GBV Case Management Services on Monitoring Cash Referrals for Survivors of Gender-based Violence </a:t>
          </a:r>
          <a:r>
            <a:rPr lang="en-US" sz="2200" b="0" kern="1200" dirty="0">
              <a:solidFill>
                <a:srgbClr val="C00000"/>
              </a:solidFill>
            </a:rPr>
            <a:t>(G)</a:t>
          </a:r>
        </a:p>
      </dsp:txBody>
      <dsp:txXfrm>
        <a:off x="3078759" y="163722"/>
        <a:ext cx="6522440" cy="35549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907B5-DF5E-4C96-A624-1A2925F0E759}">
      <dsp:nvSpPr>
        <dsp:cNvPr id="0" name=""/>
        <dsp:cNvSpPr/>
      </dsp:nvSpPr>
      <dsp:spPr>
        <a:xfrm>
          <a:off x="2" y="1032072"/>
          <a:ext cx="2009437" cy="1269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56" tIns="96520" rIns="270256" bIns="96520" numCol="1" spcCol="1270" anchor="ctr" anchorCtr="0">
          <a:noAutofit/>
        </a:bodyPr>
        <a:lstStyle/>
        <a:p>
          <a:pPr marL="0" lvl="0" indent="0" algn="r" defTabSz="1689100">
            <a:lnSpc>
              <a:spcPct val="90000"/>
            </a:lnSpc>
            <a:spcBef>
              <a:spcPct val="0"/>
            </a:spcBef>
            <a:spcAft>
              <a:spcPct val="35000"/>
            </a:spcAft>
            <a:buNone/>
          </a:pPr>
          <a:r>
            <a:rPr lang="en-US" sz="3800" kern="1200" dirty="0"/>
            <a:t>Section II</a:t>
          </a:r>
        </a:p>
      </dsp:txBody>
      <dsp:txXfrm>
        <a:off x="2" y="1032072"/>
        <a:ext cx="2009437" cy="1269675"/>
      </dsp:txXfrm>
    </dsp:sp>
    <dsp:sp modelId="{8285526C-BA5A-4768-82D2-0F5433A14527}">
      <dsp:nvSpPr>
        <dsp:cNvPr id="0" name=""/>
        <dsp:cNvSpPr/>
      </dsp:nvSpPr>
      <dsp:spPr>
        <a:xfrm>
          <a:off x="2114982" y="1085851"/>
          <a:ext cx="401887" cy="1745803"/>
        </a:xfrm>
        <a:prstGeom prst="leftBrace">
          <a:avLst>
            <a:gd name="adj1" fmla="val 35000"/>
            <a:gd name="adj2" fmla="val 5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E9664F-3A4A-4D34-A066-DF61EFF8B79C}">
      <dsp:nvSpPr>
        <dsp:cNvPr id="0" name=""/>
        <dsp:cNvSpPr/>
      </dsp:nvSpPr>
      <dsp:spPr>
        <a:xfrm>
          <a:off x="2579937" y="834638"/>
          <a:ext cx="5465670" cy="218611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228600" lvl="1" indent="-228600" algn="l" defTabSz="1200150">
            <a:lnSpc>
              <a:spcPct val="90000"/>
            </a:lnSpc>
            <a:spcBef>
              <a:spcPct val="0"/>
            </a:spcBef>
            <a:spcAft>
              <a:spcPct val="15000"/>
            </a:spcAft>
            <a:buChar char="•"/>
          </a:pPr>
          <a:r>
            <a:rPr lang="en-US" sz="2700" b="0" kern="1200" dirty="0">
              <a:solidFill>
                <a:srgbClr val="C00000"/>
              </a:solidFill>
            </a:rPr>
            <a:t>Protocol for GBV Case Workers for Assessing Survivors’ Financial Needs and Referring Clients of GBV Case Management for Cash Assistance</a:t>
          </a:r>
        </a:p>
      </dsp:txBody>
      <dsp:txXfrm>
        <a:off x="2579937" y="834638"/>
        <a:ext cx="5465670" cy="21861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907B5-DF5E-4C96-A624-1A2925F0E759}">
      <dsp:nvSpPr>
        <dsp:cNvPr id="0" name=""/>
        <dsp:cNvSpPr/>
      </dsp:nvSpPr>
      <dsp:spPr>
        <a:xfrm>
          <a:off x="2" y="1662945"/>
          <a:ext cx="2397955" cy="63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73660" rIns="206248" bIns="73660" numCol="1" spcCol="1270" anchor="ctr" anchorCtr="0">
          <a:noAutofit/>
        </a:bodyPr>
        <a:lstStyle/>
        <a:p>
          <a:pPr marL="0" lvl="0" indent="0" algn="r" defTabSz="1289050">
            <a:lnSpc>
              <a:spcPct val="90000"/>
            </a:lnSpc>
            <a:spcBef>
              <a:spcPct val="0"/>
            </a:spcBef>
            <a:spcAft>
              <a:spcPct val="35000"/>
            </a:spcAft>
            <a:buNone/>
          </a:pPr>
          <a:r>
            <a:rPr lang="en-US" sz="2900" kern="1200" dirty="0"/>
            <a:t>Section II</a:t>
          </a:r>
        </a:p>
      </dsp:txBody>
      <dsp:txXfrm>
        <a:off x="2" y="1662945"/>
        <a:ext cx="2397955" cy="633600"/>
      </dsp:txXfrm>
    </dsp:sp>
    <dsp:sp modelId="{8285526C-BA5A-4768-82D2-0F5433A14527}">
      <dsp:nvSpPr>
        <dsp:cNvPr id="0" name=""/>
        <dsp:cNvSpPr/>
      </dsp:nvSpPr>
      <dsp:spPr>
        <a:xfrm>
          <a:off x="2523907" y="0"/>
          <a:ext cx="479591" cy="4039200"/>
        </a:xfrm>
        <a:prstGeom prst="leftBrace">
          <a:avLst>
            <a:gd name="adj1" fmla="val 35000"/>
            <a:gd name="adj2" fmla="val 5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E9664F-3A4A-4D34-A066-DF61EFF8B79C}">
      <dsp:nvSpPr>
        <dsp:cNvPr id="0" name=""/>
        <dsp:cNvSpPr/>
      </dsp:nvSpPr>
      <dsp:spPr>
        <a:xfrm>
          <a:off x="3078759" y="220604"/>
          <a:ext cx="6522440" cy="345339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solidFill>
                <a:srgbClr val="C00000"/>
              </a:solidFill>
            </a:rPr>
            <a:t>Post-distribution Monitoring (PDM) Module for Cash Referrals for Survivors of Gender-based Violence</a:t>
          </a:r>
          <a:endParaRPr lang="en-US" sz="2900" b="0" kern="1200" dirty="0">
            <a:solidFill>
              <a:schemeClr val="tx1"/>
            </a:solidFill>
          </a:endParaRPr>
        </a:p>
        <a:p>
          <a:pPr marL="285750" lvl="1" indent="-285750" algn="l" defTabSz="1289050">
            <a:lnSpc>
              <a:spcPct val="90000"/>
            </a:lnSpc>
            <a:spcBef>
              <a:spcPct val="0"/>
            </a:spcBef>
            <a:spcAft>
              <a:spcPct val="15000"/>
            </a:spcAft>
            <a:buChar char="•"/>
          </a:pPr>
          <a:endParaRPr lang="en-US" sz="2900" b="0" kern="1200" dirty="0">
            <a:solidFill>
              <a:srgbClr val="C00000"/>
            </a:solidFill>
          </a:endParaRPr>
        </a:p>
        <a:p>
          <a:pPr marL="285750" lvl="1" indent="-285750" algn="l" defTabSz="1289050">
            <a:lnSpc>
              <a:spcPct val="90000"/>
            </a:lnSpc>
            <a:spcBef>
              <a:spcPct val="0"/>
            </a:spcBef>
            <a:spcAft>
              <a:spcPct val="15000"/>
            </a:spcAft>
            <a:buChar char="•"/>
          </a:pPr>
          <a:r>
            <a:rPr lang="en-US" sz="2900" b="0" kern="1200" dirty="0">
              <a:solidFill>
                <a:srgbClr val="C00000"/>
              </a:solidFill>
            </a:rPr>
            <a:t>Guidance for GBV Case Management Services on Monitoring Cash Referrals for Survivors of Gender-based Violence</a:t>
          </a:r>
        </a:p>
      </dsp:txBody>
      <dsp:txXfrm>
        <a:off x="3078759" y="220604"/>
        <a:ext cx="6522440" cy="3453394"/>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A8BE33F-AC54-4B4B-87E0-917C58733E98}" type="datetimeFigureOut">
              <a:rPr lang="en-US" smtClean="0"/>
              <a:t>3/20/18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8E60249-7DEA-4246-B2A9-79CF345220D6}" type="slidenum">
              <a:rPr lang="en-US" smtClean="0"/>
              <a:t>‹#›</a:t>
            </a:fld>
            <a:endParaRPr lang="en-US"/>
          </a:p>
        </p:txBody>
      </p:sp>
    </p:spTree>
    <p:extLst>
      <p:ext uri="{BB962C8B-B14F-4D97-AF65-F5344CB8AC3E}">
        <p14:creationId xmlns:p14="http://schemas.microsoft.com/office/powerpoint/2010/main" val="7017160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This webinar is brought to you by the Women’s Refugee Commission, the International Rescue Committee and Mercy Corps with support from the U.S. Department of State’s Bureau of Population, Refugees and Migration. </a:t>
            </a:r>
          </a:p>
          <a:p>
            <a:endParaRPr lang="en-US" sz="1000" dirty="0"/>
          </a:p>
        </p:txBody>
      </p:sp>
      <p:sp>
        <p:nvSpPr>
          <p:cNvPr id="4" name="Slide Number Placeholder 3"/>
          <p:cNvSpPr>
            <a:spLocks noGrp="1"/>
          </p:cNvSpPr>
          <p:nvPr>
            <p:ph type="sldNum" sz="quarter" idx="10"/>
          </p:nvPr>
        </p:nvSpPr>
        <p:spPr/>
        <p:txBody>
          <a:bodyPr/>
          <a:lstStyle/>
          <a:p>
            <a:fld id="{F88F1BF3-FDDC-4D8F-9DEA-ECCFC4CF4B1A}" type="slidenum">
              <a:rPr lang="en-US" smtClean="0"/>
              <a:t>1</a:t>
            </a:fld>
            <a:endParaRPr lang="en-US" dirty="0"/>
          </a:p>
        </p:txBody>
      </p:sp>
    </p:spTree>
    <p:extLst>
      <p:ext uri="{BB962C8B-B14F-4D97-AF65-F5344CB8AC3E}">
        <p14:creationId xmlns:p14="http://schemas.microsoft.com/office/powerpoint/2010/main" val="1561449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MS PGothic" charset="0"/>
            </a:endParaRPr>
          </a:p>
          <a:p>
            <a:pPr eaLnBrk="1" hangingPunct="1">
              <a:spcBef>
                <a:spcPct val="0"/>
              </a:spcBef>
            </a:pPr>
            <a:endParaRPr lang="en-US" dirty="0">
              <a:latin typeface="Calibri" charset="0"/>
              <a:ea typeface="MS PGothic" charset="0"/>
            </a:endParaRPr>
          </a:p>
        </p:txBody>
      </p:sp>
      <p:sp>
        <p:nvSpPr>
          <p:cNvPr id="174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99125" indent="-307356">
              <a:defRPr>
                <a:solidFill>
                  <a:schemeClr val="tx1"/>
                </a:solidFill>
                <a:latin typeface="Arial" charset="0"/>
                <a:ea typeface="MS PGothic" charset="0"/>
                <a:cs typeface="MS PGothic" charset="0"/>
              </a:defRPr>
            </a:lvl2pPr>
            <a:lvl3pPr marL="1231042" indent="-245885">
              <a:defRPr>
                <a:solidFill>
                  <a:schemeClr val="tx1"/>
                </a:solidFill>
                <a:latin typeface="Arial" charset="0"/>
                <a:ea typeface="MS PGothic" charset="0"/>
                <a:cs typeface="MS PGothic" charset="0"/>
              </a:defRPr>
            </a:lvl3pPr>
            <a:lvl4pPr marL="1722811" indent="-245885">
              <a:defRPr>
                <a:solidFill>
                  <a:schemeClr val="tx1"/>
                </a:solidFill>
                <a:latin typeface="Arial" charset="0"/>
                <a:ea typeface="MS PGothic" charset="0"/>
                <a:cs typeface="MS PGothic" charset="0"/>
              </a:defRPr>
            </a:lvl4pPr>
            <a:lvl5pPr marL="2216198" indent="-245885">
              <a:defRPr>
                <a:solidFill>
                  <a:schemeClr val="tx1"/>
                </a:solidFill>
                <a:latin typeface="Arial" charset="0"/>
                <a:ea typeface="MS PGothic" charset="0"/>
                <a:cs typeface="MS PGothic" charset="0"/>
              </a:defRPr>
            </a:lvl5pPr>
            <a:lvl6pPr marL="2682084" indent="-245885" eaLnBrk="0" fontAlgn="base" hangingPunct="0">
              <a:spcBef>
                <a:spcPct val="0"/>
              </a:spcBef>
              <a:spcAft>
                <a:spcPct val="0"/>
              </a:spcAft>
              <a:defRPr>
                <a:solidFill>
                  <a:schemeClr val="tx1"/>
                </a:solidFill>
                <a:latin typeface="Arial" charset="0"/>
                <a:ea typeface="MS PGothic" charset="0"/>
                <a:cs typeface="MS PGothic" charset="0"/>
              </a:defRPr>
            </a:lvl6pPr>
            <a:lvl7pPr marL="3147971" indent="-245885" eaLnBrk="0" fontAlgn="base" hangingPunct="0">
              <a:spcBef>
                <a:spcPct val="0"/>
              </a:spcBef>
              <a:spcAft>
                <a:spcPct val="0"/>
              </a:spcAft>
              <a:defRPr>
                <a:solidFill>
                  <a:schemeClr val="tx1"/>
                </a:solidFill>
                <a:latin typeface="Arial" charset="0"/>
                <a:ea typeface="MS PGothic" charset="0"/>
                <a:cs typeface="MS PGothic" charset="0"/>
              </a:defRPr>
            </a:lvl7pPr>
            <a:lvl8pPr marL="3613858" indent="-245885" eaLnBrk="0" fontAlgn="base" hangingPunct="0">
              <a:spcBef>
                <a:spcPct val="0"/>
              </a:spcBef>
              <a:spcAft>
                <a:spcPct val="0"/>
              </a:spcAft>
              <a:defRPr>
                <a:solidFill>
                  <a:schemeClr val="tx1"/>
                </a:solidFill>
                <a:latin typeface="Arial" charset="0"/>
                <a:ea typeface="MS PGothic" charset="0"/>
                <a:cs typeface="MS PGothic" charset="0"/>
              </a:defRPr>
            </a:lvl8pPr>
            <a:lvl9pPr marL="4079745" indent="-245885" eaLnBrk="0" fontAlgn="base" hangingPunct="0">
              <a:spcBef>
                <a:spcPct val="0"/>
              </a:spcBef>
              <a:spcAft>
                <a:spcPct val="0"/>
              </a:spcAft>
              <a:defRPr>
                <a:solidFill>
                  <a:schemeClr val="tx1"/>
                </a:solidFill>
                <a:latin typeface="Arial" charset="0"/>
                <a:ea typeface="MS PGothic" charset="0"/>
                <a:cs typeface="MS PGothic" charset="0"/>
              </a:defRPr>
            </a:lvl9pPr>
          </a:lstStyle>
          <a:p>
            <a:fld id="{D26ECA08-5943-FF4A-A883-EDAD521C36C2}" type="slidenum">
              <a:rPr lang="en-US">
                <a:latin typeface="Calibri" charset="0"/>
              </a:rPr>
              <a:pPr/>
              <a:t>10</a:t>
            </a:fld>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sz="1000" dirty="0">
              <a:latin typeface="Calibri" charset="0"/>
              <a:ea typeface="MS PGothic" charset="0"/>
            </a:endParaRPr>
          </a:p>
        </p:txBody>
      </p:sp>
      <p:sp>
        <p:nvSpPr>
          <p:cNvPr id="174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99125" indent="-307356">
              <a:defRPr>
                <a:solidFill>
                  <a:schemeClr val="tx1"/>
                </a:solidFill>
                <a:latin typeface="Arial" charset="0"/>
                <a:ea typeface="MS PGothic" charset="0"/>
                <a:cs typeface="MS PGothic" charset="0"/>
              </a:defRPr>
            </a:lvl2pPr>
            <a:lvl3pPr marL="1231042" indent="-245885">
              <a:defRPr>
                <a:solidFill>
                  <a:schemeClr val="tx1"/>
                </a:solidFill>
                <a:latin typeface="Arial" charset="0"/>
                <a:ea typeface="MS PGothic" charset="0"/>
                <a:cs typeface="MS PGothic" charset="0"/>
              </a:defRPr>
            </a:lvl3pPr>
            <a:lvl4pPr marL="1722811" indent="-245885">
              <a:defRPr>
                <a:solidFill>
                  <a:schemeClr val="tx1"/>
                </a:solidFill>
                <a:latin typeface="Arial" charset="0"/>
                <a:ea typeface="MS PGothic" charset="0"/>
                <a:cs typeface="MS PGothic" charset="0"/>
              </a:defRPr>
            </a:lvl4pPr>
            <a:lvl5pPr marL="2216198" indent="-245885">
              <a:defRPr>
                <a:solidFill>
                  <a:schemeClr val="tx1"/>
                </a:solidFill>
                <a:latin typeface="Arial" charset="0"/>
                <a:ea typeface="MS PGothic" charset="0"/>
                <a:cs typeface="MS PGothic" charset="0"/>
              </a:defRPr>
            </a:lvl5pPr>
            <a:lvl6pPr marL="2682084" indent="-245885" eaLnBrk="0" fontAlgn="base" hangingPunct="0">
              <a:spcBef>
                <a:spcPct val="0"/>
              </a:spcBef>
              <a:spcAft>
                <a:spcPct val="0"/>
              </a:spcAft>
              <a:defRPr>
                <a:solidFill>
                  <a:schemeClr val="tx1"/>
                </a:solidFill>
                <a:latin typeface="Arial" charset="0"/>
                <a:ea typeface="MS PGothic" charset="0"/>
                <a:cs typeface="MS PGothic" charset="0"/>
              </a:defRPr>
            </a:lvl6pPr>
            <a:lvl7pPr marL="3147971" indent="-245885" eaLnBrk="0" fontAlgn="base" hangingPunct="0">
              <a:spcBef>
                <a:spcPct val="0"/>
              </a:spcBef>
              <a:spcAft>
                <a:spcPct val="0"/>
              </a:spcAft>
              <a:defRPr>
                <a:solidFill>
                  <a:schemeClr val="tx1"/>
                </a:solidFill>
                <a:latin typeface="Arial" charset="0"/>
                <a:ea typeface="MS PGothic" charset="0"/>
                <a:cs typeface="MS PGothic" charset="0"/>
              </a:defRPr>
            </a:lvl7pPr>
            <a:lvl8pPr marL="3613858" indent="-245885" eaLnBrk="0" fontAlgn="base" hangingPunct="0">
              <a:spcBef>
                <a:spcPct val="0"/>
              </a:spcBef>
              <a:spcAft>
                <a:spcPct val="0"/>
              </a:spcAft>
              <a:defRPr>
                <a:solidFill>
                  <a:schemeClr val="tx1"/>
                </a:solidFill>
                <a:latin typeface="Arial" charset="0"/>
                <a:ea typeface="MS PGothic" charset="0"/>
                <a:cs typeface="MS PGothic" charset="0"/>
              </a:defRPr>
            </a:lvl8pPr>
            <a:lvl9pPr marL="4079745" indent="-245885" eaLnBrk="0" fontAlgn="base" hangingPunct="0">
              <a:spcBef>
                <a:spcPct val="0"/>
              </a:spcBef>
              <a:spcAft>
                <a:spcPct val="0"/>
              </a:spcAft>
              <a:defRPr>
                <a:solidFill>
                  <a:schemeClr val="tx1"/>
                </a:solidFill>
                <a:latin typeface="Arial" charset="0"/>
                <a:ea typeface="MS PGothic" charset="0"/>
                <a:cs typeface="MS PGothic" charset="0"/>
              </a:defRPr>
            </a:lvl9pPr>
          </a:lstStyle>
          <a:p>
            <a:fld id="{D26ECA08-5943-FF4A-A883-EDAD521C36C2}" type="slidenum">
              <a:rPr lang="en-US">
                <a:latin typeface="Calibri" charset="0"/>
              </a:rPr>
              <a:pPr/>
              <a:t>11</a:t>
            </a:fld>
            <a:endParaRPr lang="en-US">
              <a:latin typeface="Calibri" charset="0"/>
            </a:endParaRPr>
          </a:p>
        </p:txBody>
      </p:sp>
    </p:spTree>
    <p:extLst>
      <p:ext uri="{BB962C8B-B14F-4D97-AF65-F5344CB8AC3E}">
        <p14:creationId xmlns:p14="http://schemas.microsoft.com/office/powerpoint/2010/main" val="2146190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spcBef>
                <a:spcPct val="0"/>
              </a:spcBef>
              <a:defRPr/>
            </a:pPr>
            <a:r>
              <a:rPr lang="en-US" sz="1000" b="1" dirty="0"/>
              <a:t>Assessing and Mitigating Risks of Gender-based Violence in Cash-based Interventions through Story: A Focus Group Discussion and Interview Guide</a:t>
            </a:r>
          </a:p>
          <a:p>
            <a:pPr eaLnBrk="1" hangingPunct="1">
              <a:spcBef>
                <a:spcPct val="0"/>
              </a:spcBef>
            </a:pPr>
            <a:endParaRPr lang="en-US" sz="1000" dirty="0">
              <a:latin typeface="Calibri" charset="0"/>
              <a:ea typeface="MS PGothic" charset="0"/>
            </a:endParaRPr>
          </a:p>
          <a:p>
            <a:pPr marL="349415" indent="-349415">
              <a:buFont typeface="Arial"/>
              <a:buChar char="•"/>
            </a:pPr>
            <a:r>
              <a:rPr lang="en-US" sz="1000" dirty="0"/>
              <a:t>This tool uses FGDs and qualitative questions to identify any potential risks associated with the introduction of cash assistance. The FGD begins by sharing context-specific examples of GBV. Then depersonalized, sub-population-specific stories are shared followed by qualitative questions about the characters in the story. </a:t>
            </a:r>
          </a:p>
          <a:p>
            <a:pPr marL="349415" indent="-349415">
              <a:buFont typeface="Arial"/>
              <a:buChar char="•"/>
            </a:pPr>
            <a:r>
              <a:rPr lang="en-US" sz="1000" dirty="0"/>
              <a:t>Aim: to assess potential risks of GBV associated with a CBIs, as well as risk mitigation mechanisms to ensure safe receipt and use of cash</a:t>
            </a:r>
          </a:p>
          <a:p>
            <a:pPr marL="349415" indent="-349415">
              <a:buFont typeface="Arial"/>
              <a:buChar char="•"/>
            </a:pPr>
            <a:r>
              <a:rPr lang="en-US" sz="1000" dirty="0"/>
              <a:t>Accompanying guidance is provided</a:t>
            </a:r>
          </a:p>
          <a:p>
            <a:pPr eaLnBrk="1" hangingPunct="1">
              <a:spcBef>
                <a:spcPct val="0"/>
              </a:spcBef>
            </a:pPr>
            <a:endParaRPr lang="en-US" sz="1000" dirty="0">
              <a:latin typeface="Calibri" charset="0"/>
              <a:ea typeface="MS PGothic" charset="0"/>
            </a:endParaRPr>
          </a:p>
          <a:p>
            <a:pPr lvl="0"/>
            <a:endParaRPr lang="en-GB" sz="1000" dirty="0"/>
          </a:p>
        </p:txBody>
      </p:sp>
      <p:sp>
        <p:nvSpPr>
          <p:cNvPr id="4" name="Slide Number Placeholder 3"/>
          <p:cNvSpPr>
            <a:spLocks noGrp="1"/>
          </p:cNvSpPr>
          <p:nvPr>
            <p:ph type="sldNum" sz="quarter" idx="10"/>
          </p:nvPr>
        </p:nvSpPr>
        <p:spPr/>
        <p:txBody>
          <a:bodyPr/>
          <a:lstStyle/>
          <a:p>
            <a:pPr defTabSz="465887">
              <a:defRPr/>
            </a:pPr>
            <a:fld id="{56C7E846-99FA-8546-92CB-D510E516CCB2}" type="slidenum">
              <a:rPr lang="en-US">
                <a:solidFill>
                  <a:prstClr val="black"/>
                </a:solidFill>
                <a:latin typeface="Calibri"/>
              </a:rPr>
              <a:pPr defTabSz="465887">
                <a:defRPr/>
              </a:pPr>
              <a:t>12</a:t>
            </a:fld>
            <a:endParaRPr lang="en-US">
              <a:solidFill>
                <a:prstClr val="black"/>
              </a:solidFill>
              <a:latin typeface="Calibri"/>
            </a:endParaRPr>
          </a:p>
        </p:txBody>
      </p:sp>
    </p:spTree>
    <p:extLst>
      <p:ext uri="{BB962C8B-B14F-4D97-AF65-F5344CB8AC3E}">
        <p14:creationId xmlns:p14="http://schemas.microsoft.com/office/powerpoint/2010/main" val="3077593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Provided insight into beneficiaries’ perceived risks of GBV associated with the introduction of cash assistance</a:t>
            </a:r>
          </a:p>
          <a:p>
            <a:pPr marL="757066" lvl="1" indent="-291179">
              <a:buFont typeface="Arial" panose="020B0604020202020204" pitchFamily="34" charset="0"/>
              <a:buChar char="•"/>
            </a:pPr>
            <a:r>
              <a:rPr lang="en-US" sz="1000" u="sng" dirty="0"/>
              <a:t>Women and girls:</a:t>
            </a:r>
          </a:p>
          <a:p>
            <a:pPr marL="1222953" lvl="2" indent="-291179">
              <a:buFont typeface="Arial" panose="020B0604020202020204" pitchFamily="34" charset="0"/>
              <a:buChar char="•"/>
            </a:pPr>
            <a:r>
              <a:rPr lang="en-US" sz="1000" dirty="0"/>
              <a:t>Increased exposure to domestic violence (e.g., discussions on how to spend the cash transfer trigger incidents);</a:t>
            </a:r>
          </a:p>
          <a:p>
            <a:pPr marL="1222953" lvl="2" indent="-291179">
              <a:buFont typeface="Arial" panose="020B0604020202020204" pitchFamily="34" charset="0"/>
              <a:buChar char="•"/>
            </a:pPr>
            <a:r>
              <a:rPr lang="en-US" sz="1000" dirty="0"/>
              <a:t>Denial of resources (e.g., the cash would be reinvested in the man’s income-generating activity rather than the woman’s);</a:t>
            </a:r>
          </a:p>
          <a:p>
            <a:pPr marL="1222953" lvl="2" indent="-291179">
              <a:buFont typeface="Arial" panose="020B0604020202020204" pitchFamily="34" charset="0"/>
              <a:buChar char="•"/>
            </a:pPr>
            <a:r>
              <a:rPr lang="en-US" sz="1000" dirty="0"/>
              <a:t>Harassment from the host community as well as other refugees when collecting the cash transfer;</a:t>
            </a:r>
          </a:p>
          <a:p>
            <a:pPr marL="1222953" lvl="2" indent="-291179">
              <a:buFont typeface="Arial" panose="020B0604020202020204" pitchFamily="34" charset="0"/>
              <a:buChar char="•"/>
            </a:pPr>
            <a:r>
              <a:rPr lang="en-US" sz="1000" dirty="0"/>
              <a:t>Increase in early marriage associated with an increase in household income and social status;</a:t>
            </a:r>
          </a:p>
          <a:p>
            <a:pPr marL="1222953" lvl="2" indent="-291179">
              <a:buFont typeface="Arial" panose="020B0604020202020204" pitchFamily="34" charset="0"/>
              <a:buChar char="•"/>
            </a:pPr>
            <a:r>
              <a:rPr lang="en-US" sz="1000" dirty="0"/>
              <a:t>Social tension amongst Syrians and Jordanians (in situations when only refugees were provided cash transfers);</a:t>
            </a:r>
          </a:p>
          <a:p>
            <a:pPr marL="1222953" lvl="2" indent="-291179">
              <a:buFont typeface="Arial" panose="020B0604020202020204" pitchFamily="34" charset="0"/>
              <a:buChar char="•"/>
            </a:pPr>
            <a:r>
              <a:rPr lang="en-US" sz="1000" dirty="0"/>
              <a:t>Risk of theft.</a:t>
            </a:r>
          </a:p>
          <a:p>
            <a:pPr marL="757066" lvl="1" indent="-291179">
              <a:buFont typeface="Arial" panose="020B0604020202020204" pitchFamily="34" charset="0"/>
              <a:buChar char="•"/>
            </a:pPr>
            <a:endParaRPr lang="en-US" sz="1000" dirty="0"/>
          </a:p>
          <a:p>
            <a:pPr marL="291179" indent="-291179">
              <a:buFont typeface="Arial" panose="020B0604020202020204" pitchFamily="34" charset="0"/>
              <a:buChar char="•"/>
            </a:pPr>
            <a:r>
              <a:rPr lang="en-US" sz="1000" dirty="0"/>
              <a:t>Gave insight into some potential protective benefits of cash assistance for protection outcomes</a:t>
            </a:r>
          </a:p>
          <a:p>
            <a:pPr marL="757066" lvl="1" indent="-291179">
              <a:buFont typeface="Arial" panose="020B0604020202020204" pitchFamily="34" charset="0"/>
              <a:buChar char="•"/>
            </a:pPr>
            <a:r>
              <a:rPr lang="en-US" sz="1000" u="sng" dirty="0"/>
              <a:t>Women and girls:</a:t>
            </a:r>
          </a:p>
          <a:p>
            <a:pPr marL="1222953" lvl="2" indent="-291179">
              <a:buFont typeface="Arial" panose="020B0604020202020204" pitchFamily="34" charset="0"/>
              <a:buChar char="•"/>
            </a:pPr>
            <a:r>
              <a:rPr lang="en-US" sz="1000" dirty="0"/>
              <a:t>Increased status within the household, and relatedly, an increased confidence to report GBV; </a:t>
            </a:r>
          </a:p>
          <a:p>
            <a:pPr marL="1222953" lvl="2" indent="-291179">
              <a:buFont typeface="Arial" panose="020B0604020202020204" pitchFamily="34" charset="0"/>
              <a:buChar char="•"/>
            </a:pPr>
            <a:r>
              <a:rPr lang="en-US" sz="1000" dirty="0"/>
              <a:t>Enrollment of girls in school; </a:t>
            </a:r>
          </a:p>
          <a:p>
            <a:pPr marL="1222953" lvl="2" indent="-291179">
              <a:buFont typeface="Arial" panose="020B0604020202020204" pitchFamily="34" charset="0"/>
              <a:buChar char="•"/>
            </a:pPr>
            <a:r>
              <a:rPr lang="en-US" sz="1000" dirty="0"/>
              <a:t>Self-reported reduced exposure to domestic violence, including physical violence (e.g., because women would ask their husbands for money less frequently in order to meet basic needs); </a:t>
            </a:r>
          </a:p>
          <a:p>
            <a:pPr marL="1222953" lvl="2" indent="-291179">
              <a:buFont typeface="Arial" panose="020B0604020202020204" pitchFamily="34" charset="0"/>
              <a:buChar char="•"/>
            </a:pPr>
            <a:r>
              <a:rPr lang="en-US" sz="1000" dirty="0"/>
              <a:t>Reduction of risky income-generating activities; </a:t>
            </a:r>
          </a:p>
          <a:p>
            <a:pPr marL="1222953" lvl="2" indent="-291179">
              <a:buFont typeface="Arial" panose="020B0604020202020204" pitchFamily="34" charset="0"/>
              <a:buChar char="•"/>
            </a:pPr>
            <a:r>
              <a:rPr lang="en-US" sz="1000" dirty="0"/>
              <a:t>Reduction of </a:t>
            </a:r>
            <a:r>
              <a:rPr lang="en-US" sz="1000" dirty="0" err="1"/>
              <a:t>interhousehold</a:t>
            </a:r>
            <a:r>
              <a:rPr lang="en-US" sz="1000" dirty="0"/>
              <a:t> violence linked to debt and loan repayment</a:t>
            </a:r>
          </a:p>
          <a:p>
            <a:pPr marL="757066" lvl="1" indent="-291179">
              <a:buFont typeface="Arial" panose="020B0604020202020204" pitchFamily="34" charset="0"/>
              <a:buChar char="•"/>
            </a:pPr>
            <a:endParaRPr lang="en-US" sz="1000" dirty="0"/>
          </a:p>
          <a:p>
            <a:pPr marL="291179" indent="-291179">
              <a:buFont typeface="Arial" panose="020B0604020202020204" pitchFamily="34" charset="0"/>
              <a:buChar char="•"/>
            </a:pPr>
            <a:r>
              <a:rPr lang="en-US" sz="1000" dirty="0"/>
              <a:t>Provided opportunities to mitigate risks of GBV for beneficiaries of cash assistance</a:t>
            </a:r>
          </a:p>
          <a:p>
            <a:pPr marL="1106481" lvl="2" indent="-174708">
              <a:buFont typeface="Arial" panose="020B0604020202020204" pitchFamily="34" charset="0"/>
              <a:buChar char="•"/>
            </a:pPr>
            <a:endParaRPr lang="en-US" sz="1000" dirty="0"/>
          </a:p>
        </p:txBody>
      </p:sp>
      <p:sp>
        <p:nvSpPr>
          <p:cNvPr id="4" name="Slide Number Placeholder 3"/>
          <p:cNvSpPr>
            <a:spLocks noGrp="1"/>
          </p:cNvSpPr>
          <p:nvPr>
            <p:ph type="sldNum" sz="quarter" idx="10"/>
          </p:nvPr>
        </p:nvSpPr>
        <p:spPr/>
        <p:txBody>
          <a:bodyPr/>
          <a:lstStyle/>
          <a:p>
            <a:pPr defTabSz="465887">
              <a:defRPr/>
            </a:pPr>
            <a:fld id="{78E60249-7DEA-4246-B2A9-79CF345220D6}" type="slidenum">
              <a:rPr lang="en-US">
                <a:solidFill>
                  <a:prstClr val="black"/>
                </a:solidFill>
                <a:latin typeface="Calibri"/>
              </a:rPr>
              <a:pPr defTabSz="465887">
                <a:defRPr/>
              </a:pPr>
              <a:t>13</a:t>
            </a:fld>
            <a:endParaRPr lang="en-US">
              <a:solidFill>
                <a:prstClr val="black"/>
              </a:solidFill>
              <a:latin typeface="Calibri"/>
            </a:endParaRPr>
          </a:p>
        </p:txBody>
      </p:sp>
    </p:spTree>
    <p:extLst>
      <p:ext uri="{BB962C8B-B14F-4D97-AF65-F5344CB8AC3E}">
        <p14:creationId xmlns:p14="http://schemas.microsoft.com/office/powerpoint/2010/main" val="298419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Out puts</a:t>
            </a:r>
          </a:p>
          <a:p>
            <a:r>
              <a:rPr lang="en-US" sz="1000" dirty="0"/>
              <a:t>Diversifying delivering systems such as introducing mobile wallet</a:t>
            </a:r>
          </a:p>
          <a:p>
            <a:endParaRPr lang="en-US" sz="1000" dirty="0"/>
          </a:p>
          <a:p>
            <a:r>
              <a:rPr lang="en-US" sz="1000" dirty="0"/>
              <a:t>Process</a:t>
            </a:r>
          </a:p>
          <a:p>
            <a:r>
              <a:rPr lang="en-US" sz="1000" dirty="0"/>
              <a:t>Training to cash staff on GBV, Gender, Referral Pathways, assigning GBV focal point for additional follow up with GBV cases</a:t>
            </a:r>
          </a:p>
          <a:p>
            <a:r>
              <a:rPr lang="en-US" sz="1000" dirty="0"/>
              <a:t>More engaging with clients and giving them more time.  Flexibility with client, listening, client-centered</a:t>
            </a:r>
          </a:p>
        </p:txBody>
      </p:sp>
      <p:sp>
        <p:nvSpPr>
          <p:cNvPr id="4" name="Slide Number Placeholder 3"/>
          <p:cNvSpPr>
            <a:spLocks noGrp="1"/>
          </p:cNvSpPr>
          <p:nvPr>
            <p:ph type="sldNum" sz="quarter" idx="10"/>
          </p:nvPr>
        </p:nvSpPr>
        <p:spPr/>
        <p:txBody>
          <a:bodyPr/>
          <a:lstStyle/>
          <a:p>
            <a:pPr defTabSz="465887">
              <a:defRPr/>
            </a:pPr>
            <a:fld id="{78E60249-7DEA-4246-B2A9-79CF345220D6}" type="slidenum">
              <a:rPr lang="en-US">
                <a:solidFill>
                  <a:prstClr val="black"/>
                </a:solidFill>
                <a:latin typeface="Calibri"/>
              </a:rPr>
              <a:pPr defTabSz="465887">
                <a:defRPr/>
              </a:pPr>
              <a:t>14</a:t>
            </a:fld>
            <a:endParaRPr lang="en-US">
              <a:solidFill>
                <a:prstClr val="black"/>
              </a:solidFill>
              <a:latin typeface="Calibri"/>
            </a:endParaRPr>
          </a:p>
        </p:txBody>
      </p:sp>
    </p:spTree>
    <p:extLst>
      <p:ext uri="{BB962C8B-B14F-4D97-AF65-F5344CB8AC3E}">
        <p14:creationId xmlns:p14="http://schemas.microsoft.com/office/powerpoint/2010/main" val="2864252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MS PGothic" charset="0"/>
            </a:endParaRPr>
          </a:p>
        </p:txBody>
      </p:sp>
      <p:sp>
        <p:nvSpPr>
          <p:cNvPr id="174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99125" indent="-307356">
              <a:defRPr>
                <a:solidFill>
                  <a:schemeClr val="tx1"/>
                </a:solidFill>
                <a:latin typeface="Arial" charset="0"/>
                <a:ea typeface="MS PGothic" charset="0"/>
                <a:cs typeface="MS PGothic" charset="0"/>
              </a:defRPr>
            </a:lvl2pPr>
            <a:lvl3pPr marL="1231042" indent="-245885">
              <a:defRPr>
                <a:solidFill>
                  <a:schemeClr val="tx1"/>
                </a:solidFill>
                <a:latin typeface="Arial" charset="0"/>
                <a:ea typeface="MS PGothic" charset="0"/>
                <a:cs typeface="MS PGothic" charset="0"/>
              </a:defRPr>
            </a:lvl3pPr>
            <a:lvl4pPr marL="1722811" indent="-245885">
              <a:defRPr>
                <a:solidFill>
                  <a:schemeClr val="tx1"/>
                </a:solidFill>
                <a:latin typeface="Arial" charset="0"/>
                <a:ea typeface="MS PGothic" charset="0"/>
                <a:cs typeface="MS PGothic" charset="0"/>
              </a:defRPr>
            </a:lvl4pPr>
            <a:lvl5pPr marL="2216198" indent="-245885">
              <a:defRPr>
                <a:solidFill>
                  <a:schemeClr val="tx1"/>
                </a:solidFill>
                <a:latin typeface="Arial" charset="0"/>
                <a:ea typeface="MS PGothic" charset="0"/>
                <a:cs typeface="MS PGothic" charset="0"/>
              </a:defRPr>
            </a:lvl5pPr>
            <a:lvl6pPr marL="2682084" indent="-245885" eaLnBrk="0" fontAlgn="base" hangingPunct="0">
              <a:spcBef>
                <a:spcPct val="0"/>
              </a:spcBef>
              <a:spcAft>
                <a:spcPct val="0"/>
              </a:spcAft>
              <a:defRPr>
                <a:solidFill>
                  <a:schemeClr val="tx1"/>
                </a:solidFill>
                <a:latin typeface="Arial" charset="0"/>
                <a:ea typeface="MS PGothic" charset="0"/>
                <a:cs typeface="MS PGothic" charset="0"/>
              </a:defRPr>
            </a:lvl6pPr>
            <a:lvl7pPr marL="3147971" indent="-245885" eaLnBrk="0" fontAlgn="base" hangingPunct="0">
              <a:spcBef>
                <a:spcPct val="0"/>
              </a:spcBef>
              <a:spcAft>
                <a:spcPct val="0"/>
              </a:spcAft>
              <a:defRPr>
                <a:solidFill>
                  <a:schemeClr val="tx1"/>
                </a:solidFill>
                <a:latin typeface="Arial" charset="0"/>
                <a:ea typeface="MS PGothic" charset="0"/>
                <a:cs typeface="MS PGothic" charset="0"/>
              </a:defRPr>
            </a:lvl7pPr>
            <a:lvl8pPr marL="3613858" indent="-245885" eaLnBrk="0" fontAlgn="base" hangingPunct="0">
              <a:spcBef>
                <a:spcPct val="0"/>
              </a:spcBef>
              <a:spcAft>
                <a:spcPct val="0"/>
              </a:spcAft>
              <a:defRPr>
                <a:solidFill>
                  <a:schemeClr val="tx1"/>
                </a:solidFill>
                <a:latin typeface="Arial" charset="0"/>
                <a:ea typeface="MS PGothic" charset="0"/>
                <a:cs typeface="MS PGothic" charset="0"/>
              </a:defRPr>
            </a:lvl8pPr>
            <a:lvl9pPr marL="4079745" indent="-245885" eaLnBrk="0" fontAlgn="base" hangingPunct="0">
              <a:spcBef>
                <a:spcPct val="0"/>
              </a:spcBef>
              <a:spcAft>
                <a:spcPct val="0"/>
              </a:spcAft>
              <a:defRPr>
                <a:solidFill>
                  <a:schemeClr val="tx1"/>
                </a:solidFill>
                <a:latin typeface="Arial" charset="0"/>
                <a:ea typeface="MS PGothic" charset="0"/>
                <a:cs typeface="MS PGothic" charset="0"/>
              </a:defRPr>
            </a:lvl9pPr>
          </a:lstStyle>
          <a:p>
            <a:fld id="{D26ECA08-5943-FF4A-A883-EDAD521C36C2}" type="slidenum">
              <a:rPr lang="en-US">
                <a:latin typeface="Calibri" charset="0"/>
              </a:rPr>
              <a:pPr/>
              <a:t>15</a:t>
            </a:fld>
            <a:endParaRPr lang="en-US">
              <a:latin typeface="Calibri" charset="0"/>
            </a:endParaRPr>
          </a:p>
        </p:txBody>
      </p:sp>
    </p:spTree>
    <p:extLst>
      <p:ext uri="{BB962C8B-B14F-4D97-AF65-F5344CB8AC3E}">
        <p14:creationId xmlns:p14="http://schemas.microsoft.com/office/powerpoint/2010/main" val="2739752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sz="1000" dirty="0">
              <a:latin typeface="Calibri" charset="0"/>
              <a:ea typeface="MS PGothic" charset="0"/>
            </a:endParaRPr>
          </a:p>
          <a:p>
            <a:pPr lvl="0"/>
            <a:r>
              <a:rPr lang="en-US" sz="1000" b="1" dirty="0"/>
              <a:t>Post Distribution-Monitoring (PDM) Module: Adapting CBIs to Mitigate GBV Risks </a:t>
            </a:r>
          </a:p>
          <a:p>
            <a:pPr marL="349415" indent="-349415">
              <a:buFont typeface="Arial"/>
              <a:buChar char="•"/>
            </a:pPr>
            <a:r>
              <a:rPr lang="en-US" sz="1000" dirty="0"/>
              <a:t>Aim: To bridge gaps and ensure that any protection risks identified during assessment are monitoring during implementation. </a:t>
            </a:r>
          </a:p>
          <a:p>
            <a:pPr marL="349415" indent="-349415">
              <a:buFont typeface="Arial"/>
              <a:buChar char="•"/>
            </a:pPr>
            <a:r>
              <a:rPr lang="en-US" sz="1000" dirty="0"/>
              <a:t>Tool is modular </a:t>
            </a:r>
          </a:p>
          <a:p>
            <a:pPr marL="349415" indent="-349415">
              <a:buFont typeface="Arial"/>
              <a:buChar char="•"/>
            </a:pPr>
            <a:r>
              <a:rPr lang="en-US" sz="1000" dirty="0"/>
              <a:t>Includes qualitative questions</a:t>
            </a:r>
            <a:endParaRPr lang="en-US" sz="1000" dirty="0">
              <a:latin typeface="Calibri" charset="0"/>
              <a:ea typeface="MS PGothic" charset="0"/>
            </a:endParaRPr>
          </a:p>
          <a:p>
            <a:pPr marL="349415" indent="-349415">
              <a:buFont typeface="Arial"/>
              <a:buChar char="•"/>
            </a:pPr>
            <a:r>
              <a:rPr lang="en-US" sz="1000" dirty="0">
                <a:latin typeface="Calibri" charset="0"/>
                <a:ea typeface="MS PGothic" charset="0"/>
              </a:rPr>
              <a:t>Accompanying guidance is provided. </a:t>
            </a:r>
            <a:endParaRPr lang="en-US" sz="1000" dirty="0"/>
          </a:p>
          <a:p>
            <a:pPr marL="349415" indent="-349415">
              <a:buFont typeface="Arial"/>
              <a:buChar char="•"/>
            </a:pPr>
            <a:endParaRPr lang="en-US" sz="1000" dirty="0"/>
          </a:p>
          <a:p>
            <a:pPr eaLnBrk="1" hangingPunct="1">
              <a:spcBef>
                <a:spcPct val="0"/>
              </a:spcBef>
            </a:pPr>
            <a:endParaRPr lang="en-US" sz="1000" dirty="0">
              <a:latin typeface="Calibri" charset="0"/>
              <a:ea typeface="MS PGothic" charset="0"/>
            </a:endParaRPr>
          </a:p>
          <a:p>
            <a:endParaRPr lang="en-US" sz="1000" dirty="0"/>
          </a:p>
        </p:txBody>
      </p:sp>
      <p:sp>
        <p:nvSpPr>
          <p:cNvPr id="4" name="Slide Number Placeholder 3"/>
          <p:cNvSpPr>
            <a:spLocks noGrp="1"/>
          </p:cNvSpPr>
          <p:nvPr>
            <p:ph type="sldNum" sz="quarter" idx="10"/>
          </p:nvPr>
        </p:nvSpPr>
        <p:spPr/>
        <p:txBody>
          <a:bodyPr/>
          <a:lstStyle/>
          <a:p>
            <a:fld id="{78E60249-7DEA-4246-B2A9-79CF345220D6}" type="slidenum">
              <a:rPr lang="en-US" smtClean="0"/>
              <a:t>16</a:t>
            </a:fld>
            <a:endParaRPr lang="en-US"/>
          </a:p>
        </p:txBody>
      </p:sp>
    </p:spTree>
    <p:extLst>
      <p:ext uri="{BB962C8B-B14F-4D97-AF65-F5344CB8AC3E}">
        <p14:creationId xmlns:p14="http://schemas.microsoft.com/office/powerpoint/2010/main" val="2888517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Benefits</a:t>
            </a:r>
          </a:p>
          <a:p>
            <a:pPr defTabSz="465887">
              <a:defRPr/>
            </a:pPr>
            <a:r>
              <a:rPr lang="en-US" sz="1000" dirty="0"/>
              <a:t>Were recipients able to use cash for issues (</a:t>
            </a:r>
            <a:r>
              <a:rPr lang="en-US" sz="1000" dirty="0" err="1"/>
              <a:t>ie</a:t>
            </a:r>
            <a:r>
              <a:rPr lang="en-US" sz="1000" dirty="0"/>
              <a:t> rent, food security, access to health, etc.) that had previously put them at risk?  </a:t>
            </a:r>
          </a:p>
          <a:p>
            <a:endParaRPr lang="en-US" sz="1000" dirty="0"/>
          </a:p>
          <a:p>
            <a:r>
              <a:rPr lang="en-US" sz="1000" dirty="0"/>
              <a:t>94% reported that the cash transfer </a:t>
            </a:r>
            <a:r>
              <a:rPr lang="en-US" sz="1000" b="1" dirty="0"/>
              <a:t>positively impacted relations within their household, </a:t>
            </a:r>
            <a:r>
              <a:rPr lang="en-US" sz="1000" dirty="0"/>
              <a:t>highlighting that cash helped with the household’s rent security, food security, and access to the health services status.</a:t>
            </a:r>
          </a:p>
          <a:p>
            <a:endParaRPr lang="en-US" sz="1000" dirty="0"/>
          </a:p>
          <a:p>
            <a:r>
              <a:rPr lang="en-US" sz="1000" dirty="0"/>
              <a:t>Allowed parents to send their children to school.</a:t>
            </a:r>
          </a:p>
          <a:p>
            <a:endParaRPr lang="en-US" sz="1000" dirty="0"/>
          </a:p>
          <a:p>
            <a:r>
              <a:rPr lang="en-US" sz="1000" dirty="0"/>
              <a:t>Cash assistance would likely </a:t>
            </a:r>
            <a:r>
              <a:rPr lang="en-US" sz="1000" b="1" dirty="0"/>
              <a:t>reduce the number of female child marriages and improve school retention</a:t>
            </a:r>
            <a:r>
              <a:rPr lang="en-US" sz="1000" dirty="0"/>
              <a:t> </a:t>
            </a:r>
          </a:p>
          <a:p>
            <a:endParaRPr lang="en-US" sz="1000" dirty="0"/>
          </a:p>
          <a:p>
            <a:r>
              <a:rPr lang="en-US" sz="1000" b="1" dirty="0"/>
              <a:t>Risks</a:t>
            </a:r>
          </a:p>
          <a:p>
            <a:r>
              <a:rPr lang="en-US" sz="1000" b="1" dirty="0"/>
              <a:t>Did recipients note increased risks to their safety, as a result of receiving cash?  </a:t>
            </a:r>
          </a:p>
          <a:p>
            <a:r>
              <a:rPr lang="en-US" sz="1000" b="1" dirty="0"/>
              <a:t>And, how prevalent was safety a concern among the recipient to determine how to adapt? (stopping, broad adaptation to the delivery system, catered to individuals)</a:t>
            </a:r>
          </a:p>
          <a:p>
            <a:pPr defTabSz="931774">
              <a:defRPr/>
            </a:pPr>
            <a:r>
              <a:rPr lang="en-US" sz="1000" dirty="0"/>
              <a:t>4% reported increased tension among members of the household or community, most of the respondents that reported increased tension were female heads of households </a:t>
            </a:r>
          </a:p>
        </p:txBody>
      </p:sp>
      <p:sp>
        <p:nvSpPr>
          <p:cNvPr id="4" name="Slide Number Placeholder 3"/>
          <p:cNvSpPr>
            <a:spLocks noGrp="1"/>
          </p:cNvSpPr>
          <p:nvPr>
            <p:ph type="sldNum" sz="quarter" idx="10"/>
          </p:nvPr>
        </p:nvSpPr>
        <p:spPr/>
        <p:txBody>
          <a:bodyPr/>
          <a:lstStyle/>
          <a:p>
            <a:pPr defTabSz="465887">
              <a:defRPr/>
            </a:pPr>
            <a:fld id="{78E60249-7DEA-4246-B2A9-79CF345220D6}" type="slidenum">
              <a:rPr lang="en-US">
                <a:solidFill>
                  <a:prstClr val="black"/>
                </a:solidFill>
                <a:latin typeface="Calibri"/>
              </a:rPr>
              <a:pPr defTabSz="465887">
                <a:defRPr/>
              </a:pPr>
              <a:t>17</a:t>
            </a:fld>
            <a:endParaRPr lang="en-US">
              <a:solidFill>
                <a:prstClr val="black"/>
              </a:solidFill>
              <a:latin typeface="Calibri"/>
            </a:endParaRPr>
          </a:p>
        </p:txBody>
      </p:sp>
    </p:spTree>
    <p:extLst>
      <p:ext uri="{BB962C8B-B14F-4D97-AF65-F5344CB8AC3E}">
        <p14:creationId xmlns:p14="http://schemas.microsoft.com/office/powerpoint/2010/main" val="850363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b="1" dirty="0"/>
          </a:p>
        </p:txBody>
      </p:sp>
      <p:sp>
        <p:nvSpPr>
          <p:cNvPr id="194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99125" indent="-307356">
              <a:defRPr>
                <a:solidFill>
                  <a:schemeClr val="tx1"/>
                </a:solidFill>
                <a:latin typeface="Arial" charset="0"/>
                <a:ea typeface="MS PGothic" charset="0"/>
                <a:cs typeface="MS PGothic" charset="0"/>
              </a:defRPr>
            </a:lvl2pPr>
            <a:lvl3pPr marL="1231042" indent="-245885">
              <a:defRPr>
                <a:solidFill>
                  <a:schemeClr val="tx1"/>
                </a:solidFill>
                <a:latin typeface="Arial" charset="0"/>
                <a:ea typeface="MS PGothic" charset="0"/>
                <a:cs typeface="MS PGothic" charset="0"/>
              </a:defRPr>
            </a:lvl3pPr>
            <a:lvl4pPr marL="1722811" indent="-245885">
              <a:defRPr>
                <a:solidFill>
                  <a:schemeClr val="tx1"/>
                </a:solidFill>
                <a:latin typeface="Arial" charset="0"/>
                <a:ea typeface="MS PGothic" charset="0"/>
                <a:cs typeface="MS PGothic" charset="0"/>
              </a:defRPr>
            </a:lvl4pPr>
            <a:lvl5pPr marL="2216198" indent="-245885">
              <a:defRPr>
                <a:solidFill>
                  <a:schemeClr val="tx1"/>
                </a:solidFill>
                <a:latin typeface="Arial" charset="0"/>
                <a:ea typeface="MS PGothic" charset="0"/>
                <a:cs typeface="MS PGothic" charset="0"/>
              </a:defRPr>
            </a:lvl5pPr>
            <a:lvl6pPr marL="2682084" indent="-245885" eaLnBrk="0" fontAlgn="base" hangingPunct="0">
              <a:spcBef>
                <a:spcPct val="0"/>
              </a:spcBef>
              <a:spcAft>
                <a:spcPct val="0"/>
              </a:spcAft>
              <a:defRPr>
                <a:solidFill>
                  <a:schemeClr val="tx1"/>
                </a:solidFill>
                <a:latin typeface="Arial" charset="0"/>
                <a:ea typeface="MS PGothic" charset="0"/>
                <a:cs typeface="MS PGothic" charset="0"/>
              </a:defRPr>
            </a:lvl6pPr>
            <a:lvl7pPr marL="3147971" indent="-245885" eaLnBrk="0" fontAlgn="base" hangingPunct="0">
              <a:spcBef>
                <a:spcPct val="0"/>
              </a:spcBef>
              <a:spcAft>
                <a:spcPct val="0"/>
              </a:spcAft>
              <a:defRPr>
                <a:solidFill>
                  <a:schemeClr val="tx1"/>
                </a:solidFill>
                <a:latin typeface="Arial" charset="0"/>
                <a:ea typeface="MS PGothic" charset="0"/>
                <a:cs typeface="MS PGothic" charset="0"/>
              </a:defRPr>
            </a:lvl7pPr>
            <a:lvl8pPr marL="3613858" indent="-245885" eaLnBrk="0" fontAlgn="base" hangingPunct="0">
              <a:spcBef>
                <a:spcPct val="0"/>
              </a:spcBef>
              <a:spcAft>
                <a:spcPct val="0"/>
              </a:spcAft>
              <a:defRPr>
                <a:solidFill>
                  <a:schemeClr val="tx1"/>
                </a:solidFill>
                <a:latin typeface="Arial" charset="0"/>
                <a:ea typeface="MS PGothic" charset="0"/>
                <a:cs typeface="MS PGothic" charset="0"/>
              </a:defRPr>
            </a:lvl8pPr>
            <a:lvl9pPr marL="4079745" indent="-245885" eaLnBrk="0" fontAlgn="base" hangingPunct="0">
              <a:spcBef>
                <a:spcPct val="0"/>
              </a:spcBef>
              <a:spcAft>
                <a:spcPct val="0"/>
              </a:spcAft>
              <a:defRPr>
                <a:solidFill>
                  <a:schemeClr val="tx1"/>
                </a:solidFill>
                <a:latin typeface="Arial" charset="0"/>
                <a:ea typeface="MS PGothic" charset="0"/>
                <a:cs typeface="MS PGothic" charset="0"/>
              </a:defRPr>
            </a:lvl9pPr>
          </a:lstStyle>
          <a:p>
            <a:fld id="{F15A1D70-FE75-9645-9FB7-C73C6AEF6BDB}" type="slidenum">
              <a:rPr lang="en-US">
                <a:latin typeface="Calibri" charset="0"/>
              </a:rPr>
              <a:pPr/>
              <a:t>18</a:t>
            </a:fld>
            <a:endParaRPr lang="en-US">
              <a:latin typeface="Calibri" charset="0"/>
            </a:endParaRPr>
          </a:p>
        </p:txBody>
      </p:sp>
    </p:spTree>
    <p:extLst>
      <p:ext uri="{BB962C8B-B14F-4D97-AF65-F5344CB8AC3E}">
        <p14:creationId xmlns:p14="http://schemas.microsoft.com/office/powerpoint/2010/main" val="4252779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r>
              <a:rPr lang="en-US" sz="1000" b="1" dirty="0"/>
              <a:t>Protocol for GBV Case Workers for Assessing Survivors’ Financial Needs and Referring Clients of GBV Case Management for Cash Assistance </a:t>
            </a:r>
          </a:p>
          <a:p>
            <a:pPr lvl="0"/>
            <a:r>
              <a:rPr lang="en-US" sz="1000" dirty="0"/>
              <a:t>–  This tool builds on IRC’s  innovative work in Jordan since 2012 on integrating  cash assistance into its GBV response and prevention programming in urban displacement settings and through this project IRC has been very grateful for the opportunity to collaborate with WRC and MC to review and adapt it for use in broader humanitarian contexts and populations. </a:t>
            </a:r>
          </a:p>
          <a:p>
            <a:pPr lvl="0"/>
            <a:endParaRPr lang="en-US" sz="1000" dirty="0"/>
          </a:p>
          <a:p>
            <a:pPr marL="174708" indent="-174708">
              <a:buFontTx/>
              <a:buChar char="-"/>
            </a:pPr>
            <a:r>
              <a:rPr lang="en-US" sz="1000" dirty="0"/>
              <a:t>This tool follows the global inter-agency GBV case management guidelines for caseworkers as the overarching framework, but this protocol offers to caseworkers guidance on key considerations and approaches GBV case workers can use in each step of case management to integrate cash assistance within their case management with clients (which does not exist in the current inter agency guidelines) </a:t>
            </a:r>
          </a:p>
          <a:p>
            <a:endParaRPr lang="en-US" sz="1000" dirty="0"/>
          </a:p>
          <a:p>
            <a:endParaRPr lang="en-US" sz="1000" b="1" dirty="0"/>
          </a:p>
        </p:txBody>
      </p:sp>
      <p:sp>
        <p:nvSpPr>
          <p:cNvPr id="194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99125" indent="-307356">
              <a:defRPr>
                <a:solidFill>
                  <a:schemeClr val="tx1"/>
                </a:solidFill>
                <a:latin typeface="Arial" charset="0"/>
                <a:ea typeface="MS PGothic" charset="0"/>
                <a:cs typeface="MS PGothic" charset="0"/>
              </a:defRPr>
            </a:lvl2pPr>
            <a:lvl3pPr marL="1231042" indent="-245885">
              <a:defRPr>
                <a:solidFill>
                  <a:schemeClr val="tx1"/>
                </a:solidFill>
                <a:latin typeface="Arial" charset="0"/>
                <a:ea typeface="MS PGothic" charset="0"/>
                <a:cs typeface="MS PGothic" charset="0"/>
              </a:defRPr>
            </a:lvl3pPr>
            <a:lvl4pPr marL="1722811" indent="-245885">
              <a:defRPr>
                <a:solidFill>
                  <a:schemeClr val="tx1"/>
                </a:solidFill>
                <a:latin typeface="Arial" charset="0"/>
                <a:ea typeface="MS PGothic" charset="0"/>
                <a:cs typeface="MS PGothic" charset="0"/>
              </a:defRPr>
            </a:lvl4pPr>
            <a:lvl5pPr marL="2216198" indent="-245885">
              <a:defRPr>
                <a:solidFill>
                  <a:schemeClr val="tx1"/>
                </a:solidFill>
                <a:latin typeface="Arial" charset="0"/>
                <a:ea typeface="MS PGothic" charset="0"/>
                <a:cs typeface="MS PGothic" charset="0"/>
              </a:defRPr>
            </a:lvl5pPr>
            <a:lvl6pPr marL="2682084" indent="-245885" eaLnBrk="0" fontAlgn="base" hangingPunct="0">
              <a:spcBef>
                <a:spcPct val="0"/>
              </a:spcBef>
              <a:spcAft>
                <a:spcPct val="0"/>
              </a:spcAft>
              <a:defRPr>
                <a:solidFill>
                  <a:schemeClr val="tx1"/>
                </a:solidFill>
                <a:latin typeface="Arial" charset="0"/>
                <a:ea typeface="MS PGothic" charset="0"/>
                <a:cs typeface="MS PGothic" charset="0"/>
              </a:defRPr>
            </a:lvl6pPr>
            <a:lvl7pPr marL="3147971" indent="-245885" eaLnBrk="0" fontAlgn="base" hangingPunct="0">
              <a:spcBef>
                <a:spcPct val="0"/>
              </a:spcBef>
              <a:spcAft>
                <a:spcPct val="0"/>
              </a:spcAft>
              <a:defRPr>
                <a:solidFill>
                  <a:schemeClr val="tx1"/>
                </a:solidFill>
                <a:latin typeface="Arial" charset="0"/>
                <a:ea typeface="MS PGothic" charset="0"/>
                <a:cs typeface="MS PGothic" charset="0"/>
              </a:defRPr>
            </a:lvl7pPr>
            <a:lvl8pPr marL="3613858" indent="-245885" eaLnBrk="0" fontAlgn="base" hangingPunct="0">
              <a:spcBef>
                <a:spcPct val="0"/>
              </a:spcBef>
              <a:spcAft>
                <a:spcPct val="0"/>
              </a:spcAft>
              <a:defRPr>
                <a:solidFill>
                  <a:schemeClr val="tx1"/>
                </a:solidFill>
                <a:latin typeface="Arial" charset="0"/>
                <a:ea typeface="MS PGothic" charset="0"/>
                <a:cs typeface="MS PGothic" charset="0"/>
              </a:defRPr>
            </a:lvl8pPr>
            <a:lvl9pPr marL="4079745" indent="-245885" eaLnBrk="0" fontAlgn="base" hangingPunct="0">
              <a:spcBef>
                <a:spcPct val="0"/>
              </a:spcBef>
              <a:spcAft>
                <a:spcPct val="0"/>
              </a:spcAft>
              <a:defRPr>
                <a:solidFill>
                  <a:schemeClr val="tx1"/>
                </a:solidFill>
                <a:latin typeface="Arial" charset="0"/>
                <a:ea typeface="MS PGothic" charset="0"/>
                <a:cs typeface="MS PGothic" charset="0"/>
              </a:defRPr>
            </a:lvl9pPr>
          </a:lstStyle>
          <a:p>
            <a:fld id="{F15A1D70-FE75-9645-9FB7-C73C6AEF6BDB}" type="slidenum">
              <a:rPr lang="en-US">
                <a:latin typeface="Calibri" charset="0"/>
              </a:rPr>
              <a:pPr/>
              <a:t>19</a:t>
            </a:fld>
            <a:endParaRPr lang="en-US">
              <a:latin typeface="Calibri" charset="0"/>
            </a:endParaRPr>
          </a:p>
        </p:txBody>
      </p:sp>
    </p:spTree>
    <p:extLst>
      <p:ext uri="{BB962C8B-B14F-4D97-AF65-F5344CB8AC3E}">
        <p14:creationId xmlns:p14="http://schemas.microsoft.com/office/powerpoint/2010/main" val="1362016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F88F1BF3-FDDC-4D8F-9DEA-ECCFC4CF4B1A}" type="slidenum">
              <a:rPr lang="en-US" smtClean="0"/>
              <a:t>2</a:t>
            </a:fld>
            <a:endParaRPr lang="en-US" dirty="0"/>
          </a:p>
        </p:txBody>
      </p:sp>
    </p:spTree>
    <p:extLst>
      <p:ext uri="{BB962C8B-B14F-4D97-AF65-F5344CB8AC3E}">
        <p14:creationId xmlns:p14="http://schemas.microsoft.com/office/powerpoint/2010/main" val="2836665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a:p>
            <a:pPr defTabSz="465887">
              <a:defRPr/>
            </a:pPr>
            <a:r>
              <a:rPr lang="en-US" sz="1000" dirty="0"/>
              <a:t>1</a:t>
            </a:r>
            <a:r>
              <a:rPr lang="en-US" sz="1000" baseline="30000" dirty="0"/>
              <a:t>st</a:t>
            </a:r>
            <a:r>
              <a:rPr lang="en-US" sz="1000" dirty="0"/>
              <a:t> phase learning for IRC began earlier in </a:t>
            </a:r>
            <a:r>
              <a:rPr lang="en-US" sz="1000" b="1" dirty="0"/>
              <a:t>2015 through UNHCR and European Commission Humanitarian Aid and Civil Protection Department’s Enhanced Response Capacity funding- IRC was a learning partner through case study “Improving Cash-Based Interventions Multipurpose Cash Grants and Protection: Integrating Cash Transfers into Gender Based Violence Programs in Jordan: Benefits, Risks and Challenges” </a:t>
            </a:r>
          </a:p>
          <a:p>
            <a:r>
              <a:rPr lang="en-US" sz="1000" dirty="0"/>
              <a:t>	Existing literature on cash and protection in humanitarian contexts </a:t>
            </a:r>
          </a:p>
          <a:p>
            <a:pPr lvl="1"/>
            <a:r>
              <a:rPr lang="en-US" sz="1000" dirty="0"/>
              <a:t>IRC’s program-related documentation</a:t>
            </a:r>
          </a:p>
          <a:p>
            <a:pPr lvl="1"/>
            <a:r>
              <a:rPr lang="en-US" sz="1000" dirty="0"/>
              <a:t>FGDs (with 72 cash and non-cash male and female beneficiaries) </a:t>
            </a:r>
          </a:p>
          <a:p>
            <a:pPr lvl="1"/>
            <a:r>
              <a:rPr lang="en-US" sz="1000" dirty="0"/>
              <a:t>Individual interviews (with five female cash beneficiaries, 14 IRC staff, and external protection stakeholders). </a:t>
            </a:r>
          </a:p>
          <a:p>
            <a:endParaRPr lang="en-US" sz="1000" dirty="0"/>
          </a:p>
          <a:p>
            <a:pPr>
              <a:buFontTx/>
              <a:buChar char="-"/>
            </a:pPr>
            <a:r>
              <a:rPr lang="en-US" sz="1000" dirty="0"/>
              <a:t>2</a:t>
            </a:r>
            <a:r>
              <a:rPr lang="en-US" sz="1000" baseline="30000" dirty="0"/>
              <a:t>nd</a:t>
            </a:r>
            <a:r>
              <a:rPr lang="en-US" sz="1000" dirty="0"/>
              <a:t> phase learning : </a:t>
            </a:r>
            <a:r>
              <a:rPr lang="en-US" sz="1000" b="1" dirty="0"/>
              <a:t>April 2017  rapid assessment through this project and partnership with WRC + MC</a:t>
            </a:r>
          </a:p>
          <a:p>
            <a:pPr lvl="1">
              <a:buFontTx/>
              <a:buChar char="-"/>
            </a:pPr>
            <a:r>
              <a:rPr lang="en-US" sz="1000" dirty="0"/>
              <a:t>targeting 496 respondents, taking into consideration gender-, age-, and nationality-disaggregated data </a:t>
            </a:r>
          </a:p>
          <a:p>
            <a:pPr lvl="1">
              <a:buFontTx/>
              <a:buChar char="-"/>
            </a:pPr>
            <a:r>
              <a:rPr lang="en-US" sz="1000" dirty="0"/>
              <a:t>Establish a baseline understanding of the social and cultural norms, in particular as related to the stigma faced by survivors of GBV, as well as related protection risks. </a:t>
            </a:r>
          </a:p>
          <a:p>
            <a:pPr lvl="1">
              <a:buFontTx/>
              <a:buChar char="-"/>
            </a:pPr>
            <a:endParaRPr lang="en-US" sz="1000" dirty="0"/>
          </a:p>
          <a:p>
            <a:pPr lvl="1">
              <a:buFontTx/>
              <a:buChar char="-"/>
            </a:pPr>
            <a:endParaRPr lang="en-US" sz="1000" dirty="0"/>
          </a:p>
          <a:p>
            <a:pPr lvl="1">
              <a:buFontTx/>
              <a:buNone/>
            </a:pPr>
            <a:r>
              <a:rPr lang="en-US" sz="1000" dirty="0"/>
              <a:t>Findings were the same between the two learning opportunities </a:t>
            </a:r>
          </a:p>
          <a:p>
            <a:pPr lvl="1">
              <a:buFontTx/>
              <a:buChar char="-"/>
            </a:pPr>
            <a:endParaRPr lang="en-US" sz="1000" dirty="0"/>
          </a:p>
          <a:p>
            <a:endParaRPr lang="en-US" sz="1000" dirty="0"/>
          </a:p>
        </p:txBody>
      </p:sp>
      <p:sp>
        <p:nvSpPr>
          <p:cNvPr id="4" name="Slide Number Placeholder 3"/>
          <p:cNvSpPr>
            <a:spLocks noGrp="1"/>
          </p:cNvSpPr>
          <p:nvPr>
            <p:ph type="sldNum" sz="quarter" idx="10"/>
          </p:nvPr>
        </p:nvSpPr>
        <p:spPr/>
        <p:txBody>
          <a:bodyPr/>
          <a:lstStyle/>
          <a:p>
            <a:fld id="{78E60249-7DEA-4246-B2A9-79CF345220D6}" type="slidenum">
              <a:rPr lang="en-US" smtClean="0"/>
              <a:t>20</a:t>
            </a:fld>
            <a:endParaRPr lang="en-US"/>
          </a:p>
        </p:txBody>
      </p:sp>
    </p:spTree>
    <p:extLst>
      <p:ext uri="{BB962C8B-B14F-4D97-AF65-F5344CB8AC3E}">
        <p14:creationId xmlns:p14="http://schemas.microsoft.com/office/powerpoint/2010/main" val="429810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a:p>
            <a:r>
              <a:rPr lang="en-US" sz="1000" dirty="0"/>
              <a:t>This tool includes guidance for caseworkers on how to: </a:t>
            </a:r>
          </a:p>
          <a:p>
            <a:r>
              <a:rPr lang="en-US" sz="1000" dirty="0"/>
              <a:t>1 -  contextualize the incident the survivor discloses and assess the survivors’ needs for cash assistance  within an understanding of their access to and control over resources to understand how lack of access to or control over may trigger or aggravate incidents or violence or prevent clients from accessing the necessary services to recover and mitigate further harm</a:t>
            </a:r>
          </a:p>
          <a:p>
            <a:r>
              <a:rPr lang="en-US" sz="1000" dirty="0"/>
              <a:t>2 - How to determine with the client if cash (alongside regular case management services)  is able to  1) offer immediate lifesaving support 2) ensure access to response services which otherwise would not be accessible to the survivor due to prohibitive costs or their inability to access and or control the use of resources without compromising someone else knowing their experience (i.e. in order to access the cash they would have to ask from someone who would likely ask or know why and this could place them at further harm) 3) mitigate an imminent incident of violence from occurring </a:t>
            </a:r>
          </a:p>
          <a:p>
            <a:r>
              <a:rPr lang="en-US" sz="1000" dirty="0"/>
              <a:t>3 – How to conduct an action plan with the survivor including if cash is an option   (i.e. action plan can have as one action to receive the cash  + how the cash will contribute to another action of the plan) </a:t>
            </a:r>
          </a:p>
          <a:p>
            <a:r>
              <a:rPr lang="en-US" sz="1000" dirty="0"/>
              <a:t>4 – how to conduct specific safety plans with the survivor if cash assistance is determined a part of their plan  (i.e. this is different / in addition to a safety plan caseworkers conduct  with IPV survivors  and is more like in section 1 tools ensuring that cash does not further contribute to placing the survivor at risk of harm) </a:t>
            </a:r>
          </a:p>
          <a:p>
            <a:r>
              <a:rPr lang="en-US" sz="1000" dirty="0"/>
              <a:t>5- how to work with cash colleagues (whether internal or external) to tailor the cash assistance to meet the timely needs of survivors and uphold the guiding principles and ethical considerations of working with survivors of GBV (i.e. believing the survivor ; confidentiality / need to know basis ; consent </a:t>
            </a:r>
            <a:r>
              <a:rPr lang="en-US" sz="1000" dirty="0" err="1"/>
              <a:t>etc</a:t>
            </a:r>
            <a:r>
              <a:rPr lang="en-US" sz="1000" dirty="0"/>
              <a:t>)  , and</a:t>
            </a:r>
          </a:p>
          <a:p>
            <a:r>
              <a:rPr lang="en-US" sz="1000" dirty="0"/>
              <a:t>6 – sample script for how to communicate to GBV survivors about cash referrals. </a:t>
            </a:r>
          </a:p>
          <a:p>
            <a:endParaRPr lang="en-US" sz="1000" dirty="0"/>
          </a:p>
          <a:p>
            <a:pPr lvl="0"/>
            <a:endParaRPr lang="en-GB" sz="1000" dirty="0"/>
          </a:p>
        </p:txBody>
      </p:sp>
      <p:sp>
        <p:nvSpPr>
          <p:cNvPr id="4" name="Slide Number Placeholder 3"/>
          <p:cNvSpPr>
            <a:spLocks noGrp="1"/>
          </p:cNvSpPr>
          <p:nvPr>
            <p:ph type="sldNum" sz="quarter" idx="10"/>
          </p:nvPr>
        </p:nvSpPr>
        <p:spPr/>
        <p:txBody>
          <a:bodyPr/>
          <a:lstStyle/>
          <a:p>
            <a:pPr defTabSz="465887">
              <a:defRPr/>
            </a:pPr>
            <a:fld id="{56C7E846-99FA-8546-92CB-D510E516CCB2}" type="slidenum">
              <a:rPr lang="en-US">
                <a:solidFill>
                  <a:prstClr val="black"/>
                </a:solidFill>
                <a:latin typeface="Calibri"/>
              </a:rPr>
              <a:pPr defTabSz="465887">
                <a:defRPr/>
              </a:pPr>
              <a:t>21</a:t>
            </a:fld>
            <a:endParaRPr lang="en-US">
              <a:solidFill>
                <a:prstClr val="black"/>
              </a:solidFill>
              <a:latin typeface="Calibri"/>
            </a:endParaRPr>
          </a:p>
        </p:txBody>
      </p:sp>
    </p:spTree>
    <p:extLst>
      <p:ext uri="{BB962C8B-B14F-4D97-AF65-F5344CB8AC3E}">
        <p14:creationId xmlns:p14="http://schemas.microsoft.com/office/powerpoint/2010/main" val="1963797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defTabSz="931774">
              <a:defRPr/>
            </a:pPr>
            <a:endParaRPr lang="en-US" b="0" dirty="0"/>
          </a:p>
        </p:txBody>
      </p:sp>
      <p:sp>
        <p:nvSpPr>
          <p:cNvPr id="194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99125" indent="-307356">
              <a:defRPr>
                <a:solidFill>
                  <a:schemeClr val="tx1"/>
                </a:solidFill>
                <a:latin typeface="Arial" charset="0"/>
                <a:ea typeface="MS PGothic" charset="0"/>
                <a:cs typeface="MS PGothic" charset="0"/>
              </a:defRPr>
            </a:lvl2pPr>
            <a:lvl3pPr marL="1231042" indent="-245885">
              <a:defRPr>
                <a:solidFill>
                  <a:schemeClr val="tx1"/>
                </a:solidFill>
                <a:latin typeface="Arial" charset="0"/>
                <a:ea typeface="MS PGothic" charset="0"/>
                <a:cs typeface="MS PGothic" charset="0"/>
              </a:defRPr>
            </a:lvl3pPr>
            <a:lvl4pPr marL="1722811" indent="-245885">
              <a:defRPr>
                <a:solidFill>
                  <a:schemeClr val="tx1"/>
                </a:solidFill>
                <a:latin typeface="Arial" charset="0"/>
                <a:ea typeface="MS PGothic" charset="0"/>
                <a:cs typeface="MS PGothic" charset="0"/>
              </a:defRPr>
            </a:lvl4pPr>
            <a:lvl5pPr marL="2216198" indent="-245885">
              <a:defRPr>
                <a:solidFill>
                  <a:schemeClr val="tx1"/>
                </a:solidFill>
                <a:latin typeface="Arial" charset="0"/>
                <a:ea typeface="MS PGothic" charset="0"/>
                <a:cs typeface="MS PGothic" charset="0"/>
              </a:defRPr>
            </a:lvl5pPr>
            <a:lvl6pPr marL="2682084" indent="-245885" eaLnBrk="0" fontAlgn="base" hangingPunct="0">
              <a:spcBef>
                <a:spcPct val="0"/>
              </a:spcBef>
              <a:spcAft>
                <a:spcPct val="0"/>
              </a:spcAft>
              <a:defRPr>
                <a:solidFill>
                  <a:schemeClr val="tx1"/>
                </a:solidFill>
                <a:latin typeface="Arial" charset="0"/>
                <a:ea typeface="MS PGothic" charset="0"/>
                <a:cs typeface="MS PGothic" charset="0"/>
              </a:defRPr>
            </a:lvl6pPr>
            <a:lvl7pPr marL="3147971" indent="-245885" eaLnBrk="0" fontAlgn="base" hangingPunct="0">
              <a:spcBef>
                <a:spcPct val="0"/>
              </a:spcBef>
              <a:spcAft>
                <a:spcPct val="0"/>
              </a:spcAft>
              <a:defRPr>
                <a:solidFill>
                  <a:schemeClr val="tx1"/>
                </a:solidFill>
                <a:latin typeface="Arial" charset="0"/>
                <a:ea typeface="MS PGothic" charset="0"/>
                <a:cs typeface="MS PGothic" charset="0"/>
              </a:defRPr>
            </a:lvl7pPr>
            <a:lvl8pPr marL="3613858" indent="-245885" eaLnBrk="0" fontAlgn="base" hangingPunct="0">
              <a:spcBef>
                <a:spcPct val="0"/>
              </a:spcBef>
              <a:spcAft>
                <a:spcPct val="0"/>
              </a:spcAft>
              <a:defRPr>
                <a:solidFill>
                  <a:schemeClr val="tx1"/>
                </a:solidFill>
                <a:latin typeface="Arial" charset="0"/>
                <a:ea typeface="MS PGothic" charset="0"/>
                <a:cs typeface="MS PGothic" charset="0"/>
              </a:defRPr>
            </a:lvl8pPr>
            <a:lvl9pPr marL="4079745" indent="-245885" eaLnBrk="0" fontAlgn="base" hangingPunct="0">
              <a:spcBef>
                <a:spcPct val="0"/>
              </a:spcBef>
              <a:spcAft>
                <a:spcPct val="0"/>
              </a:spcAft>
              <a:defRPr>
                <a:solidFill>
                  <a:schemeClr val="tx1"/>
                </a:solidFill>
                <a:latin typeface="Arial" charset="0"/>
                <a:ea typeface="MS PGothic" charset="0"/>
                <a:cs typeface="MS PGothic" charset="0"/>
              </a:defRPr>
            </a:lvl9pPr>
          </a:lstStyle>
          <a:p>
            <a:fld id="{F15A1D70-FE75-9645-9FB7-C73C6AEF6BDB}" type="slidenum">
              <a:rPr lang="en-US">
                <a:latin typeface="Calibri" charset="0"/>
              </a:rPr>
              <a:pPr/>
              <a:t>22</a:t>
            </a:fld>
            <a:endParaRPr lang="en-US">
              <a:latin typeface="Calibri" charset="0"/>
            </a:endParaRPr>
          </a:p>
        </p:txBody>
      </p:sp>
    </p:spTree>
    <p:extLst>
      <p:ext uri="{BB962C8B-B14F-4D97-AF65-F5344CB8AC3E}">
        <p14:creationId xmlns:p14="http://schemas.microsoft.com/office/powerpoint/2010/main" val="1288011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00" b="1" dirty="0"/>
              <a:t>Post-distribution Monitoring (PDM) Module for Cash Referrals for Survivors of Gender-based Violence. </a:t>
            </a:r>
          </a:p>
          <a:p>
            <a:pPr lvl="0"/>
            <a:endParaRPr lang="en-US" sz="1000" dirty="0"/>
          </a:p>
          <a:p>
            <a:pPr defTabSz="465887">
              <a:defRPr/>
            </a:pPr>
            <a:r>
              <a:rPr lang="en-US" sz="1000" dirty="0"/>
              <a:t>All caseworkers are responsible for ensuring if the client’s support system is functioning effectively and the services received have / are fulfilling its intended purpose during the case follow up step </a:t>
            </a:r>
          </a:p>
          <a:p>
            <a:pPr marL="174708" indent="-174708">
              <a:buFontTx/>
              <a:buChar char="-"/>
            </a:pPr>
            <a:r>
              <a:rPr lang="en-US" sz="1000" dirty="0"/>
              <a:t>This tool helps GBV caseworkers and their supervisors to directly monitor protection risks and the specific GBV response benefits associated with cash assistance in the case management process and the effectiveness of risk mitigation mechanisms;  </a:t>
            </a:r>
          </a:p>
          <a:p>
            <a:pPr marL="174708" indent="-174708">
              <a:buFontTx/>
              <a:buChar char="-"/>
            </a:pPr>
            <a:r>
              <a:rPr lang="en-US" sz="1000" dirty="0"/>
              <a:t>The data points are to be decided on also with the cash partner as those data points will be shared with the cash partner (whether internal or external) to inform their own reporting and monitoring of cash. </a:t>
            </a:r>
          </a:p>
          <a:p>
            <a:pPr marL="174708" indent="-174708">
              <a:buFontTx/>
              <a:buChar char="-"/>
            </a:pPr>
            <a:r>
              <a:rPr lang="en-US" sz="1000" dirty="0"/>
              <a:t>This PDM is meant to inform adaptations in cash referrals to address barriers to achieving case action goals and to maximize protection outcomes and provides a frame for coordination between the case management and cash actors. </a:t>
            </a:r>
          </a:p>
          <a:p>
            <a:pPr marL="174708" indent="-174708">
              <a:buFontTx/>
              <a:buChar char="-"/>
            </a:pPr>
            <a:endParaRPr lang="en-US" sz="1000" dirty="0"/>
          </a:p>
          <a:p>
            <a:pPr defTabSz="931774">
              <a:defRPr/>
            </a:pPr>
            <a:r>
              <a:rPr lang="en-US" sz="1000" b="1" dirty="0"/>
              <a:t>Guidance for GBV Case Management Services on Monitoring Cash Referrals for Survivors of Gender-based Violence. </a:t>
            </a:r>
            <a:r>
              <a:rPr lang="en-US" sz="1000" dirty="0"/>
              <a:t>Accompanies the PDM tool and provides guidance on how to action and coordinate the information gained through the PDM to inform both case specific and potentially broader programming implications for the cash and case management actors</a:t>
            </a:r>
          </a:p>
          <a:p>
            <a:pPr defTabSz="931774">
              <a:defRPr/>
            </a:pPr>
            <a:endParaRPr lang="en-US" sz="1000" dirty="0"/>
          </a:p>
          <a:p>
            <a:endParaRPr lang="en-US" sz="1000" dirty="0"/>
          </a:p>
        </p:txBody>
      </p:sp>
      <p:sp>
        <p:nvSpPr>
          <p:cNvPr id="4" name="Slide Number Placeholder 3"/>
          <p:cNvSpPr>
            <a:spLocks noGrp="1"/>
          </p:cNvSpPr>
          <p:nvPr>
            <p:ph type="sldNum" sz="quarter" idx="10"/>
          </p:nvPr>
        </p:nvSpPr>
        <p:spPr/>
        <p:txBody>
          <a:bodyPr/>
          <a:lstStyle/>
          <a:p>
            <a:fld id="{78E60249-7DEA-4246-B2A9-79CF345220D6}" type="slidenum">
              <a:rPr lang="en-US" smtClean="0"/>
              <a:t>23</a:t>
            </a:fld>
            <a:endParaRPr lang="en-US"/>
          </a:p>
        </p:txBody>
      </p:sp>
    </p:spTree>
    <p:extLst>
      <p:ext uri="{BB962C8B-B14F-4D97-AF65-F5344CB8AC3E}">
        <p14:creationId xmlns:p14="http://schemas.microsoft.com/office/powerpoint/2010/main" val="415277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000" dirty="0"/>
              <a:t>Administered </a:t>
            </a:r>
            <a:r>
              <a:rPr lang="en-US" sz="1000" i="1" dirty="0"/>
              <a:t>Post-distribution Monitoring (PDM) Module for Mainstreaming GBV Considerations in CBIs</a:t>
            </a:r>
            <a:r>
              <a:rPr lang="en-US" sz="1000" dirty="0"/>
              <a:t> (developed by Mercy Corps, IRC and WRC)</a:t>
            </a:r>
          </a:p>
          <a:p>
            <a:r>
              <a:rPr lang="en-US" sz="1000" dirty="0"/>
              <a:t>Sample:</a:t>
            </a:r>
          </a:p>
          <a:p>
            <a:pPr lvl="1"/>
            <a:r>
              <a:rPr lang="en-US" sz="1000" dirty="0"/>
              <a:t>50 female GBV survivors receiving cash for </a:t>
            </a:r>
            <a:r>
              <a:rPr lang="en-US" sz="1000" b="1" dirty="0"/>
              <a:t>basic assistance </a:t>
            </a:r>
            <a:r>
              <a:rPr lang="en-US" sz="1000" dirty="0"/>
              <a:t>in Mafraq, Irbid, and </a:t>
            </a:r>
            <a:r>
              <a:rPr lang="en-US" sz="1000" dirty="0" err="1"/>
              <a:t>Ramtha</a:t>
            </a:r>
            <a:r>
              <a:rPr lang="en-US" sz="1000" dirty="0"/>
              <a:t> </a:t>
            </a:r>
          </a:p>
          <a:p>
            <a:pPr lvl="1"/>
            <a:r>
              <a:rPr lang="en-US" sz="1000" dirty="0"/>
              <a:t>Four female GBV survivors receiving cash for </a:t>
            </a:r>
            <a:r>
              <a:rPr lang="en-US" sz="1000" b="1" dirty="0"/>
              <a:t>emergency needs </a:t>
            </a:r>
            <a:r>
              <a:rPr lang="en-US" sz="1000" dirty="0"/>
              <a:t>in Mafraq and Irbid. </a:t>
            </a:r>
          </a:p>
          <a:p>
            <a:pPr lvl="1"/>
            <a:endParaRPr lang="en-US" sz="1000" dirty="0"/>
          </a:p>
          <a:p>
            <a:pPr lvl="1"/>
            <a:r>
              <a:rPr lang="en-US" sz="1000" dirty="0"/>
              <a:t>The first operational learning point relates to ensuring the quality and coordinated support to survivors and mitigating against the negative consequences for survivors as represented in the 8% statistic </a:t>
            </a:r>
          </a:p>
          <a:p>
            <a:pPr lvl="1"/>
            <a:endParaRPr lang="en-US" sz="1000" dirty="0"/>
          </a:p>
          <a:p>
            <a:pPr lvl="1"/>
            <a:r>
              <a:rPr lang="en-US" sz="1000" dirty="0"/>
              <a:t>The second operational learning point relates to the fact that cash is temporary and while essential to support a survivor’s immediate safety and or access to services if they are not able to become self-reliant the risks of violence may likely return </a:t>
            </a:r>
          </a:p>
          <a:p>
            <a:pPr lvl="1"/>
            <a:endParaRPr lang="en-US" sz="1000" dirty="0"/>
          </a:p>
          <a:p>
            <a:pPr lvl="1"/>
            <a:endParaRPr lang="en-US" sz="1000" dirty="0"/>
          </a:p>
          <a:p>
            <a:r>
              <a:rPr lang="en-US" sz="1000" dirty="0"/>
              <a:t>. </a:t>
            </a:r>
          </a:p>
        </p:txBody>
      </p:sp>
      <p:sp>
        <p:nvSpPr>
          <p:cNvPr id="4" name="Slide Number Placeholder 3"/>
          <p:cNvSpPr>
            <a:spLocks noGrp="1"/>
          </p:cNvSpPr>
          <p:nvPr>
            <p:ph type="sldNum" sz="quarter" idx="10"/>
          </p:nvPr>
        </p:nvSpPr>
        <p:spPr/>
        <p:txBody>
          <a:bodyPr/>
          <a:lstStyle/>
          <a:p>
            <a:fld id="{78E60249-7DEA-4246-B2A9-79CF345220D6}" type="slidenum">
              <a:rPr lang="en-US" smtClean="0"/>
              <a:t>24</a:t>
            </a:fld>
            <a:endParaRPr lang="en-US"/>
          </a:p>
        </p:txBody>
      </p:sp>
    </p:spTree>
    <p:extLst>
      <p:ext uri="{BB962C8B-B14F-4D97-AF65-F5344CB8AC3E}">
        <p14:creationId xmlns:p14="http://schemas.microsoft.com/office/powerpoint/2010/main" val="28600969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a:defRPr/>
            </a:pPr>
            <a:endParaRPr lang="en-US" sz="1000" b="1" dirty="0"/>
          </a:p>
          <a:p>
            <a:pPr defTabSz="931774">
              <a:defRPr/>
            </a:pPr>
            <a:r>
              <a:rPr lang="en-US" sz="1000" b="1" dirty="0"/>
              <a:t>To optimize CBIs for enhances protection from GBV, </a:t>
            </a:r>
            <a:r>
              <a:rPr lang="en-US" sz="1000" dirty="0"/>
              <a:t>cash actor must: </a:t>
            </a:r>
          </a:p>
          <a:p>
            <a:pPr defTabSz="931774">
              <a:defRPr/>
            </a:pPr>
            <a:endParaRPr lang="en-US" sz="1000" dirty="0"/>
          </a:p>
          <a:p>
            <a:pPr marL="174708" indent="-174708" defTabSz="931774">
              <a:buFont typeface="Arial" panose="020B0604020202020204" pitchFamily="34" charset="0"/>
              <a:buChar char="•"/>
              <a:defRPr/>
            </a:pPr>
            <a:r>
              <a:rPr lang="en-US" sz="1000" dirty="0"/>
              <a:t>Reach out to and collaborate with GBV actors at the field level to mainstream GBV considerations within CBIs throughout the program cycle.</a:t>
            </a:r>
          </a:p>
          <a:p>
            <a:pPr defTabSz="931774">
              <a:defRPr/>
            </a:pPr>
            <a:endParaRPr lang="en-US" sz="1000" dirty="0"/>
          </a:p>
          <a:p>
            <a:pPr marL="174708" indent="-174708" defTabSz="931774">
              <a:buFont typeface="Arial" panose="020B0604020202020204" pitchFamily="34" charset="0"/>
              <a:buChar char="•"/>
              <a:defRPr/>
            </a:pPr>
            <a:r>
              <a:rPr lang="en-US" sz="1000" dirty="0"/>
              <a:t>Assess, mitigate and monitor risks of GBV associated with the introduction of cash assistance. They need to tailor programming and adapt programming throughout the implementation phase to ensure safety and inclusion. This may mean adjusting the delivery mechanism, the amount or frequency of cash transfers, pairing cash with other activities and services; and </a:t>
            </a:r>
          </a:p>
          <a:p>
            <a:pPr defTabSz="931774">
              <a:defRPr/>
            </a:pPr>
            <a:endParaRPr lang="en-US" sz="1000" dirty="0"/>
          </a:p>
          <a:p>
            <a:pPr marL="174708" indent="-174708" defTabSz="931774">
              <a:buFont typeface="Arial" panose="020B0604020202020204" pitchFamily="34" charset="0"/>
              <a:buChar char="•"/>
              <a:defRPr/>
            </a:pPr>
            <a:r>
              <a:rPr lang="en-US" sz="1000" dirty="0"/>
              <a:t>Partner and collaborate with GBV actors to integrate cash within GBV case management services to holistically meet the protection needs of survivors.</a:t>
            </a:r>
          </a:p>
        </p:txBody>
      </p:sp>
      <p:sp>
        <p:nvSpPr>
          <p:cNvPr id="215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57066" indent="-291179">
              <a:defRPr>
                <a:solidFill>
                  <a:schemeClr val="tx1"/>
                </a:solidFill>
                <a:latin typeface="Arial" charset="0"/>
                <a:ea typeface="MS PGothic" charset="0"/>
                <a:cs typeface="MS PGothic" charset="0"/>
              </a:defRPr>
            </a:lvl2pPr>
            <a:lvl3pPr marL="1164717" indent="-232943">
              <a:defRPr>
                <a:solidFill>
                  <a:schemeClr val="tx1"/>
                </a:solidFill>
                <a:latin typeface="Arial" charset="0"/>
                <a:ea typeface="MS PGothic" charset="0"/>
                <a:cs typeface="MS PGothic" charset="0"/>
              </a:defRPr>
            </a:lvl3pPr>
            <a:lvl4pPr marL="1630604" indent="-232943">
              <a:defRPr>
                <a:solidFill>
                  <a:schemeClr val="tx1"/>
                </a:solidFill>
                <a:latin typeface="Arial" charset="0"/>
                <a:ea typeface="MS PGothic" charset="0"/>
                <a:cs typeface="MS PGothic" charset="0"/>
              </a:defRPr>
            </a:lvl4pPr>
            <a:lvl5pPr marL="2096491" indent="-232943">
              <a:defRPr>
                <a:solidFill>
                  <a:schemeClr val="tx1"/>
                </a:solidFill>
                <a:latin typeface="Arial" charset="0"/>
                <a:ea typeface="MS PGothic" charset="0"/>
                <a:cs typeface="MS PGothic" charset="0"/>
              </a:defRPr>
            </a:lvl5pPr>
            <a:lvl6pPr marL="2562377" indent="-232943" eaLnBrk="0" fontAlgn="base" hangingPunct="0">
              <a:spcBef>
                <a:spcPct val="0"/>
              </a:spcBef>
              <a:spcAft>
                <a:spcPct val="0"/>
              </a:spcAft>
              <a:defRPr>
                <a:solidFill>
                  <a:schemeClr val="tx1"/>
                </a:solidFill>
                <a:latin typeface="Arial" charset="0"/>
                <a:ea typeface="MS PGothic" charset="0"/>
                <a:cs typeface="MS PGothic" charset="0"/>
              </a:defRPr>
            </a:lvl6pPr>
            <a:lvl7pPr marL="3028264" indent="-232943" eaLnBrk="0" fontAlgn="base" hangingPunct="0">
              <a:spcBef>
                <a:spcPct val="0"/>
              </a:spcBef>
              <a:spcAft>
                <a:spcPct val="0"/>
              </a:spcAft>
              <a:defRPr>
                <a:solidFill>
                  <a:schemeClr val="tx1"/>
                </a:solidFill>
                <a:latin typeface="Arial" charset="0"/>
                <a:ea typeface="MS PGothic" charset="0"/>
                <a:cs typeface="MS PGothic" charset="0"/>
              </a:defRPr>
            </a:lvl7pPr>
            <a:lvl8pPr marL="3494151" indent="-232943" eaLnBrk="0" fontAlgn="base" hangingPunct="0">
              <a:spcBef>
                <a:spcPct val="0"/>
              </a:spcBef>
              <a:spcAft>
                <a:spcPct val="0"/>
              </a:spcAft>
              <a:defRPr>
                <a:solidFill>
                  <a:schemeClr val="tx1"/>
                </a:solidFill>
                <a:latin typeface="Arial" charset="0"/>
                <a:ea typeface="MS PGothic" charset="0"/>
                <a:cs typeface="MS PGothic" charset="0"/>
              </a:defRPr>
            </a:lvl8pPr>
            <a:lvl9pPr marL="3960038" indent="-232943" eaLnBrk="0" fontAlgn="base" hangingPunct="0">
              <a:spcBef>
                <a:spcPct val="0"/>
              </a:spcBef>
              <a:spcAft>
                <a:spcPct val="0"/>
              </a:spcAft>
              <a:defRPr>
                <a:solidFill>
                  <a:schemeClr val="tx1"/>
                </a:solidFill>
                <a:latin typeface="Arial" charset="0"/>
                <a:ea typeface="MS PGothic" charset="0"/>
                <a:cs typeface="MS PGothic" charset="0"/>
              </a:defRPr>
            </a:lvl9pPr>
          </a:lstStyle>
          <a:p>
            <a:fld id="{D6DC5E68-5DC0-934F-BC26-BB6AA0BB7B04}" type="slidenum">
              <a:rPr lang="en-US">
                <a:latin typeface="Calibri" charset="0"/>
              </a:rPr>
              <a:pPr/>
              <a:t>25</a:t>
            </a:fld>
            <a:endParaRPr lang="en-US">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dirty="0"/>
              <a:t>GBV practitioners need to: </a:t>
            </a:r>
          </a:p>
          <a:p>
            <a:endParaRPr lang="en-US" sz="1000" dirty="0"/>
          </a:p>
          <a:p>
            <a:pPr marL="174708" indent="-174708">
              <a:buFont typeface="Arial" panose="020B0604020202020204" pitchFamily="34" charset="0"/>
              <a:buChar char="•"/>
            </a:pPr>
            <a:r>
              <a:rPr lang="en-US" sz="1000" dirty="0"/>
              <a:t>Establish comprehensive </a:t>
            </a:r>
            <a:r>
              <a:rPr lang="en-US" sz="1000" dirty="0" err="1"/>
              <a:t>intersectoral</a:t>
            </a:r>
            <a:r>
              <a:rPr lang="en-US" sz="1000" dirty="0"/>
              <a:t> referrals, taking into consideration that cash actors are as equally as important as health or other referral partners. </a:t>
            </a:r>
          </a:p>
          <a:p>
            <a:endParaRPr lang="en-US" sz="1000" dirty="0"/>
          </a:p>
          <a:p>
            <a:pPr marL="174708" indent="-174708">
              <a:buFont typeface="Arial" panose="020B0604020202020204" pitchFamily="34" charset="0"/>
              <a:buChar char="•"/>
            </a:pPr>
            <a:r>
              <a:rPr lang="en-US" sz="1000" dirty="0"/>
              <a:t>Reach out to cash actors and build partnerships to integrate cash within GBV case management services to better meet the protection needs of clients. Integrating cash into GBV programming may require coordinating with a variety of actors to stop-gap access for clients for whom cash has been identified a key element in their action plan.</a:t>
            </a:r>
          </a:p>
          <a:p>
            <a:endParaRPr lang="en-US" sz="1000" dirty="0"/>
          </a:p>
          <a:p>
            <a:pPr marL="174708" indent="-174708">
              <a:buFont typeface="Arial" panose="020B0604020202020204" pitchFamily="34" charset="0"/>
              <a:buChar char="•"/>
            </a:pPr>
            <a:r>
              <a:rPr lang="en-US" sz="1000" dirty="0"/>
              <a:t>Collaborate with cash actors to ensure GBV mainstreaming within CBIs across the program cycle. </a:t>
            </a:r>
          </a:p>
          <a:p>
            <a:endParaRPr lang="en-US" sz="1000" dirty="0"/>
          </a:p>
          <a:p>
            <a:pPr lvl="1">
              <a:lnSpc>
                <a:spcPct val="80000"/>
              </a:lnSpc>
            </a:pPr>
            <a:endParaRPr lang="en-US" sz="1000" dirty="0">
              <a:latin typeface="Calibri" charset="0"/>
              <a:ea typeface="MS PGothic" charset="0"/>
              <a:sym typeface="Wingdings" charset="0"/>
            </a:endParaRPr>
          </a:p>
        </p:txBody>
      </p:sp>
      <p:sp>
        <p:nvSpPr>
          <p:cNvPr id="245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57066" indent="-291179">
              <a:defRPr>
                <a:solidFill>
                  <a:schemeClr val="tx1"/>
                </a:solidFill>
                <a:latin typeface="Arial" charset="0"/>
                <a:ea typeface="MS PGothic" charset="0"/>
                <a:cs typeface="MS PGothic" charset="0"/>
              </a:defRPr>
            </a:lvl2pPr>
            <a:lvl3pPr marL="1164717" indent="-232943">
              <a:defRPr>
                <a:solidFill>
                  <a:schemeClr val="tx1"/>
                </a:solidFill>
                <a:latin typeface="Arial" charset="0"/>
                <a:ea typeface="MS PGothic" charset="0"/>
                <a:cs typeface="MS PGothic" charset="0"/>
              </a:defRPr>
            </a:lvl3pPr>
            <a:lvl4pPr marL="1630604" indent="-232943">
              <a:defRPr>
                <a:solidFill>
                  <a:schemeClr val="tx1"/>
                </a:solidFill>
                <a:latin typeface="Arial" charset="0"/>
                <a:ea typeface="MS PGothic" charset="0"/>
                <a:cs typeface="MS PGothic" charset="0"/>
              </a:defRPr>
            </a:lvl4pPr>
            <a:lvl5pPr marL="2096491" indent="-232943">
              <a:defRPr>
                <a:solidFill>
                  <a:schemeClr val="tx1"/>
                </a:solidFill>
                <a:latin typeface="Arial" charset="0"/>
                <a:ea typeface="MS PGothic" charset="0"/>
                <a:cs typeface="MS PGothic" charset="0"/>
              </a:defRPr>
            </a:lvl5pPr>
            <a:lvl6pPr marL="2562377" indent="-232943" eaLnBrk="0" fontAlgn="base" hangingPunct="0">
              <a:spcBef>
                <a:spcPct val="0"/>
              </a:spcBef>
              <a:spcAft>
                <a:spcPct val="0"/>
              </a:spcAft>
              <a:defRPr>
                <a:solidFill>
                  <a:schemeClr val="tx1"/>
                </a:solidFill>
                <a:latin typeface="Arial" charset="0"/>
                <a:ea typeface="MS PGothic" charset="0"/>
                <a:cs typeface="MS PGothic" charset="0"/>
              </a:defRPr>
            </a:lvl6pPr>
            <a:lvl7pPr marL="3028264" indent="-232943" eaLnBrk="0" fontAlgn="base" hangingPunct="0">
              <a:spcBef>
                <a:spcPct val="0"/>
              </a:spcBef>
              <a:spcAft>
                <a:spcPct val="0"/>
              </a:spcAft>
              <a:defRPr>
                <a:solidFill>
                  <a:schemeClr val="tx1"/>
                </a:solidFill>
                <a:latin typeface="Arial" charset="0"/>
                <a:ea typeface="MS PGothic" charset="0"/>
                <a:cs typeface="MS PGothic" charset="0"/>
              </a:defRPr>
            </a:lvl7pPr>
            <a:lvl8pPr marL="3494151" indent="-232943" eaLnBrk="0" fontAlgn="base" hangingPunct="0">
              <a:spcBef>
                <a:spcPct val="0"/>
              </a:spcBef>
              <a:spcAft>
                <a:spcPct val="0"/>
              </a:spcAft>
              <a:defRPr>
                <a:solidFill>
                  <a:schemeClr val="tx1"/>
                </a:solidFill>
                <a:latin typeface="Arial" charset="0"/>
                <a:ea typeface="MS PGothic" charset="0"/>
                <a:cs typeface="MS PGothic" charset="0"/>
              </a:defRPr>
            </a:lvl8pPr>
            <a:lvl9pPr marL="3960038" indent="-232943" eaLnBrk="0" fontAlgn="base" hangingPunct="0">
              <a:spcBef>
                <a:spcPct val="0"/>
              </a:spcBef>
              <a:spcAft>
                <a:spcPct val="0"/>
              </a:spcAft>
              <a:defRPr>
                <a:solidFill>
                  <a:schemeClr val="tx1"/>
                </a:solidFill>
                <a:latin typeface="Arial" charset="0"/>
                <a:ea typeface="MS PGothic" charset="0"/>
                <a:cs typeface="MS PGothic" charset="0"/>
              </a:defRPr>
            </a:lvl9pPr>
          </a:lstStyle>
          <a:p>
            <a:fld id="{A57BA426-B653-5D4C-8636-6F65E32E5680}" type="slidenum">
              <a:rPr lang="en-US">
                <a:latin typeface="Calibri" charset="0"/>
              </a:rPr>
              <a:pPr/>
              <a:t>26</a:t>
            </a:fld>
            <a:endParaRPr lang="en-US">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r>
              <a:rPr lang="en-US" sz="1000" dirty="0"/>
              <a:t>Donors can: </a:t>
            </a:r>
          </a:p>
          <a:p>
            <a:endParaRPr lang="en-US" sz="1000" dirty="0"/>
          </a:p>
          <a:p>
            <a:pPr marL="174708" indent="-174708">
              <a:buFont typeface="Arial" panose="020B0604020202020204" pitchFamily="34" charset="0"/>
              <a:buChar char="•"/>
            </a:pPr>
            <a:r>
              <a:rPr lang="en-US" sz="1000" dirty="0"/>
              <a:t>Incentivize cash actors to assess, mitigate, and monitor the potential risks associated with cash assistance by requiring protection risk-and benefit analyses when supporting CBIs in emergencies;</a:t>
            </a:r>
          </a:p>
          <a:p>
            <a:pPr marL="174708" indent="-174708">
              <a:buFont typeface="Arial" panose="020B0604020202020204" pitchFamily="34" charset="0"/>
              <a:buChar char="•"/>
            </a:pPr>
            <a:endParaRPr lang="en-US" sz="1000" dirty="0"/>
          </a:p>
          <a:p>
            <a:pPr marL="174708" indent="-174708">
              <a:buFont typeface="Arial" panose="020B0604020202020204" pitchFamily="34" charset="0"/>
              <a:buChar char="•"/>
            </a:pPr>
            <a:r>
              <a:rPr lang="en-US" sz="1000" dirty="0"/>
              <a:t>Resources are needed for further research on and scaling of the integration of cash assistance into GBV programming – dedicated funding streams will help move the needle. </a:t>
            </a:r>
          </a:p>
          <a:p>
            <a:pPr marL="174708" indent="-174708">
              <a:buFont typeface="Arial" panose="020B0604020202020204" pitchFamily="34" charset="0"/>
              <a:buChar char="•"/>
            </a:pPr>
            <a:endParaRPr lang="en-US" sz="1000" dirty="0"/>
          </a:p>
          <a:p>
            <a:pPr marL="174708" indent="-174708" defTabSz="931774">
              <a:buFont typeface="Arial" panose="020B0604020202020204" pitchFamily="34" charset="0"/>
              <a:buChar char="•"/>
              <a:defRPr/>
            </a:pPr>
            <a:r>
              <a:rPr lang="en-US" sz="1000" dirty="0"/>
              <a:t>Consider the unique enabling factors for integrating cash into GBV programming. Utilizing cash within GBV response has unique parameters and requires longer-term project horizons to ensure that survivors of GBV have access to tailored support and can safely graduate from GBV case management services, as well as resources to cover start-up costs, additional staff, capacity building and institutionalization. </a:t>
            </a:r>
          </a:p>
          <a:p>
            <a:pPr lvl="1">
              <a:lnSpc>
                <a:spcPct val="80000"/>
              </a:lnSpc>
            </a:pPr>
            <a:endParaRPr lang="en-US" sz="1000" dirty="0">
              <a:latin typeface="Calibri" charset="0"/>
              <a:ea typeface="MS PGothic" charset="0"/>
              <a:sym typeface="Wingdings" charset="0"/>
            </a:endParaRPr>
          </a:p>
        </p:txBody>
      </p:sp>
      <p:sp>
        <p:nvSpPr>
          <p:cNvPr id="266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57066" indent="-291179">
              <a:defRPr>
                <a:solidFill>
                  <a:schemeClr val="tx1"/>
                </a:solidFill>
                <a:latin typeface="Arial" charset="0"/>
                <a:ea typeface="MS PGothic" charset="0"/>
                <a:cs typeface="MS PGothic" charset="0"/>
              </a:defRPr>
            </a:lvl2pPr>
            <a:lvl3pPr marL="1164717" indent="-232943">
              <a:defRPr>
                <a:solidFill>
                  <a:schemeClr val="tx1"/>
                </a:solidFill>
                <a:latin typeface="Arial" charset="0"/>
                <a:ea typeface="MS PGothic" charset="0"/>
                <a:cs typeface="MS PGothic" charset="0"/>
              </a:defRPr>
            </a:lvl3pPr>
            <a:lvl4pPr marL="1630604" indent="-232943">
              <a:defRPr>
                <a:solidFill>
                  <a:schemeClr val="tx1"/>
                </a:solidFill>
                <a:latin typeface="Arial" charset="0"/>
                <a:ea typeface="MS PGothic" charset="0"/>
                <a:cs typeface="MS PGothic" charset="0"/>
              </a:defRPr>
            </a:lvl4pPr>
            <a:lvl5pPr marL="2096491" indent="-232943">
              <a:defRPr>
                <a:solidFill>
                  <a:schemeClr val="tx1"/>
                </a:solidFill>
                <a:latin typeface="Arial" charset="0"/>
                <a:ea typeface="MS PGothic" charset="0"/>
                <a:cs typeface="MS PGothic" charset="0"/>
              </a:defRPr>
            </a:lvl5pPr>
            <a:lvl6pPr marL="2562377" indent="-232943" eaLnBrk="0" fontAlgn="base" hangingPunct="0">
              <a:spcBef>
                <a:spcPct val="0"/>
              </a:spcBef>
              <a:spcAft>
                <a:spcPct val="0"/>
              </a:spcAft>
              <a:defRPr>
                <a:solidFill>
                  <a:schemeClr val="tx1"/>
                </a:solidFill>
                <a:latin typeface="Arial" charset="0"/>
                <a:ea typeface="MS PGothic" charset="0"/>
                <a:cs typeface="MS PGothic" charset="0"/>
              </a:defRPr>
            </a:lvl6pPr>
            <a:lvl7pPr marL="3028264" indent="-232943" eaLnBrk="0" fontAlgn="base" hangingPunct="0">
              <a:spcBef>
                <a:spcPct val="0"/>
              </a:spcBef>
              <a:spcAft>
                <a:spcPct val="0"/>
              </a:spcAft>
              <a:defRPr>
                <a:solidFill>
                  <a:schemeClr val="tx1"/>
                </a:solidFill>
                <a:latin typeface="Arial" charset="0"/>
                <a:ea typeface="MS PGothic" charset="0"/>
                <a:cs typeface="MS PGothic" charset="0"/>
              </a:defRPr>
            </a:lvl7pPr>
            <a:lvl8pPr marL="3494151" indent="-232943" eaLnBrk="0" fontAlgn="base" hangingPunct="0">
              <a:spcBef>
                <a:spcPct val="0"/>
              </a:spcBef>
              <a:spcAft>
                <a:spcPct val="0"/>
              </a:spcAft>
              <a:defRPr>
                <a:solidFill>
                  <a:schemeClr val="tx1"/>
                </a:solidFill>
                <a:latin typeface="Arial" charset="0"/>
                <a:ea typeface="MS PGothic" charset="0"/>
                <a:cs typeface="MS PGothic" charset="0"/>
              </a:defRPr>
            </a:lvl8pPr>
            <a:lvl9pPr marL="3960038" indent="-232943" eaLnBrk="0" fontAlgn="base" hangingPunct="0">
              <a:spcBef>
                <a:spcPct val="0"/>
              </a:spcBef>
              <a:spcAft>
                <a:spcPct val="0"/>
              </a:spcAft>
              <a:defRPr>
                <a:solidFill>
                  <a:schemeClr val="tx1"/>
                </a:solidFill>
                <a:latin typeface="Arial" charset="0"/>
                <a:ea typeface="MS PGothic" charset="0"/>
                <a:cs typeface="MS PGothic" charset="0"/>
              </a:defRPr>
            </a:lvl9pPr>
          </a:lstStyle>
          <a:p>
            <a:fld id="{B9BA9761-6E04-CA45-8A24-1B56E0B8FFF2}" type="slidenum">
              <a:rPr lang="en-US">
                <a:latin typeface="Calibri" charset="0"/>
              </a:rPr>
              <a:pPr/>
              <a:t>27</a:t>
            </a:fld>
            <a:endParaRPr lang="en-US">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lvl="1">
              <a:lnSpc>
                <a:spcPct val="80000"/>
              </a:lnSpc>
            </a:pPr>
            <a:endParaRPr lang="en-US" sz="1000" b="1" dirty="0">
              <a:latin typeface="Calibri" charset="0"/>
              <a:ea typeface="MS PGothic" charset="0"/>
              <a:sym typeface="Wingdings" charset="0"/>
            </a:endParaRPr>
          </a:p>
          <a:p>
            <a:pPr lvl="1">
              <a:lnSpc>
                <a:spcPct val="80000"/>
              </a:lnSpc>
            </a:pPr>
            <a:r>
              <a:rPr lang="en-US" sz="1000" b="1" dirty="0"/>
              <a:t>Toolkit for Optimizing Cash-based Interventions for Protection from Gender-based Violence</a:t>
            </a:r>
            <a:r>
              <a:rPr lang="en-US" sz="1000" b="1" dirty="0">
                <a:latin typeface="Calibri" charset="0"/>
                <a:ea typeface="MS PGothic" charset="0"/>
                <a:sym typeface="Wingdings" charset="0"/>
              </a:rPr>
              <a:t> </a:t>
            </a:r>
            <a:r>
              <a:rPr lang="en-US" sz="1000" b="0" dirty="0">
                <a:latin typeface="Calibri" charset="0"/>
                <a:ea typeface="MS PGothic" charset="0"/>
                <a:sym typeface="Wingdings" charset="0"/>
              </a:rPr>
              <a:t>can be downloaded from </a:t>
            </a:r>
            <a:r>
              <a:rPr lang="en-US" sz="1000" dirty="0">
                <a:latin typeface="Calibri" charset="0"/>
                <a:ea typeface="MS PGothic" charset="0"/>
                <a:sym typeface="Wingdings" charset="0"/>
              </a:rPr>
              <a:t>WRC’s website </a:t>
            </a:r>
            <a:r>
              <a:rPr lang="en-US" sz="1000" dirty="0"/>
              <a:t>in English, Arabic and in editable format. </a:t>
            </a:r>
          </a:p>
          <a:p>
            <a:pPr marL="465887" lvl="1" defTabSz="465887">
              <a:lnSpc>
                <a:spcPct val="80000"/>
              </a:lnSpc>
              <a:defRPr/>
            </a:pPr>
            <a:r>
              <a:rPr lang="en-US" dirty="0"/>
              <a:t>A short vide is also available which addresses the roles and responsibilities of cash and GBV actors in mainstreaming GBV considerations in CBIs and utilizing cash within GBV response.</a:t>
            </a:r>
          </a:p>
          <a:p>
            <a:pPr lvl="1">
              <a:lnSpc>
                <a:spcPct val="80000"/>
              </a:lnSpc>
            </a:pPr>
            <a:endParaRPr lang="en-US" sz="1000" dirty="0"/>
          </a:p>
          <a:p>
            <a:pPr lvl="1">
              <a:lnSpc>
                <a:spcPct val="80000"/>
              </a:lnSpc>
            </a:pPr>
            <a:endParaRPr lang="en-US" sz="1000" dirty="0">
              <a:latin typeface="Calibri" charset="0"/>
              <a:ea typeface="MS PGothic" charset="0"/>
              <a:sym typeface="Wingdings" charset="0"/>
            </a:endParaRPr>
          </a:p>
        </p:txBody>
      </p:sp>
      <p:sp>
        <p:nvSpPr>
          <p:cNvPr id="266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57066" indent="-291179">
              <a:defRPr>
                <a:solidFill>
                  <a:schemeClr val="tx1"/>
                </a:solidFill>
                <a:latin typeface="Arial" charset="0"/>
                <a:ea typeface="MS PGothic" charset="0"/>
                <a:cs typeface="MS PGothic" charset="0"/>
              </a:defRPr>
            </a:lvl2pPr>
            <a:lvl3pPr marL="1164717" indent="-232943">
              <a:defRPr>
                <a:solidFill>
                  <a:schemeClr val="tx1"/>
                </a:solidFill>
                <a:latin typeface="Arial" charset="0"/>
                <a:ea typeface="MS PGothic" charset="0"/>
                <a:cs typeface="MS PGothic" charset="0"/>
              </a:defRPr>
            </a:lvl3pPr>
            <a:lvl4pPr marL="1630604" indent="-232943">
              <a:defRPr>
                <a:solidFill>
                  <a:schemeClr val="tx1"/>
                </a:solidFill>
                <a:latin typeface="Arial" charset="0"/>
                <a:ea typeface="MS PGothic" charset="0"/>
                <a:cs typeface="MS PGothic" charset="0"/>
              </a:defRPr>
            </a:lvl4pPr>
            <a:lvl5pPr marL="2096491" indent="-232943">
              <a:defRPr>
                <a:solidFill>
                  <a:schemeClr val="tx1"/>
                </a:solidFill>
                <a:latin typeface="Arial" charset="0"/>
                <a:ea typeface="MS PGothic" charset="0"/>
                <a:cs typeface="MS PGothic" charset="0"/>
              </a:defRPr>
            </a:lvl5pPr>
            <a:lvl6pPr marL="2562377" indent="-232943" eaLnBrk="0" fontAlgn="base" hangingPunct="0">
              <a:spcBef>
                <a:spcPct val="0"/>
              </a:spcBef>
              <a:spcAft>
                <a:spcPct val="0"/>
              </a:spcAft>
              <a:defRPr>
                <a:solidFill>
                  <a:schemeClr val="tx1"/>
                </a:solidFill>
                <a:latin typeface="Arial" charset="0"/>
                <a:ea typeface="MS PGothic" charset="0"/>
                <a:cs typeface="MS PGothic" charset="0"/>
              </a:defRPr>
            </a:lvl6pPr>
            <a:lvl7pPr marL="3028264" indent="-232943" eaLnBrk="0" fontAlgn="base" hangingPunct="0">
              <a:spcBef>
                <a:spcPct val="0"/>
              </a:spcBef>
              <a:spcAft>
                <a:spcPct val="0"/>
              </a:spcAft>
              <a:defRPr>
                <a:solidFill>
                  <a:schemeClr val="tx1"/>
                </a:solidFill>
                <a:latin typeface="Arial" charset="0"/>
                <a:ea typeface="MS PGothic" charset="0"/>
                <a:cs typeface="MS PGothic" charset="0"/>
              </a:defRPr>
            </a:lvl7pPr>
            <a:lvl8pPr marL="3494151" indent="-232943" eaLnBrk="0" fontAlgn="base" hangingPunct="0">
              <a:spcBef>
                <a:spcPct val="0"/>
              </a:spcBef>
              <a:spcAft>
                <a:spcPct val="0"/>
              </a:spcAft>
              <a:defRPr>
                <a:solidFill>
                  <a:schemeClr val="tx1"/>
                </a:solidFill>
                <a:latin typeface="Arial" charset="0"/>
                <a:ea typeface="MS PGothic" charset="0"/>
                <a:cs typeface="MS PGothic" charset="0"/>
              </a:defRPr>
            </a:lvl8pPr>
            <a:lvl9pPr marL="3960038" indent="-232943" eaLnBrk="0" fontAlgn="base" hangingPunct="0">
              <a:spcBef>
                <a:spcPct val="0"/>
              </a:spcBef>
              <a:spcAft>
                <a:spcPct val="0"/>
              </a:spcAft>
              <a:defRPr>
                <a:solidFill>
                  <a:schemeClr val="tx1"/>
                </a:solidFill>
                <a:latin typeface="Arial" charset="0"/>
                <a:ea typeface="MS PGothic" charset="0"/>
                <a:cs typeface="MS PGothic" charset="0"/>
              </a:defRPr>
            </a:lvl9pPr>
          </a:lstStyle>
          <a:p>
            <a:fld id="{B9BA9761-6E04-CA45-8A24-1B56E0B8FFF2}" type="slidenum">
              <a:rPr lang="en-US">
                <a:latin typeface="Calibri" charset="0"/>
              </a:rPr>
              <a:pPr/>
              <a:t>28</a:t>
            </a:fld>
            <a:endParaRPr lang="en-US">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lvl="1">
              <a:lnSpc>
                <a:spcPct val="80000"/>
              </a:lnSpc>
            </a:pPr>
            <a:endParaRPr lang="en-US" sz="1000" dirty="0">
              <a:latin typeface="Calibri" charset="0"/>
              <a:ea typeface="MS PGothic" charset="0"/>
              <a:sym typeface="Wingdings" charset="0"/>
            </a:endParaRPr>
          </a:p>
          <a:p>
            <a:pPr lvl="1">
              <a:lnSpc>
                <a:spcPct val="80000"/>
              </a:lnSpc>
            </a:pPr>
            <a:r>
              <a:rPr lang="en-US" sz="1000" dirty="0">
                <a:latin typeface="Calibri" charset="0"/>
                <a:ea typeface="MS PGothic" charset="0"/>
                <a:sym typeface="Wingdings" charset="0"/>
              </a:rPr>
              <a:t>Three case studies are available. </a:t>
            </a:r>
          </a:p>
          <a:p>
            <a:pPr lvl="1">
              <a:lnSpc>
                <a:spcPct val="80000"/>
              </a:lnSpc>
            </a:pPr>
            <a:r>
              <a:rPr lang="en-US" sz="1000" dirty="0">
                <a:latin typeface="Calibri" charset="0"/>
                <a:ea typeface="MS PGothic" charset="0"/>
                <a:sym typeface="Wingdings" charset="0"/>
              </a:rPr>
              <a:t>The first case study authored by WRC, IRC and MC which has been referenced today shares learning from piloting sections I and II of the toolkit within IRC and MC ongoing CBIs and GBV programming in Irbid and Mafraq, Jordan.</a:t>
            </a:r>
          </a:p>
          <a:p>
            <a:pPr lvl="1">
              <a:lnSpc>
                <a:spcPct val="80000"/>
              </a:lnSpc>
            </a:pPr>
            <a:r>
              <a:rPr lang="en-US" sz="1000" dirty="0">
                <a:latin typeface="Calibri" charset="0"/>
                <a:ea typeface="MS PGothic" charset="0"/>
                <a:sym typeface="Wingdings" charset="0"/>
              </a:rPr>
              <a:t>The second case study authored by WRC and African Development Solutions (</a:t>
            </a:r>
            <a:r>
              <a:rPr lang="en-US" sz="1000" dirty="0" err="1">
                <a:latin typeface="Calibri" charset="0"/>
                <a:ea typeface="MS PGothic" charset="0"/>
                <a:sym typeface="Wingdings" charset="0"/>
              </a:rPr>
              <a:t>Adeso’s</a:t>
            </a:r>
            <a:r>
              <a:rPr lang="en-US" sz="1000" dirty="0">
                <a:latin typeface="Calibri" charset="0"/>
                <a:ea typeface="MS PGothic" charset="0"/>
                <a:sym typeface="Wingdings" charset="0"/>
              </a:rPr>
              <a:t>) shares learning piloting section I tools to mainstream GBV considerations within </a:t>
            </a:r>
            <a:r>
              <a:rPr lang="en-US" sz="1000" dirty="0" err="1">
                <a:latin typeface="Calibri" charset="0"/>
                <a:ea typeface="MS PGothic" charset="0"/>
                <a:sym typeface="Wingdings" charset="0"/>
              </a:rPr>
              <a:t>Adeso’s</a:t>
            </a:r>
            <a:r>
              <a:rPr lang="en-US" sz="1000" dirty="0">
                <a:latin typeface="Calibri" charset="0"/>
                <a:ea typeface="MS PGothic" charset="0"/>
                <a:sym typeface="Wingdings" charset="0"/>
              </a:rPr>
              <a:t> cash-based intervention in Lower Juba, Somalia. </a:t>
            </a:r>
          </a:p>
          <a:p>
            <a:pPr lvl="1">
              <a:lnSpc>
                <a:spcPct val="80000"/>
              </a:lnSpc>
            </a:pPr>
            <a:r>
              <a:rPr lang="en-US" sz="1000" dirty="0">
                <a:latin typeface="Calibri" charset="0"/>
                <a:ea typeface="MS PGothic" charset="0"/>
                <a:sym typeface="Wingdings" charset="0"/>
              </a:rPr>
              <a:t>The third case study authored by WRC and Save the Children also shares learning from piloting section I tools within Save the Children’s CBI in Zinder, Niger. </a:t>
            </a:r>
          </a:p>
          <a:p>
            <a:pPr lvl="1">
              <a:lnSpc>
                <a:spcPct val="80000"/>
              </a:lnSpc>
            </a:pPr>
            <a:endParaRPr lang="en-US" sz="1000" dirty="0">
              <a:latin typeface="Calibri" charset="0"/>
              <a:ea typeface="MS PGothic" charset="0"/>
              <a:sym typeface="Wingdings" charset="0"/>
            </a:endParaRPr>
          </a:p>
          <a:p>
            <a:pPr lvl="1">
              <a:lnSpc>
                <a:spcPct val="80000"/>
              </a:lnSpc>
            </a:pPr>
            <a:endParaRPr lang="en-US" sz="1000" dirty="0">
              <a:latin typeface="Calibri" charset="0"/>
              <a:ea typeface="MS PGothic" charset="0"/>
              <a:sym typeface="Wingdings" charset="0"/>
            </a:endParaRPr>
          </a:p>
        </p:txBody>
      </p:sp>
      <p:sp>
        <p:nvSpPr>
          <p:cNvPr id="266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57066" indent="-291179">
              <a:defRPr>
                <a:solidFill>
                  <a:schemeClr val="tx1"/>
                </a:solidFill>
                <a:latin typeface="Arial" charset="0"/>
                <a:ea typeface="MS PGothic" charset="0"/>
                <a:cs typeface="MS PGothic" charset="0"/>
              </a:defRPr>
            </a:lvl2pPr>
            <a:lvl3pPr marL="1164717" indent="-232943">
              <a:defRPr>
                <a:solidFill>
                  <a:schemeClr val="tx1"/>
                </a:solidFill>
                <a:latin typeface="Arial" charset="0"/>
                <a:ea typeface="MS PGothic" charset="0"/>
                <a:cs typeface="MS PGothic" charset="0"/>
              </a:defRPr>
            </a:lvl3pPr>
            <a:lvl4pPr marL="1630604" indent="-232943">
              <a:defRPr>
                <a:solidFill>
                  <a:schemeClr val="tx1"/>
                </a:solidFill>
                <a:latin typeface="Arial" charset="0"/>
                <a:ea typeface="MS PGothic" charset="0"/>
                <a:cs typeface="MS PGothic" charset="0"/>
              </a:defRPr>
            </a:lvl4pPr>
            <a:lvl5pPr marL="2096491" indent="-232943">
              <a:defRPr>
                <a:solidFill>
                  <a:schemeClr val="tx1"/>
                </a:solidFill>
                <a:latin typeface="Arial" charset="0"/>
                <a:ea typeface="MS PGothic" charset="0"/>
                <a:cs typeface="MS PGothic" charset="0"/>
              </a:defRPr>
            </a:lvl5pPr>
            <a:lvl6pPr marL="2562377" indent="-232943" eaLnBrk="0" fontAlgn="base" hangingPunct="0">
              <a:spcBef>
                <a:spcPct val="0"/>
              </a:spcBef>
              <a:spcAft>
                <a:spcPct val="0"/>
              </a:spcAft>
              <a:defRPr>
                <a:solidFill>
                  <a:schemeClr val="tx1"/>
                </a:solidFill>
                <a:latin typeface="Arial" charset="0"/>
                <a:ea typeface="MS PGothic" charset="0"/>
                <a:cs typeface="MS PGothic" charset="0"/>
              </a:defRPr>
            </a:lvl6pPr>
            <a:lvl7pPr marL="3028264" indent="-232943" eaLnBrk="0" fontAlgn="base" hangingPunct="0">
              <a:spcBef>
                <a:spcPct val="0"/>
              </a:spcBef>
              <a:spcAft>
                <a:spcPct val="0"/>
              </a:spcAft>
              <a:defRPr>
                <a:solidFill>
                  <a:schemeClr val="tx1"/>
                </a:solidFill>
                <a:latin typeface="Arial" charset="0"/>
                <a:ea typeface="MS PGothic" charset="0"/>
                <a:cs typeface="MS PGothic" charset="0"/>
              </a:defRPr>
            </a:lvl7pPr>
            <a:lvl8pPr marL="3494151" indent="-232943" eaLnBrk="0" fontAlgn="base" hangingPunct="0">
              <a:spcBef>
                <a:spcPct val="0"/>
              </a:spcBef>
              <a:spcAft>
                <a:spcPct val="0"/>
              </a:spcAft>
              <a:defRPr>
                <a:solidFill>
                  <a:schemeClr val="tx1"/>
                </a:solidFill>
                <a:latin typeface="Arial" charset="0"/>
                <a:ea typeface="MS PGothic" charset="0"/>
                <a:cs typeface="MS PGothic" charset="0"/>
              </a:defRPr>
            </a:lvl8pPr>
            <a:lvl9pPr marL="3960038" indent="-232943" eaLnBrk="0" fontAlgn="base" hangingPunct="0">
              <a:spcBef>
                <a:spcPct val="0"/>
              </a:spcBef>
              <a:spcAft>
                <a:spcPct val="0"/>
              </a:spcAft>
              <a:defRPr>
                <a:solidFill>
                  <a:schemeClr val="tx1"/>
                </a:solidFill>
                <a:latin typeface="Arial" charset="0"/>
                <a:ea typeface="MS PGothic" charset="0"/>
                <a:cs typeface="MS PGothic" charset="0"/>
              </a:defRPr>
            </a:lvl9pPr>
          </a:lstStyle>
          <a:p>
            <a:fld id="{B9BA9761-6E04-CA45-8A24-1B56E0B8FFF2}" type="slidenum">
              <a:rPr lang="en-US">
                <a:latin typeface="Calibri" charset="0"/>
              </a:rPr>
              <a:pPr/>
              <a:t>29</a:t>
            </a:fld>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F88F1BF3-FDDC-4D8F-9DEA-ECCFC4CF4B1A}" type="slidenum">
              <a:rPr lang="en-US" smtClean="0"/>
              <a:t>3</a:t>
            </a:fld>
            <a:endParaRPr lang="en-US" dirty="0"/>
          </a:p>
        </p:txBody>
      </p:sp>
    </p:spTree>
    <p:extLst>
      <p:ext uri="{BB962C8B-B14F-4D97-AF65-F5344CB8AC3E}">
        <p14:creationId xmlns:p14="http://schemas.microsoft.com/office/powerpoint/2010/main" val="3826935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lvl="1">
              <a:lnSpc>
                <a:spcPct val="80000"/>
              </a:lnSpc>
            </a:pPr>
            <a:endParaRPr lang="en-US" sz="1000" dirty="0">
              <a:latin typeface="Calibri" charset="0"/>
              <a:ea typeface="MS PGothic" charset="0"/>
              <a:sym typeface="Wingdings" charset="0"/>
            </a:endParaRPr>
          </a:p>
        </p:txBody>
      </p:sp>
      <p:sp>
        <p:nvSpPr>
          <p:cNvPr id="266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57066" indent="-291179">
              <a:defRPr>
                <a:solidFill>
                  <a:schemeClr val="tx1"/>
                </a:solidFill>
                <a:latin typeface="Arial" charset="0"/>
                <a:ea typeface="MS PGothic" charset="0"/>
                <a:cs typeface="MS PGothic" charset="0"/>
              </a:defRPr>
            </a:lvl2pPr>
            <a:lvl3pPr marL="1164717" indent="-232943">
              <a:defRPr>
                <a:solidFill>
                  <a:schemeClr val="tx1"/>
                </a:solidFill>
                <a:latin typeface="Arial" charset="0"/>
                <a:ea typeface="MS PGothic" charset="0"/>
                <a:cs typeface="MS PGothic" charset="0"/>
              </a:defRPr>
            </a:lvl3pPr>
            <a:lvl4pPr marL="1630604" indent="-232943">
              <a:defRPr>
                <a:solidFill>
                  <a:schemeClr val="tx1"/>
                </a:solidFill>
                <a:latin typeface="Arial" charset="0"/>
                <a:ea typeface="MS PGothic" charset="0"/>
                <a:cs typeface="MS PGothic" charset="0"/>
              </a:defRPr>
            </a:lvl4pPr>
            <a:lvl5pPr marL="2096491" indent="-232943">
              <a:defRPr>
                <a:solidFill>
                  <a:schemeClr val="tx1"/>
                </a:solidFill>
                <a:latin typeface="Arial" charset="0"/>
                <a:ea typeface="MS PGothic" charset="0"/>
                <a:cs typeface="MS PGothic" charset="0"/>
              </a:defRPr>
            </a:lvl5pPr>
            <a:lvl6pPr marL="2562377" indent="-232943" eaLnBrk="0" fontAlgn="base" hangingPunct="0">
              <a:spcBef>
                <a:spcPct val="0"/>
              </a:spcBef>
              <a:spcAft>
                <a:spcPct val="0"/>
              </a:spcAft>
              <a:defRPr>
                <a:solidFill>
                  <a:schemeClr val="tx1"/>
                </a:solidFill>
                <a:latin typeface="Arial" charset="0"/>
                <a:ea typeface="MS PGothic" charset="0"/>
                <a:cs typeface="MS PGothic" charset="0"/>
              </a:defRPr>
            </a:lvl6pPr>
            <a:lvl7pPr marL="3028264" indent="-232943" eaLnBrk="0" fontAlgn="base" hangingPunct="0">
              <a:spcBef>
                <a:spcPct val="0"/>
              </a:spcBef>
              <a:spcAft>
                <a:spcPct val="0"/>
              </a:spcAft>
              <a:defRPr>
                <a:solidFill>
                  <a:schemeClr val="tx1"/>
                </a:solidFill>
                <a:latin typeface="Arial" charset="0"/>
                <a:ea typeface="MS PGothic" charset="0"/>
                <a:cs typeface="MS PGothic" charset="0"/>
              </a:defRPr>
            </a:lvl7pPr>
            <a:lvl8pPr marL="3494151" indent="-232943" eaLnBrk="0" fontAlgn="base" hangingPunct="0">
              <a:spcBef>
                <a:spcPct val="0"/>
              </a:spcBef>
              <a:spcAft>
                <a:spcPct val="0"/>
              </a:spcAft>
              <a:defRPr>
                <a:solidFill>
                  <a:schemeClr val="tx1"/>
                </a:solidFill>
                <a:latin typeface="Arial" charset="0"/>
                <a:ea typeface="MS PGothic" charset="0"/>
                <a:cs typeface="MS PGothic" charset="0"/>
              </a:defRPr>
            </a:lvl8pPr>
            <a:lvl9pPr marL="3960038" indent="-232943" eaLnBrk="0" fontAlgn="base" hangingPunct="0">
              <a:spcBef>
                <a:spcPct val="0"/>
              </a:spcBef>
              <a:spcAft>
                <a:spcPct val="0"/>
              </a:spcAft>
              <a:defRPr>
                <a:solidFill>
                  <a:schemeClr val="tx1"/>
                </a:solidFill>
                <a:latin typeface="Arial" charset="0"/>
                <a:ea typeface="MS PGothic" charset="0"/>
                <a:cs typeface="MS PGothic" charset="0"/>
              </a:defRPr>
            </a:lvl9pPr>
          </a:lstStyle>
          <a:p>
            <a:fld id="{B9BA9761-6E04-CA45-8A24-1B56E0B8FFF2}" type="slidenum">
              <a:rPr lang="en-US">
                <a:latin typeface="Calibri" charset="0"/>
              </a:rPr>
              <a:pPr/>
              <a:t>30</a:t>
            </a:fld>
            <a:endParaRPr lang="en-US">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lvl="1">
              <a:lnSpc>
                <a:spcPct val="80000"/>
              </a:lnSpc>
            </a:pPr>
            <a:endParaRPr lang="en-US" sz="1000" dirty="0">
              <a:latin typeface="Calibri" charset="0"/>
              <a:ea typeface="MS PGothic" charset="0"/>
              <a:sym typeface="Wingdings" charset="0"/>
            </a:endParaRPr>
          </a:p>
        </p:txBody>
      </p:sp>
      <p:sp>
        <p:nvSpPr>
          <p:cNvPr id="266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57066" indent="-291179">
              <a:defRPr>
                <a:solidFill>
                  <a:schemeClr val="tx1"/>
                </a:solidFill>
                <a:latin typeface="Arial" charset="0"/>
                <a:ea typeface="MS PGothic" charset="0"/>
                <a:cs typeface="MS PGothic" charset="0"/>
              </a:defRPr>
            </a:lvl2pPr>
            <a:lvl3pPr marL="1164717" indent="-232943">
              <a:defRPr>
                <a:solidFill>
                  <a:schemeClr val="tx1"/>
                </a:solidFill>
                <a:latin typeface="Arial" charset="0"/>
                <a:ea typeface="MS PGothic" charset="0"/>
                <a:cs typeface="MS PGothic" charset="0"/>
              </a:defRPr>
            </a:lvl3pPr>
            <a:lvl4pPr marL="1630604" indent="-232943">
              <a:defRPr>
                <a:solidFill>
                  <a:schemeClr val="tx1"/>
                </a:solidFill>
                <a:latin typeface="Arial" charset="0"/>
                <a:ea typeface="MS PGothic" charset="0"/>
                <a:cs typeface="MS PGothic" charset="0"/>
              </a:defRPr>
            </a:lvl4pPr>
            <a:lvl5pPr marL="2096491" indent="-232943">
              <a:defRPr>
                <a:solidFill>
                  <a:schemeClr val="tx1"/>
                </a:solidFill>
                <a:latin typeface="Arial" charset="0"/>
                <a:ea typeface="MS PGothic" charset="0"/>
                <a:cs typeface="MS PGothic" charset="0"/>
              </a:defRPr>
            </a:lvl5pPr>
            <a:lvl6pPr marL="2562377" indent="-232943" eaLnBrk="0" fontAlgn="base" hangingPunct="0">
              <a:spcBef>
                <a:spcPct val="0"/>
              </a:spcBef>
              <a:spcAft>
                <a:spcPct val="0"/>
              </a:spcAft>
              <a:defRPr>
                <a:solidFill>
                  <a:schemeClr val="tx1"/>
                </a:solidFill>
                <a:latin typeface="Arial" charset="0"/>
                <a:ea typeface="MS PGothic" charset="0"/>
                <a:cs typeface="MS PGothic" charset="0"/>
              </a:defRPr>
            </a:lvl6pPr>
            <a:lvl7pPr marL="3028264" indent="-232943" eaLnBrk="0" fontAlgn="base" hangingPunct="0">
              <a:spcBef>
                <a:spcPct val="0"/>
              </a:spcBef>
              <a:spcAft>
                <a:spcPct val="0"/>
              </a:spcAft>
              <a:defRPr>
                <a:solidFill>
                  <a:schemeClr val="tx1"/>
                </a:solidFill>
                <a:latin typeface="Arial" charset="0"/>
                <a:ea typeface="MS PGothic" charset="0"/>
                <a:cs typeface="MS PGothic" charset="0"/>
              </a:defRPr>
            </a:lvl7pPr>
            <a:lvl8pPr marL="3494151" indent="-232943" eaLnBrk="0" fontAlgn="base" hangingPunct="0">
              <a:spcBef>
                <a:spcPct val="0"/>
              </a:spcBef>
              <a:spcAft>
                <a:spcPct val="0"/>
              </a:spcAft>
              <a:defRPr>
                <a:solidFill>
                  <a:schemeClr val="tx1"/>
                </a:solidFill>
                <a:latin typeface="Arial" charset="0"/>
                <a:ea typeface="MS PGothic" charset="0"/>
                <a:cs typeface="MS PGothic" charset="0"/>
              </a:defRPr>
            </a:lvl8pPr>
            <a:lvl9pPr marL="3960038" indent="-232943" eaLnBrk="0" fontAlgn="base" hangingPunct="0">
              <a:spcBef>
                <a:spcPct val="0"/>
              </a:spcBef>
              <a:spcAft>
                <a:spcPct val="0"/>
              </a:spcAft>
              <a:defRPr>
                <a:solidFill>
                  <a:schemeClr val="tx1"/>
                </a:solidFill>
                <a:latin typeface="Arial" charset="0"/>
                <a:ea typeface="MS PGothic" charset="0"/>
                <a:cs typeface="MS PGothic" charset="0"/>
              </a:defRPr>
            </a:lvl9pPr>
          </a:lstStyle>
          <a:p>
            <a:fld id="{B9BA9761-6E04-CA45-8A24-1B56E0B8FFF2}" type="slidenum">
              <a:rPr lang="en-US">
                <a:latin typeface="Calibri" charset="0"/>
              </a:rPr>
              <a:pPr/>
              <a:t>31</a:t>
            </a:fld>
            <a:endParaRPr lang="en-US">
              <a:latin typeface="Calibri" charset="0"/>
            </a:endParaRPr>
          </a:p>
        </p:txBody>
      </p:sp>
    </p:spTree>
    <p:extLst>
      <p:ext uri="{BB962C8B-B14F-4D97-AF65-F5344CB8AC3E}">
        <p14:creationId xmlns:p14="http://schemas.microsoft.com/office/powerpoint/2010/main" val="357008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a:defRPr/>
            </a:pPr>
            <a:r>
              <a:rPr lang="en-US" sz="1000" dirty="0"/>
              <a:t>WRC recently completed a 17-month action research project funded by the United States Bureau of Population, Refugees and Migration to build the capacity of humanitarian actors to optimize CBIs for enhanced protection from GBV. This project helps realize key actions within the Call to Action on Protection from GBV in Emergencies, specifically, strengthening needs assessments and integrating GBV across sectors). In addition, the Cash Learning Partnership’s global framework for Action (specifically, improving the quality of cash based interventions). </a:t>
            </a:r>
          </a:p>
          <a:p>
            <a:pPr defTabSz="931774">
              <a:defRPr/>
            </a:pPr>
            <a:endParaRPr lang="en-US" sz="1000" dirty="0"/>
          </a:p>
          <a:p>
            <a:pPr defTabSz="931774">
              <a:defRPr/>
            </a:pPr>
            <a:r>
              <a:rPr lang="en-US" sz="1000" dirty="0"/>
              <a:t>WRC: </a:t>
            </a:r>
          </a:p>
          <a:p>
            <a:pPr defTabSz="931774">
              <a:defRPr/>
            </a:pPr>
            <a:r>
              <a:rPr lang="en-US" sz="1000" dirty="0"/>
              <a:t>-assessed current practice on the integration of cash and GBV programming humanitarian settings</a:t>
            </a:r>
          </a:p>
          <a:p>
            <a:pPr defTabSz="931774">
              <a:defRPr/>
            </a:pPr>
            <a:r>
              <a:rPr lang="en-US" sz="1000" dirty="0"/>
              <a:t>- jointly developed guidance and tools with Mercy Corps and IRC</a:t>
            </a:r>
          </a:p>
          <a:p>
            <a:pPr defTabSz="931774">
              <a:defRPr/>
            </a:pPr>
            <a:r>
              <a:rPr lang="en-US" sz="1000" dirty="0"/>
              <a:t>-piloted these field resources in 3 humanitarian settings.</a:t>
            </a:r>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99125" indent="-307356">
              <a:defRPr>
                <a:solidFill>
                  <a:schemeClr val="tx1"/>
                </a:solidFill>
                <a:latin typeface="Arial" charset="0"/>
                <a:ea typeface="MS PGothic" charset="0"/>
                <a:cs typeface="MS PGothic" charset="0"/>
              </a:defRPr>
            </a:lvl2pPr>
            <a:lvl3pPr marL="1231042" indent="-245885">
              <a:defRPr>
                <a:solidFill>
                  <a:schemeClr val="tx1"/>
                </a:solidFill>
                <a:latin typeface="Arial" charset="0"/>
                <a:ea typeface="MS PGothic" charset="0"/>
                <a:cs typeface="MS PGothic" charset="0"/>
              </a:defRPr>
            </a:lvl3pPr>
            <a:lvl4pPr marL="1722811" indent="-245885">
              <a:defRPr>
                <a:solidFill>
                  <a:schemeClr val="tx1"/>
                </a:solidFill>
                <a:latin typeface="Arial" charset="0"/>
                <a:ea typeface="MS PGothic" charset="0"/>
                <a:cs typeface="MS PGothic" charset="0"/>
              </a:defRPr>
            </a:lvl4pPr>
            <a:lvl5pPr marL="2216198" indent="-245885">
              <a:defRPr>
                <a:solidFill>
                  <a:schemeClr val="tx1"/>
                </a:solidFill>
                <a:latin typeface="Arial" charset="0"/>
                <a:ea typeface="MS PGothic" charset="0"/>
                <a:cs typeface="MS PGothic" charset="0"/>
              </a:defRPr>
            </a:lvl5pPr>
            <a:lvl6pPr marL="2682084" indent="-245885" eaLnBrk="0" fontAlgn="base" hangingPunct="0">
              <a:spcBef>
                <a:spcPct val="0"/>
              </a:spcBef>
              <a:spcAft>
                <a:spcPct val="0"/>
              </a:spcAft>
              <a:defRPr>
                <a:solidFill>
                  <a:schemeClr val="tx1"/>
                </a:solidFill>
                <a:latin typeface="Arial" charset="0"/>
                <a:ea typeface="MS PGothic" charset="0"/>
                <a:cs typeface="MS PGothic" charset="0"/>
              </a:defRPr>
            </a:lvl6pPr>
            <a:lvl7pPr marL="3147971" indent="-245885" eaLnBrk="0" fontAlgn="base" hangingPunct="0">
              <a:spcBef>
                <a:spcPct val="0"/>
              </a:spcBef>
              <a:spcAft>
                <a:spcPct val="0"/>
              </a:spcAft>
              <a:defRPr>
                <a:solidFill>
                  <a:schemeClr val="tx1"/>
                </a:solidFill>
                <a:latin typeface="Arial" charset="0"/>
                <a:ea typeface="MS PGothic" charset="0"/>
                <a:cs typeface="MS PGothic" charset="0"/>
              </a:defRPr>
            </a:lvl7pPr>
            <a:lvl8pPr marL="3613858" indent="-245885" eaLnBrk="0" fontAlgn="base" hangingPunct="0">
              <a:spcBef>
                <a:spcPct val="0"/>
              </a:spcBef>
              <a:spcAft>
                <a:spcPct val="0"/>
              </a:spcAft>
              <a:defRPr>
                <a:solidFill>
                  <a:schemeClr val="tx1"/>
                </a:solidFill>
                <a:latin typeface="Arial" charset="0"/>
                <a:ea typeface="MS PGothic" charset="0"/>
                <a:cs typeface="MS PGothic" charset="0"/>
              </a:defRPr>
            </a:lvl8pPr>
            <a:lvl9pPr marL="4079745" indent="-245885" eaLnBrk="0" fontAlgn="base" hangingPunct="0">
              <a:spcBef>
                <a:spcPct val="0"/>
              </a:spcBef>
              <a:spcAft>
                <a:spcPct val="0"/>
              </a:spcAft>
              <a:defRPr>
                <a:solidFill>
                  <a:schemeClr val="tx1"/>
                </a:solidFill>
                <a:latin typeface="Arial" charset="0"/>
                <a:ea typeface="MS PGothic" charset="0"/>
                <a:cs typeface="MS PGothic" charset="0"/>
              </a:defRPr>
            </a:lvl9pPr>
          </a:lstStyle>
          <a:p>
            <a:fld id="{353E8807-BEAD-624A-86D0-98160DCDEAF1}" type="slidenum">
              <a:rPr lang="en-US">
                <a:latin typeface="Calibri" charset="0"/>
              </a:rPr>
              <a:pPr/>
              <a:t>4</a:t>
            </a:fld>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7651" lvl="2" defTabSz="931774">
              <a:defRPr/>
            </a:pPr>
            <a:r>
              <a:rPr lang="en-US" sz="1000" dirty="0"/>
              <a:t>In parallel to this project IRC and Mercy Corps have an ongoing partnership.</a:t>
            </a:r>
          </a:p>
          <a:p>
            <a:pPr marL="407651" lvl="2" defTabSz="931774">
              <a:defRPr/>
            </a:pPr>
            <a:endParaRPr lang="en-US" sz="1000" dirty="0"/>
          </a:p>
          <a:p>
            <a:pPr marL="873538" lvl="2" indent="-465887" defTabSz="931774">
              <a:buFont typeface="Arial" panose="020B0604020202020204" pitchFamily="34" charset="0"/>
              <a:buChar char="•"/>
              <a:defRPr/>
            </a:pPr>
            <a:r>
              <a:rPr lang="en-US" sz="1000" dirty="0"/>
              <a:t>Recognizing gaps in practice re: mainstreaming GBV considerations in CBIs and integrating CBIs into GBV programming, IRC and Mercy Corps signed an MoU in May ‘2017</a:t>
            </a:r>
          </a:p>
          <a:p>
            <a:pPr marL="873538" lvl="2" indent="-465887">
              <a:buFont typeface="Arial" panose="020B0604020202020204" pitchFamily="34" charset="0"/>
              <a:buChar char="•"/>
            </a:pPr>
            <a:r>
              <a:rPr lang="en-US" sz="1000" dirty="0"/>
              <a:t>Mercy Corps committed to referring cases to IRC for GBV and health services, in particular sexual and reproductive health services. </a:t>
            </a:r>
          </a:p>
          <a:p>
            <a:pPr marL="873538" lvl="2" indent="-465887">
              <a:buFont typeface="Arial" panose="020B0604020202020204" pitchFamily="34" charset="0"/>
              <a:buChar char="•"/>
            </a:pPr>
            <a:r>
              <a:rPr lang="en-US" sz="1000" dirty="0"/>
              <a:t>IRC committed to refer cases to Mercy Corps to receive cash-for-documentation assistance according to Mercy Corps criteria, whenever IRC is not able to provide the service.</a:t>
            </a:r>
          </a:p>
        </p:txBody>
      </p:sp>
      <p:sp>
        <p:nvSpPr>
          <p:cNvPr id="4" name="Slide Number Placeholder 3"/>
          <p:cNvSpPr>
            <a:spLocks noGrp="1"/>
          </p:cNvSpPr>
          <p:nvPr>
            <p:ph type="sldNum" sz="quarter" idx="10"/>
          </p:nvPr>
        </p:nvSpPr>
        <p:spPr/>
        <p:txBody>
          <a:bodyPr/>
          <a:lstStyle/>
          <a:p>
            <a:fld id="{F88F1BF3-FDDC-4D8F-9DEA-ECCFC4CF4B1A}" type="slidenum">
              <a:rPr lang="en-US" smtClean="0"/>
              <a:t>5</a:t>
            </a:fld>
            <a:endParaRPr lang="en-US" dirty="0"/>
          </a:p>
        </p:txBody>
      </p:sp>
    </p:spTree>
    <p:extLst>
      <p:ext uri="{BB962C8B-B14F-4D97-AF65-F5344CB8AC3E}">
        <p14:creationId xmlns:p14="http://schemas.microsoft.com/office/powerpoint/2010/main" val="2278651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8131"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dirty="0"/>
              <a:t>WRC conducted 40 interviews with cash and GBV experts across 20 agencies to assess how cash and GBV programming are integrated in humanitarian settings globally. I want to share with you this morning key findings from our research. </a:t>
            </a:r>
          </a:p>
          <a:p>
            <a:pPr lvl="0"/>
            <a:endParaRPr lang="en-US" sz="1000" b="1" dirty="0"/>
          </a:p>
          <a:p>
            <a:pPr marL="232943" indent="-232943">
              <a:buAutoNum type="arabicPeriod"/>
            </a:pPr>
            <a:r>
              <a:rPr lang="en-US" sz="1000" b="1" dirty="0"/>
              <a:t>While there has been progress on cash and protection, tackling the integration of cash and GBV programming is the next frontier</a:t>
            </a:r>
            <a:r>
              <a:rPr lang="en-US" sz="1000" dirty="0"/>
              <a:t>. </a:t>
            </a:r>
          </a:p>
          <a:p>
            <a:r>
              <a:rPr lang="en-US" sz="1000" dirty="0"/>
              <a:t>A number of resources are out there on cash and protection, for example, the </a:t>
            </a:r>
            <a:r>
              <a:rPr lang="en-US" sz="1000" i="1" dirty="0"/>
              <a:t>Guidance on Protection in Cash-based Interventions</a:t>
            </a:r>
            <a:r>
              <a:rPr lang="en-US" sz="1000" dirty="0"/>
              <a:t> and the accompanying tool and training. Institutionalization efforts have taken place. But we still need to dig further into the integration of cash and GBV. Momentum is picking up. </a:t>
            </a:r>
          </a:p>
          <a:p>
            <a:endParaRPr lang="en-US" sz="1000" dirty="0"/>
          </a:p>
          <a:p>
            <a:r>
              <a:rPr lang="en-US" sz="1000" b="1" dirty="0"/>
              <a:t>2. Cash and GBV actors are siloed </a:t>
            </a:r>
            <a:r>
              <a:rPr lang="en-US" sz="1000" dirty="0"/>
              <a:t>within agencies and across communities of practice, impeding clarity on roles and responsibilities, the development of successful approaches, and effective coordination efforts; </a:t>
            </a:r>
          </a:p>
          <a:p>
            <a:endParaRPr lang="en-US" sz="1000" dirty="0"/>
          </a:p>
          <a:p>
            <a:pPr lvl="0"/>
            <a:r>
              <a:rPr lang="en-US" sz="1000" b="1" dirty="0"/>
              <a:t>3. Prevailing anxiety about integrating cash and GBV programming inhibits actors from building the required skills to collaborate effectively, and the evidence to move forward</a:t>
            </a:r>
            <a:r>
              <a:rPr lang="en-US" sz="1000" dirty="0"/>
              <a:t>. Despite evidence that cash itself is not risky, there’s still apprehension amongst some donors and practitioners. While there is buy-in for mainstreaming GBV considerations into cash-based interventions, there is hesitancy about utilizing cash as a tool within GBV case management. However, nascent programming and good practice exists. </a:t>
            </a:r>
          </a:p>
          <a:p>
            <a:endParaRPr lang="en-US" sz="1000" dirty="0"/>
          </a:p>
        </p:txBody>
      </p:sp>
      <p:sp>
        <p:nvSpPr>
          <p:cNvPr id="112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99125" indent="-307356">
              <a:defRPr>
                <a:solidFill>
                  <a:schemeClr val="tx1"/>
                </a:solidFill>
                <a:latin typeface="Arial" charset="0"/>
                <a:ea typeface="MS PGothic" charset="0"/>
                <a:cs typeface="MS PGothic" charset="0"/>
              </a:defRPr>
            </a:lvl2pPr>
            <a:lvl3pPr marL="1231042" indent="-245885">
              <a:defRPr>
                <a:solidFill>
                  <a:schemeClr val="tx1"/>
                </a:solidFill>
                <a:latin typeface="Arial" charset="0"/>
                <a:ea typeface="MS PGothic" charset="0"/>
                <a:cs typeface="MS PGothic" charset="0"/>
              </a:defRPr>
            </a:lvl3pPr>
            <a:lvl4pPr marL="1722811" indent="-245885">
              <a:defRPr>
                <a:solidFill>
                  <a:schemeClr val="tx1"/>
                </a:solidFill>
                <a:latin typeface="Arial" charset="0"/>
                <a:ea typeface="MS PGothic" charset="0"/>
                <a:cs typeface="MS PGothic" charset="0"/>
              </a:defRPr>
            </a:lvl4pPr>
            <a:lvl5pPr marL="2216198" indent="-245885">
              <a:defRPr>
                <a:solidFill>
                  <a:schemeClr val="tx1"/>
                </a:solidFill>
                <a:latin typeface="Arial" charset="0"/>
                <a:ea typeface="MS PGothic" charset="0"/>
                <a:cs typeface="MS PGothic" charset="0"/>
              </a:defRPr>
            </a:lvl5pPr>
            <a:lvl6pPr marL="2682084" indent="-245885" eaLnBrk="0" fontAlgn="base" hangingPunct="0">
              <a:spcBef>
                <a:spcPct val="0"/>
              </a:spcBef>
              <a:spcAft>
                <a:spcPct val="0"/>
              </a:spcAft>
              <a:defRPr>
                <a:solidFill>
                  <a:schemeClr val="tx1"/>
                </a:solidFill>
                <a:latin typeface="Arial" charset="0"/>
                <a:ea typeface="MS PGothic" charset="0"/>
                <a:cs typeface="MS PGothic" charset="0"/>
              </a:defRPr>
            </a:lvl6pPr>
            <a:lvl7pPr marL="3147971" indent="-245885" eaLnBrk="0" fontAlgn="base" hangingPunct="0">
              <a:spcBef>
                <a:spcPct val="0"/>
              </a:spcBef>
              <a:spcAft>
                <a:spcPct val="0"/>
              </a:spcAft>
              <a:defRPr>
                <a:solidFill>
                  <a:schemeClr val="tx1"/>
                </a:solidFill>
                <a:latin typeface="Arial" charset="0"/>
                <a:ea typeface="MS PGothic" charset="0"/>
                <a:cs typeface="MS PGothic" charset="0"/>
              </a:defRPr>
            </a:lvl7pPr>
            <a:lvl8pPr marL="3613858" indent="-245885" eaLnBrk="0" fontAlgn="base" hangingPunct="0">
              <a:spcBef>
                <a:spcPct val="0"/>
              </a:spcBef>
              <a:spcAft>
                <a:spcPct val="0"/>
              </a:spcAft>
              <a:defRPr>
                <a:solidFill>
                  <a:schemeClr val="tx1"/>
                </a:solidFill>
                <a:latin typeface="Arial" charset="0"/>
                <a:ea typeface="MS PGothic" charset="0"/>
                <a:cs typeface="MS PGothic" charset="0"/>
              </a:defRPr>
            </a:lvl8pPr>
            <a:lvl9pPr marL="4079745" indent="-245885" eaLnBrk="0" fontAlgn="base" hangingPunct="0">
              <a:spcBef>
                <a:spcPct val="0"/>
              </a:spcBef>
              <a:spcAft>
                <a:spcPct val="0"/>
              </a:spcAft>
              <a:defRPr>
                <a:solidFill>
                  <a:schemeClr val="tx1"/>
                </a:solidFill>
                <a:latin typeface="Arial" charset="0"/>
                <a:ea typeface="MS PGothic" charset="0"/>
                <a:cs typeface="MS PGothic" charset="0"/>
              </a:defRPr>
            </a:lvl9pPr>
          </a:lstStyle>
          <a:p>
            <a:fld id="{C66B3C4E-2D3D-CD4A-8E3B-BD44883714C8}" type="slidenum">
              <a:rPr lang="en-US">
                <a:latin typeface="Calibri" charset="0"/>
              </a:rPr>
              <a:pPr/>
              <a:t>6</a:t>
            </a:fld>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3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1000" dirty="0"/>
              <a:t>4. </a:t>
            </a:r>
            <a:r>
              <a:rPr lang="en-US" sz="1000" b="1" dirty="0"/>
              <a:t>Resource gaps, including donor funding and staffing, are challenges to generating learning and building evidence;</a:t>
            </a:r>
          </a:p>
          <a:p>
            <a:pPr defTabSz="465887">
              <a:defRPr/>
            </a:pPr>
            <a:r>
              <a:rPr lang="en-US" sz="1000" dirty="0"/>
              <a:t>We need longer term project horizons and longer-duration cash assistance, in particular, to support the recovery of GBV survivors. </a:t>
            </a:r>
          </a:p>
          <a:p>
            <a:endParaRPr lang="en-US" sz="1000" dirty="0"/>
          </a:p>
          <a:p>
            <a:pPr lvl="0"/>
            <a:r>
              <a:rPr lang="en-US" sz="1000" dirty="0"/>
              <a:t>5. </a:t>
            </a:r>
            <a:r>
              <a:rPr lang="en-US" sz="1000" b="1" dirty="0"/>
              <a:t>Persistent poor practice undercuts the potential of cash: </a:t>
            </a:r>
          </a:p>
          <a:p>
            <a:pPr lvl="0"/>
            <a:r>
              <a:rPr lang="en-US" sz="1000" dirty="0"/>
              <a:t>-Despite being recognized as best practice, there is a persistent lack of gender and protection analysis – these analyses are rarely integrated; </a:t>
            </a:r>
          </a:p>
          <a:p>
            <a:pPr lvl="0"/>
            <a:r>
              <a:rPr lang="en-US" sz="1000" dirty="0"/>
              <a:t>-“</a:t>
            </a:r>
            <a:r>
              <a:rPr lang="en-US" sz="1000" b="0" dirty="0"/>
              <a:t>O</a:t>
            </a:r>
            <a:r>
              <a:rPr lang="en-US" sz="1000" dirty="0"/>
              <a:t>ne-size-fits-all” programming is pervasive despite evidence that cash needs to be tailored to meet specific needs and ensure protection; </a:t>
            </a:r>
          </a:p>
          <a:p>
            <a:pPr lvl="0"/>
            <a:r>
              <a:rPr lang="en-US" sz="1000" dirty="0"/>
              <a:t>-We are missing opportunities left and right to pair cash with complementary activities and services for gender-transformative and protective outcomes; </a:t>
            </a:r>
          </a:p>
          <a:p>
            <a:pPr lvl="0"/>
            <a:r>
              <a:rPr lang="en-US" sz="1000" dirty="0"/>
              <a:t>-Cash staff are often untrained in the basics of gender and rarely in protection –even more rarely in GBV prevention and response; </a:t>
            </a:r>
          </a:p>
          <a:p>
            <a:pPr lvl="0"/>
            <a:r>
              <a:rPr lang="en-US" sz="1000" dirty="0"/>
              <a:t>-GBV staff are often untrained in the basics of cash programming; </a:t>
            </a:r>
          </a:p>
          <a:p>
            <a:pPr lvl="0"/>
            <a:r>
              <a:rPr lang="en-US" sz="1000" dirty="0"/>
              <a:t>-It’s common-place that GBV referral pathways are unestablished or underutilized. </a:t>
            </a:r>
          </a:p>
          <a:p>
            <a:endParaRPr lang="en-US" sz="1000" dirty="0"/>
          </a:p>
          <a:p>
            <a:r>
              <a:rPr lang="en-US" sz="1000" dirty="0"/>
              <a:t>6</a:t>
            </a:r>
            <a:r>
              <a:rPr lang="en-US" sz="1000" b="1" dirty="0"/>
              <a:t>. Cash and GBV practitioners need practical field resources </a:t>
            </a:r>
            <a:r>
              <a:rPr lang="en-US" sz="1000" dirty="0"/>
              <a:t>for staff capacity building, assessments, and monitoring. There is demand for adaptable and modular field resources to capture the requisite information on protection risks and benefits associated with cash. Practitioners are hungry for guidance and tools that help them deepen the activities they are already doing. </a:t>
            </a:r>
          </a:p>
        </p:txBody>
      </p:sp>
      <p:sp>
        <p:nvSpPr>
          <p:cNvPr id="133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99125" indent="-307356">
              <a:defRPr>
                <a:solidFill>
                  <a:schemeClr val="tx1"/>
                </a:solidFill>
                <a:latin typeface="Arial" charset="0"/>
                <a:ea typeface="MS PGothic" charset="0"/>
                <a:cs typeface="MS PGothic" charset="0"/>
              </a:defRPr>
            </a:lvl2pPr>
            <a:lvl3pPr marL="1231042" indent="-245885">
              <a:defRPr>
                <a:solidFill>
                  <a:schemeClr val="tx1"/>
                </a:solidFill>
                <a:latin typeface="Arial" charset="0"/>
                <a:ea typeface="MS PGothic" charset="0"/>
                <a:cs typeface="MS PGothic" charset="0"/>
              </a:defRPr>
            </a:lvl3pPr>
            <a:lvl4pPr marL="1722811" indent="-245885">
              <a:defRPr>
                <a:solidFill>
                  <a:schemeClr val="tx1"/>
                </a:solidFill>
                <a:latin typeface="Arial" charset="0"/>
                <a:ea typeface="MS PGothic" charset="0"/>
                <a:cs typeface="MS PGothic" charset="0"/>
              </a:defRPr>
            </a:lvl4pPr>
            <a:lvl5pPr marL="2216198" indent="-245885">
              <a:defRPr>
                <a:solidFill>
                  <a:schemeClr val="tx1"/>
                </a:solidFill>
                <a:latin typeface="Arial" charset="0"/>
                <a:ea typeface="MS PGothic" charset="0"/>
                <a:cs typeface="MS PGothic" charset="0"/>
              </a:defRPr>
            </a:lvl5pPr>
            <a:lvl6pPr marL="2682084" indent="-245885" eaLnBrk="0" fontAlgn="base" hangingPunct="0">
              <a:spcBef>
                <a:spcPct val="0"/>
              </a:spcBef>
              <a:spcAft>
                <a:spcPct val="0"/>
              </a:spcAft>
              <a:defRPr>
                <a:solidFill>
                  <a:schemeClr val="tx1"/>
                </a:solidFill>
                <a:latin typeface="Arial" charset="0"/>
                <a:ea typeface="MS PGothic" charset="0"/>
                <a:cs typeface="MS PGothic" charset="0"/>
              </a:defRPr>
            </a:lvl6pPr>
            <a:lvl7pPr marL="3147971" indent="-245885" eaLnBrk="0" fontAlgn="base" hangingPunct="0">
              <a:spcBef>
                <a:spcPct val="0"/>
              </a:spcBef>
              <a:spcAft>
                <a:spcPct val="0"/>
              </a:spcAft>
              <a:defRPr>
                <a:solidFill>
                  <a:schemeClr val="tx1"/>
                </a:solidFill>
                <a:latin typeface="Arial" charset="0"/>
                <a:ea typeface="MS PGothic" charset="0"/>
                <a:cs typeface="MS PGothic" charset="0"/>
              </a:defRPr>
            </a:lvl7pPr>
            <a:lvl8pPr marL="3613858" indent="-245885" eaLnBrk="0" fontAlgn="base" hangingPunct="0">
              <a:spcBef>
                <a:spcPct val="0"/>
              </a:spcBef>
              <a:spcAft>
                <a:spcPct val="0"/>
              </a:spcAft>
              <a:defRPr>
                <a:solidFill>
                  <a:schemeClr val="tx1"/>
                </a:solidFill>
                <a:latin typeface="Arial" charset="0"/>
                <a:ea typeface="MS PGothic" charset="0"/>
                <a:cs typeface="MS PGothic" charset="0"/>
              </a:defRPr>
            </a:lvl8pPr>
            <a:lvl9pPr marL="4079745" indent="-245885" eaLnBrk="0" fontAlgn="base" hangingPunct="0">
              <a:spcBef>
                <a:spcPct val="0"/>
              </a:spcBef>
              <a:spcAft>
                <a:spcPct val="0"/>
              </a:spcAft>
              <a:defRPr>
                <a:solidFill>
                  <a:schemeClr val="tx1"/>
                </a:solidFill>
                <a:latin typeface="Arial" charset="0"/>
                <a:ea typeface="MS PGothic" charset="0"/>
                <a:cs typeface="MS PGothic" charset="0"/>
              </a:defRPr>
            </a:lvl9pPr>
          </a:lstStyle>
          <a:p>
            <a:fld id="{97F404EB-D709-7644-80A6-CBE1ACD7B484}" type="slidenum">
              <a:rPr lang="en-US">
                <a:latin typeface="Calibri" charset="0"/>
              </a:rPr>
              <a:pPr/>
              <a:t>7</a:t>
            </a:fld>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dirty="0"/>
              <a:t>This toolkit assists practitioners in collecting the requisite situational protection information on risks for affected populations with an age, gender, and diversity (AGD) lens, identifying community-based or self-protection mechanisms, informing tailored and protective cash-based interventions, and preparing a monitoring system that is based on identified protection risks.</a:t>
            </a:r>
          </a:p>
          <a:p>
            <a:br>
              <a:rPr lang="en-US" sz="1000" dirty="0"/>
            </a:br>
            <a:endParaRPr lang="en-US" sz="1000" dirty="0"/>
          </a:p>
          <a:p>
            <a:pPr eaLnBrk="1" hangingPunct="1">
              <a:spcBef>
                <a:spcPct val="0"/>
              </a:spcBef>
            </a:pPr>
            <a:endParaRPr lang="en-US" sz="1000" dirty="0">
              <a:latin typeface="Calibri" charset="0"/>
              <a:ea typeface="MS PGothic" charset="0"/>
            </a:endParaRPr>
          </a:p>
        </p:txBody>
      </p:sp>
      <p:sp>
        <p:nvSpPr>
          <p:cNvPr id="153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99125" indent="-307356">
              <a:defRPr>
                <a:solidFill>
                  <a:schemeClr val="tx1"/>
                </a:solidFill>
                <a:latin typeface="Arial" charset="0"/>
                <a:ea typeface="MS PGothic" charset="0"/>
                <a:cs typeface="MS PGothic" charset="0"/>
              </a:defRPr>
            </a:lvl2pPr>
            <a:lvl3pPr marL="1231042" indent="-245885">
              <a:defRPr>
                <a:solidFill>
                  <a:schemeClr val="tx1"/>
                </a:solidFill>
                <a:latin typeface="Arial" charset="0"/>
                <a:ea typeface="MS PGothic" charset="0"/>
                <a:cs typeface="MS PGothic" charset="0"/>
              </a:defRPr>
            </a:lvl3pPr>
            <a:lvl4pPr marL="1722811" indent="-245885">
              <a:defRPr>
                <a:solidFill>
                  <a:schemeClr val="tx1"/>
                </a:solidFill>
                <a:latin typeface="Arial" charset="0"/>
                <a:ea typeface="MS PGothic" charset="0"/>
                <a:cs typeface="MS PGothic" charset="0"/>
              </a:defRPr>
            </a:lvl4pPr>
            <a:lvl5pPr marL="2216198" indent="-245885">
              <a:defRPr>
                <a:solidFill>
                  <a:schemeClr val="tx1"/>
                </a:solidFill>
                <a:latin typeface="Arial" charset="0"/>
                <a:ea typeface="MS PGothic" charset="0"/>
                <a:cs typeface="MS PGothic" charset="0"/>
              </a:defRPr>
            </a:lvl5pPr>
            <a:lvl6pPr marL="2682084" indent="-245885" eaLnBrk="0" fontAlgn="base" hangingPunct="0">
              <a:spcBef>
                <a:spcPct val="0"/>
              </a:spcBef>
              <a:spcAft>
                <a:spcPct val="0"/>
              </a:spcAft>
              <a:defRPr>
                <a:solidFill>
                  <a:schemeClr val="tx1"/>
                </a:solidFill>
                <a:latin typeface="Arial" charset="0"/>
                <a:ea typeface="MS PGothic" charset="0"/>
                <a:cs typeface="MS PGothic" charset="0"/>
              </a:defRPr>
            </a:lvl6pPr>
            <a:lvl7pPr marL="3147971" indent="-245885" eaLnBrk="0" fontAlgn="base" hangingPunct="0">
              <a:spcBef>
                <a:spcPct val="0"/>
              </a:spcBef>
              <a:spcAft>
                <a:spcPct val="0"/>
              </a:spcAft>
              <a:defRPr>
                <a:solidFill>
                  <a:schemeClr val="tx1"/>
                </a:solidFill>
                <a:latin typeface="Arial" charset="0"/>
                <a:ea typeface="MS PGothic" charset="0"/>
                <a:cs typeface="MS PGothic" charset="0"/>
              </a:defRPr>
            </a:lvl7pPr>
            <a:lvl8pPr marL="3613858" indent="-245885" eaLnBrk="0" fontAlgn="base" hangingPunct="0">
              <a:spcBef>
                <a:spcPct val="0"/>
              </a:spcBef>
              <a:spcAft>
                <a:spcPct val="0"/>
              </a:spcAft>
              <a:defRPr>
                <a:solidFill>
                  <a:schemeClr val="tx1"/>
                </a:solidFill>
                <a:latin typeface="Arial" charset="0"/>
                <a:ea typeface="MS PGothic" charset="0"/>
                <a:cs typeface="MS PGothic" charset="0"/>
              </a:defRPr>
            </a:lvl8pPr>
            <a:lvl9pPr marL="4079745" indent="-245885" eaLnBrk="0" fontAlgn="base" hangingPunct="0">
              <a:spcBef>
                <a:spcPct val="0"/>
              </a:spcBef>
              <a:spcAft>
                <a:spcPct val="0"/>
              </a:spcAft>
              <a:defRPr>
                <a:solidFill>
                  <a:schemeClr val="tx1"/>
                </a:solidFill>
                <a:latin typeface="Arial" charset="0"/>
                <a:ea typeface="MS PGothic" charset="0"/>
                <a:cs typeface="MS PGothic" charset="0"/>
              </a:defRPr>
            </a:lvl9pPr>
          </a:lstStyle>
          <a:p>
            <a:fld id="{2EC725BE-E50E-0440-BF89-9143289F12A9}" type="slidenum">
              <a:rPr lang="en-US">
                <a:latin typeface="Calibri" charset="0"/>
              </a:rPr>
              <a:pPr/>
              <a:t>8</a:t>
            </a:fld>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dirty="0"/>
              <a:t>The toolkit has two sections</a:t>
            </a:r>
          </a:p>
          <a:p>
            <a:r>
              <a:rPr lang="en-US" sz="1000" dirty="0"/>
              <a:t>Section I is for cash practitioners and includes 2 tools and 2 guidance notes</a:t>
            </a:r>
          </a:p>
          <a:p>
            <a:r>
              <a:rPr lang="en-US" sz="1000" dirty="0"/>
              <a:t>Section II is for GBV caseworkers and includes 1 protocol, 1 tool and 1 guidance note</a:t>
            </a:r>
          </a:p>
          <a:p>
            <a:r>
              <a:rPr lang="en-US" sz="1000" dirty="0"/>
              <a:t>Both sections of this toolkit promote collaboration between cash and GBV practitioners to effectively integrate cash and GBV programming </a:t>
            </a:r>
          </a:p>
          <a:p>
            <a:pPr eaLnBrk="1" hangingPunct="1">
              <a:spcBef>
                <a:spcPct val="0"/>
              </a:spcBef>
            </a:pPr>
            <a:endParaRPr lang="en-US" sz="1000" dirty="0">
              <a:latin typeface="Calibri" charset="0"/>
              <a:ea typeface="MS PGothic" charset="0"/>
            </a:endParaRPr>
          </a:p>
        </p:txBody>
      </p:sp>
      <p:sp>
        <p:nvSpPr>
          <p:cNvPr id="153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99125" indent="-307356">
              <a:defRPr>
                <a:solidFill>
                  <a:schemeClr val="tx1"/>
                </a:solidFill>
                <a:latin typeface="Arial" charset="0"/>
                <a:ea typeface="MS PGothic" charset="0"/>
                <a:cs typeface="MS PGothic" charset="0"/>
              </a:defRPr>
            </a:lvl2pPr>
            <a:lvl3pPr marL="1231042" indent="-245885">
              <a:defRPr>
                <a:solidFill>
                  <a:schemeClr val="tx1"/>
                </a:solidFill>
                <a:latin typeface="Arial" charset="0"/>
                <a:ea typeface="MS PGothic" charset="0"/>
                <a:cs typeface="MS PGothic" charset="0"/>
              </a:defRPr>
            </a:lvl3pPr>
            <a:lvl4pPr marL="1722811" indent="-245885">
              <a:defRPr>
                <a:solidFill>
                  <a:schemeClr val="tx1"/>
                </a:solidFill>
                <a:latin typeface="Arial" charset="0"/>
                <a:ea typeface="MS PGothic" charset="0"/>
                <a:cs typeface="MS PGothic" charset="0"/>
              </a:defRPr>
            </a:lvl4pPr>
            <a:lvl5pPr marL="2216198" indent="-245885">
              <a:defRPr>
                <a:solidFill>
                  <a:schemeClr val="tx1"/>
                </a:solidFill>
                <a:latin typeface="Arial" charset="0"/>
                <a:ea typeface="MS PGothic" charset="0"/>
                <a:cs typeface="MS PGothic" charset="0"/>
              </a:defRPr>
            </a:lvl5pPr>
            <a:lvl6pPr marL="2682084" indent="-245885" eaLnBrk="0" fontAlgn="base" hangingPunct="0">
              <a:spcBef>
                <a:spcPct val="0"/>
              </a:spcBef>
              <a:spcAft>
                <a:spcPct val="0"/>
              </a:spcAft>
              <a:defRPr>
                <a:solidFill>
                  <a:schemeClr val="tx1"/>
                </a:solidFill>
                <a:latin typeface="Arial" charset="0"/>
                <a:ea typeface="MS PGothic" charset="0"/>
                <a:cs typeface="MS PGothic" charset="0"/>
              </a:defRPr>
            </a:lvl6pPr>
            <a:lvl7pPr marL="3147971" indent="-245885" eaLnBrk="0" fontAlgn="base" hangingPunct="0">
              <a:spcBef>
                <a:spcPct val="0"/>
              </a:spcBef>
              <a:spcAft>
                <a:spcPct val="0"/>
              </a:spcAft>
              <a:defRPr>
                <a:solidFill>
                  <a:schemeClr val="tx1"/>
                </a:solidFill>
                <a:latin typeface="Arial" charset="0"/>
                <a:ea typeface="MS PGothic" charset="0"/>
                <a:cs typeface="MS PGothic" charset="0"/>
              </a:defRPr>
            </a:lvl7pPr>
            <a:lvl8pPr marL="3613858" indent="-245885" eaLnBrk="0" fontAlgn="base" hangingPunct="0">
              <a:spcBef>
                <a:spcPct val="0"/>
              </a:spcBef>
              <a:spcAft>
                <a:spcPct val="0"/>
              </a:spcAft>
              <a:defRPr>
                <a:solidFill>
                  <a:schemeClr val="tx1"/>
                </a:solidFill>
                <a:latin typeface="Arial" charset="0"/>
                <a:ea typeface="MS PGothic" charset="0"/>
                <a:cs typeface="MS PGothic" charset="0"/>
              </a:defRPr>
            </a:lvl8pPr>
            <a:lvl9pPr marL="4079745" indent="-245885" eaLnBrk="0" fontAlgn="base" hangingPunct="0">
              <a:spcBef>
                <a:spcPct val="0"/>
              </a:spcBef>
              <a:spcAft>
                <a:spcPct val="0"/>
              </a:spcAft>
              <a:defRPr>
                <a:solidFill>
                  <a:schemeClr val="tx1"/>
                </a:solidFill>
                <a:latin typeface="Arial" charset="0"/>
                <a:ea typeface="MS PGothic" charset="0"/>
                <a:cs typeface="MS PGothic" charset="0"/>
              </a:defRPr>
            </a:lvl9pPr>
          </a:lstStyle>
          <a:p>
            <a:fld id="{2EC725BE-E50E-0440-BF89-9143289F12A9}" type="slidenum">
              <a:rPr lang="en-US">
                <a:latin typeface="Calibri" charset="0"/>
              </a:rPr>
              <a:pPr/>
              <a:t>9</a:t>
            </a:fld>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file://localhost/Users/mmarosz/Desktop/GoGoGo/MC_NEW_BRAND/11.%20Final%20Logo%20Files/Horizontal/Digital/MCbrand_Logo_Horizontal_PMS_186_PC.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2483F7-437D-2A4A-A501-20868566231A}" type="datetimeFigureOut">
              <a:rPr lang="en-US" smtClean="0"/>
              <a:t>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25036-5F0D-2745-A3B8-F358FA87A65F}" type="slidenum">
              <a:rPr lang="en-US" smtClean="0"/>
              <a:t>‹#›</a:t>
            </a:fld>
            <a:endParaRPr lang="en-US"/>
          </a:p>
        </p:txBody>
      </p:sp>
    </p:spTree>
    <p:extLst>
      <p:ext uri="{BB962C8B-B14F-4D97-AF65-F5344CB8AC3E}">
        <p14:creationId xmlns:p14="http://schemas.microsoft.com/office/powerpoint/2010/main" val="4106857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2483F7-437D-2A4A-A501-20868566231A}" type="datetimeFigureOut">
              <a:rPr lang="en-US" smtClean="0"/>
              <a:t>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25036-5F0D-2745-A3B8-F358FA87A65F}" type="slidenum">
              <a:rPr lang="en-US" smtClean="0"/>
              <a:t>‹#›</a:t>
            </a:fld>
            <a:endParaRPr lang="en-US"/>
          </a:p>
        </p:txBody>
      </p:sp>
    </p:spTree>
    <p:extLst>
      <p:ext uri="{BB962C8B-B14F-4D97-AF65-F5344CB8AC3E}">
        <p14:creationId xmlns:p14="http://schemas.microsoft.com/office/powerpoint/2010/main" val="1665265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2483F7-437D-2A4A-A501-20868566231A}" type="datetimeFigureOut">
              <a:rPr lang="en-US" smtClean="0"/>
              <a:t>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25036-5F0D-2745-A3B8-F358FA87A65F}" type="slidenum">
              <a:rPr lang="en-US" smtClean="0"/>
              <a:t>‹#›</a:t>
            </a:fld>
            <a:endParaRPr lang="en-US"/>
          </a:p>
        </p:txBody>
      </p:sp>
    </p:spTree>
    <p:extLst>
      <p:ext uri="{BB962C8B-B14F-4D97-AF65-F5344CB8AC3E}">
        <p14:creationId xmlns:p14="http://schemas.microsoft.com/office/powerpoint/2010/main" val="4252394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94814"/>
            <a:ext cx="8229600" cy="1033986"/>
          </a:xfrm>
        </p:spPr>
        <p:txBody>
          <a:bodyPr>
            <a:noAutofit/>
          </a:bodyPr>
          <a:lstStyle>
            <a:lvl1pPr>
              <a:defRPr/>
            </a:lvl1pPr>
          </a:lstStyle>
          <a:p>
            <a:r>
              <a:rPr lang="en-US" dirty="0"/>
              <a:t>Slide Title</a:t>
            </a:r>
          </a:p>
        </p:txBody>
      </p:sp>
      <p:sp>
        <p:nvSpPr>
          <p:cNvPr id="3" name="Content Placeholder 2"/>
          <p:cNvSpPr>
            <a:spLocks noGrp="1"/>
          </p:cNvSpPr>
          <p:nvPr>
            <p:ph idx="1"/>
          </p:nvPr>
        </p:nvSpPr>
        <p:spPr>
          <a:xfrm>
            <a:off x="457200" y="2039938"/>
            <a:ext cx="8229600" cy="3941762"/>
          </a:xfrm>
        </p:spPr>
        <p:txBody>
          <a:bodyPr>
            <a:noAutofit/>
          </a:bodyPr>
          <a:lstStyle>
            <a:lvl1pPr marL="171450" indent="-171450">
              <a:spcBef>
                <a:spcPts val="900"/>
              </a:spcBef>
              <a:defRPr sz="1350"/>
            </a:lvl1pPr>
            <a:lvl2pPr marL="391716" indent="-176213">
              <a:buFont typeface="Arial" charset="0"/>
              <a:buChar char="•"/>
              <a:tabLst/>
              <a:defRPr sz="1200"/>
            </a:lvl2pPr>
            <a:lvl3pPr marL="647700" indent="-176213">
              <a:tabLst/>
              <a:defRPr sz="1200"/>
            </a:lvl3pPr>
            <a:lvl4pPr marL="903685" indent="-167879">
              <a:tabLs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7"/>
          <p:cNvSpPr>
            <a:spLocks noGrp="1"/>
          </p:cNvSpPr>
          <p:nvPr>
            <p:ph type="body" sz="quarter" idx="13"/>
          </p:nvPr>
        </p:nvSpPr>
        <p:spPr>
          <a:xfrm>
            <a:off x="457200" y="491621"/>
            <a:ext cx="8229600" cy="212725"/>
          </a:xfrm>
        </p:spPr>
        <p:txBody>
          <a:bodyPr anchor="b">
            <a:noAutofit/>
          </a:bodyPr>
          <a:lstStyle>
            <a:lvl1pPr marL="0" indent="0">
              <a:spcBef>
                <a:spcPts val="0"/>
              </a:spcBef>
              <a:buFont typeface="Arial" charset="0"/>
              <a:buNone/>
              <a:defRPr sz="1050" cap="all" baseline="0">
                <a:solidFill>
                  <a:srgbClr val="8F95A1"/>
                </a:solidFill>
              </a:defRPr>
            </a:lvl1pPr>
          </a:lstStyle>
          <a:p>
            <a:pPr lvl="0"/>
            <a:r>
              <a:rPr lang="en-US" dirty="0"/>
              <a:t>Click to edit Master text styles</a:t>
            </a:r>
          </a:p>
        </p:txBody>
      </p:sp>
      <p:pic>
        <p:nvPicPr>
          <p:cNvPr id="13" name="MCbrand_Logo_Horizontal_PMS_186_PC.png" descr="/Users/mmarosz/Desktop/GoGoGo/MC_NEW_BRAND/11. Final Logo Files/Horizontal/Digital/MCbrand_Logo_Horizontal_PMS_186_PC.png"/>
          <p:cNvPicPr>
            <a:picLocks noChangeAspect="1"/>
          </p:cNvPicPr>
          <p:nvPr userDrawn="1"/>
        </p:nvPicPr>
        <p:blipFill>
          <a:blip r:embed="rId2" r:link="rId3" cstate="print">
            <a:extLst>
              <a:ext uri="{28A0092B-C50C-407E-A947-70E740481C1C}">
                <a14:useLocalDpi xmlns:a14="http://schemas.microsoft.com/office/drawing/2010/main"/>
              </a:ext>
            </a:extLst>
          </a:blip>
          <a:stretch>
            <a:fillRect/>
          </a:stretch>
        </p:blipFill>
        <p:spPr>
          <a:xfrm>
            <a:off x="7640135" y="6141425"/>
            <a:ext cx="1187934" cy="419180"/>
          </a:xfrm>
          <a:prstGeom prst="rect">
            <a:avLst/>
          </a:prstGeom>
        </p:spPr>
      </p:pic>
    </p:spTree>
    <p:extLst>
      <p:ext uri="{BB962C8B-B14F-4D97-AF65-F5344CB8AC3E}">
        <p14:creationId xmlns:p14="http://schemas.microsoft.com/office/powerpoint/2010/main" val="4068578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2483F7-437D-2A4A-A501-20868566231A}" type="datetimeFigureOut">
              <a:rPr lang="en-US" smtClean="0"/>
              <a:t>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25036-5F0D-2745-A3B8-F358FA87A65F}" type="slidenum">
              <a:rPr lang="en-US" smtClean="0"/>
              <a:t>‹#›</a:t>
            </a:fld>
            <a:endParaRPr lang="en-US"/>
          </a:p>
        </p:txBody>
      </p:sp>
    </p:spTree>
    <p:extLst>
      <p:ext uri="{BB962C8B-B14F-4D97-AF65-F5344CB8AC3E}">
        <p14:creationId xmlns:p14="http://schemas.microsoft.com/office/powerpoint/2010/main" val="3945953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2483F7-437D-2A4A-A501-20868566231A}" type="datetimeFigureOut">
              <a:rPr lang="en-US" smtClean="0"/>
              <a:t>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25036-5F0D-2745-A3B8-F358FA87A65F}" type="slidenum">
              <a:rPr lang="en-US" smtClean="0"/>
              <a:t>‹#›</a:t>
            </a:fld>
            <a:endParaRPr lang="en-US"/>
          </a:p>
        </p:txBody>
      </p:sp>
    </p:spTree>
    <p:extLst>
      <p:ext uri="{BB962C8B-B14F-4D97-AF65-F5344CB8AC3E}">
        <p14:creationId xmlns:p14="http://schemas.microsoft.com/office/powerpoint/2010/main" val="198146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2483F7-437D-2A4A-A501-20868566231A}" type="datetimeFigureOut">
              <a:rPr lang="en-US" smtClean="0"/>
              <a:t>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25036-5F0D-2745-A3B8-F358FA87A65F}" type="slidenum">
              <a:rPr lang="en-US" smtClean="0"/>
              <a:t>‹#›</a:t>
            </a:fld>
            <a:endParaRPr lang="en-US"/>
          </a:p>
        </p:txBody>
      </p:sp>
    </p:spTree>
    <p:extLst>
      <p:ext uri="{BB962C8B-B14F-4D97-AF65-F5344CB8AC3E}">
        <p14:creationId xmlns:p14="http://schemas.microsoft.com/office/powerpoint/2010/main" val="3961694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2483F7-437D-2A4A-A501-20868566231A}" type="datetimeFigureOut">
              <a:rPr lang="en-US" smtClean="0"/>
              <a:t>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425036-5F0D-2745-A3B8-F358FA87A65F}" type="slidenum">
              <a:rPr lang="en-US" smtClean="0"/>
              <a:t>‹#›</a:t>
            </a:fld>
            <a:endParaRPr lang="en-US"/>
          </a:p>
        </p:txBody>
      </p:sp>
    </p:spTree>
    <p:extLst>
      <p:ext uri="{BB962C8B-B14F-4D97-AF65-F5344CB8AC3E}">
        <p14:creationId xmlns:p14="http://schemas.microsoft.com/office/powerpoint/2010/main" val="2867143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2483F7-437D-2A4A-A501-20868566231A}" type="datetimeFigureOut">
              <a:rPr lang="en-US" smtClean="0"/>
              <a:t>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425036-5F0D-2745-A3B8-F358FA87A65F}" type="slidenum">
              <a:rPr lang="en-US" smtClean="0"/>
              <a:t>‹#›</a:t>
            </a:fld>
            <a:endParaRPr lang="en-US"/>
          </a:p>
        </p:txBody>
      </p:sp>
    </p:spTree>
    <p:extLst>
      <p:ext uri="{BB962C8B-B14F-4D97-AF65-F5344CB8AC3E}">
        <p14:creationId xmlns:p14="http://schemas.microsoft.com/office/powerpoint/2010/main" val="4262397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2483F7-437D-2A4A-A501-20868566231A}" type="datetimeFigureOut">
              <a:rPr lang="en-US" smtClean="0"/>
              <a:t>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425036-5F0D-2745-A3B8-F358FA87A65F}" type="slidenum">
              <a:rPr lang="en-US" smtClean="0"/>
              <a:t>‹#›</a:t>
            </a:fld>
            <a:endParaRPr lang="en-US"/>
          </a:p>
        </p:txBody>
      </p:sp>
    </p:spTree>
    <p:extLst>
      <p:ext uri="{BB962C8B-B14F-4D97-AF65-F5344CB8AC3E}">
        <p14:creationId xmlns:p14="http://schemas.microsoft.com/office/powerpoint/2010/main" val="3815203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2483F7-437D-2A4A-A501-20868566231A}" type="datetimeFigureOut">
              <a:rPr lang="en-US" smtClean="0"/>
              <a:t>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25036-5F0D-2745-A3B8-F358FA87A65F}" type="slidenum">
              <a:rPr lang="en-US" smtClean="0"/>
              <a:t>‹#›</a:t>
            </a:fld>
            <a:endParaRPr lang="en-US"/>
          </a:p>
        </p:txBody>
      </p:sp>
    </p:spTree>
    <p:extLst>
      <p:ext uri="{BB962C8B-B14F-4D97-AF65-F5344CB8AC3E}">
        <p14:creationId xmlns:p14="http://schemas.microsoft.com/office/powerpoint/2010/main" val="3109460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2483F7-437D-2A4A-A501-20868566231A}" type="datetimeFigureOut">
              <a:rPr lang="en-US" smtClean="0"/>
              <a:t>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25036-5F0D-2745-A3B8-F358FA87A65F}" type="slidenum">
              <a:rPr lang="en-US" smtClean="0"/>
              <a:t>‹#›</a:t>
            </a:fld>
            <a:endParaRPr lang="en-US"/>
          </a:p>
        </p:txBody>
      </p:sp>
    </p:spTree>
    <p:extLst>
      <p:ext uri="{BB962C8B-B14F-4D97-AF65-F5344CB8AC3E}">
        <p14:creationId xmlns:p14="http://schemas.microsoft.com/office/powerpoint/2010/main" val="2294094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483F7-437D-2A4A-A501-20868566231A}" type="datetimeFigureOut">
              <a:rPr lang="en-US" smtClean="0"/>
              <a:t>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425036-5F0D-2745-A3B8-F358FA87A65F}" type="slidenum">
              <a:rPr lang="en-US" smtClean="0"/>
              <a:t>‹#›</a:t>
            </a:fld>
            <a:endParaRPr lang="en-US"/>
          </a:p>
        </p:txBody>
      </p:sp>
    </p:spTree>
    <p:extLst>
      <p:ext uri="{BB962C8B-B14F-4D97-AF65-F5344CB8AC3E}">
        <p14:creationId xmlns:p14="http://schemas.microsoft.com/office/powerpoint/2010/main" val="2877953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emf"/><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4.png"/><Relationship Id="rId5" Type="http://schemas.openxmlformats.org/officeDocument/2006/relationships/diagramLayout" Target="../diagrams/layout2.xml"/><Relationship Id="rId10" Type="http://schemas.openxmlformats.org/officeDocument/2006/relationships/image" Target="../media/image3.jpg"/><Relationship Id="rId4" Type="http://schemas.openxmlformats.org/officeDocument/2006/relationships/diagramData" Target="../diagrams/data2.xml"/><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emf"/><Relationship Id="rId7" Type="http://schemas.openxmlformats.org/officeDocument/2006/relationships/diagramColors" Target="../diagrams/colors3.xml"/><Relationship Id="rId12" Type="http://schemas.openxmlformats.org/officeDocument/2006/relationships/hyperlink" Target="http://wrc.ms/cashandgbv-fgd"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4.png"/><Relationship Id="rId5" Type="http://schemas.openxmlformats.org/officeDocument/2006/relationships/diagramLayout" Target="../diagrams/layout3.xml"/><Relationship Id="rId10" Type="http://schemas.openxmlformats.org/officeDocument/2006/relationships/image" Target="../media/image3.jpg"/><Relationship Id="rId4" Type="http://schemas.openxmlformats.org/officeDocument/2006/relationships/diagramData" Target="../diagrams/data3.xml"/><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jpg"/><Relationship Id="rId9"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comments" Target="../comments/comment1.xml"/><Relationship Id="rId5" Type="http://schemas.openxmlformats.org/officeDocument/2006/relationships/image" Target="../media/image4.pn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emf"/><Relationship Id="rId7" Type="http://schemas.openxmlformats.org/officeDocument/2006/relationships/diagramColors" Target="../diagrams/colors4.xml"/><Relationship Id="rId12" Type="http://schemas.openxmlformats.org/officeDocument/2006/relationships/hyperlink" Target="http://wrc.ms/cashandgbv-pdm-sectioni"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image" Target="../media/image4.png"/><Relationship Id="rId5" Type="http://schemas.openxmlformats.org/officeDocument/2006/relationships/diagramLayout" Target="../diagrams/layout4.xml"/><Relationship Id="rId10" Type="http://schemas.openxmlformats.org/officeDocument/2006/relationships/image" Target="../media/image3.jpg"/><Relationship Id="rId4" Type="http://schemas.openxmlformats.org/officeDocument/2006/relationships/diagramData" Target="../diagrams/data4.xml"/><Relationship Id="rId9"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comments" Target="../comments/comment2.xml"/><Relationship Id="rId5" Type="http://schemas.openxmlformats.org/officeDocument/2006/relationships/image" Target="../media/image4.pn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emf"/><Relationship Id="rId7" Type="http://schemas.openxmlformats.org/officeDocument/2006/relationships/diagramColors" Target="../diagrams/colors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image" Target="../media/image4.png"/><Relationship Id="rId5" Type="http://schemas.openxmlformats.org/officeDocument/2006/relationships/diagramLayout" Target="../diagrams/layout5.xml"/><Relationship Id="rId10" Type="http://schemas.openxmlformats.org/officeDocument/2006/relationships/image" Target="../media/image3.jpg"/><Relationship Id="rId4" Type="http://schemas.openxmlformats.org/officeDocument/2006/relationships/diagramData" Target="../diagrams/data5.xml"/><Relationship Id="rId9"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emf"/><Relationship Id="rId7" Type="http://schemas.openxmlformats.org/officeDocument/2006/relationships/diagramColors" Target="../diagrams/colors6.xml"/><Relationship Id="rId12" Type="http://schemas.openxmlformats.org/officeDocument/2006/relationships/hyperlink" Target="http://wrc.ms/cashandgbv-protoco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image" Target="../media/image4.png"/><Relationship Id="rId5" Type="http://schemas.openxmlformats.org/officeDocument/2006/relationships/diagramLayout" Target="../diagrams/layout6.xml"/><Relationship Id="rId10" Type="http://schemas.openxmlformats.org/officeDocument/2006/relationships/image" Target="../media/image3.jpg"/><Relationship Id="rId4" Type="http://schemas.openxmlformats.org/officeDocument/2006/relationships/diagramData" Target="../diagrams/data6.xm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0.jpeg"/><Relationship Id="rId11" Type="http://schemas.openxmlformats.org/officeDocument/2006/relationships/image" Target="../media/image4.png"/><Relationship Id="rId5" Type="http://schemas.openxmlformats.org/officeDocument/2006/relationships/image" Target="../media/image19.jpeg"/><Relationship Id="rId10" Type="http://schemas.openxmlformats.org/officeDocument/2006/relationships/image" Target="../media/image3.jpg"/><Relationship Id="rId4" Type="http://schemas.openxmlformats.org/officeDocument/2006/relationships/image" Target="../media/image18.jpg"/><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5.emf"/><Relationship Id="rId7" Type="http://schemas.openxmlformats.org/officeDocument/2006/relationships/diagramColors" Target="../diagrams/colors7.xml"/><Relationship Id="rId12" Type="http://schemas.openxmlformats.org/officeDocument/2006/relationships/hyperlink" Target="http://wrc.ms/cashandgbv-pdm-sectionii"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7.xml"/><Relationship Id="rId11" Type="http://schemas.openxmlformats.org/officeDocument/2006/relationships/image" Target="../media/image4.png"/><Relationship Id="rId5" Type="http://schemas.openxmlformats.org/officeDocument/2006/relationships/diagramLayout" Target="../diagrams/layout7.xml"/><Relationship Id="rId10" Type="http://schemas.openxmlformats.org/officeDocument/2006/relationships/image" Target="../media/image3.jpg"/><Relationship Id="rId4" Type="http://schemas.openxmlformats.org/officeDocument/2006/relationships/diagramData" Target="../diagrams/data7.xml"/><Relationship Id="rId9"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wrc.ms/cashandgbv" TargetMode="Externa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hyperlink" Target="http://wrc.ms/cashandgbv"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29.jp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5.emf"/><Relationship Id="rId7"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mailto:kmcnulty@mercycorps.org" TargetMode="External"/><Relationship Id="rId5" Type="http://schemas.openxmlformats.org/officeDocument/2006/relationships/hyperlink" Target="mailto:Melanie.Megevand@rescue.org" TargetMode="External"/><Relationship Id="rId4" Type="http://schemas.openxmlformats.org/officeDocument/2006/relationships/hyperlink" Target="mailto:tenzinm@wrcommission.org" TargetMode="Externa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emf"/><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4.png"/><Relationship Id="rId5" Type="http://schemas.openxmlformats.org/officeDocument/2006/relationships/diagramLayout" Target="../diagrams/layout1.xml"/><Relationship Id="rId10" Type="http://schemas.openxmlformats.org/officeDocument/2006/relationships/image" Target="../media/image3.jpg"/><Relationship Id="rId4" Type="http://schemas.openxmlformats.org/officeDocument/2006/relationships/diagramData" Target="../diagrams/data1.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647" y="2190189"/>
            <a:ext cx="8426824" cy="1755775"/>
          </a:xfrm>
        </p:spPr>
        <p:txBody>
          <a:bodyPr>
            <a:noAutofit/>
          </a:bodyPr>
          <a:lstStyle/>
          <a:p>
            <a:br>
              <a:rPr lang="en-US" sz="3800" b="1" dirty="0"/>
            </a:br>
            <a:br>
              <a:rPr lang="en-US" sz="3800" b="1" dirty="0"/>
            </a:br>
            <a:r>
              <a:rPr lang="en-US" sz="3800" b="1" i="1" dirty="0"/>
              <a:t>Practical Tools for Integrating Cash and Gender-based Violence (GBV) Programming</a:t>
            </a:r>
            <a:endParaRPr lang="en-US" sz="3800" i="1" dirty="0"/>
          </a:p>
        </p:txBody>
      </p:sp>
      <p:sp>
        <p:nvSpPr>
          <p:cNvPr id="3" name="Subtitle 2"/>
          <p:cNvSpPr>
            <a:spLocks noGrp="1"/>
          </p:cNvSpPr>
          <p:nvPr>
            <p:ph type="subTitle" idx="1"/>
          </p:nvPr>
        </p:nvSpPr>
        <p:spPr>
          <a:xfrm>
            <a:off x="1371600" y="4095374"/>
            <a:ext cx="6400800" cy="1752600"/>
          </a:xfrm>
        </p:spPr>
        <p:txBody>
          <a:bodyPr>
            <a:normAutofit/>
          </a:bodyPr>
          <a:lstStyle/>
          <a:p>
            <a:endParaRPr lang="en-US" sz="1800" dirty="0">
              <a:solidFill>
                <a:schemeClr val="tx1"/>
              </a:solidFill>
            </a:endParaRPr>
          </a:p>
          <a:p>
            <a:endParaRPr lang="en-US" sz="2400" dirty="0">
              <a:solidFill>
                <a:schemeClr val="tx1"/>
              </a:solidFill>
            </a:endParaRPr>
          </a:p>
          <a:p>
            <a:r>
              <a:rPr lang="en-US" sz="2400" dirty="0">
                <a:solidFill>
                  <a:schemeClr val="tx1"/>
                </a:solidFill>
              </a:rPr>
              <a:t>Webinar</a:t>
            </a:r>
          </a:p>
          <a:p>
            <a:r>
              <a:rPr lang="en-US" sz="2400" dirty="0">
                <a:solidFill>
                  <a:schemeClr val="tx1"/>
                </a:solidFill>
              </a:rPr>
              <a:t>March 20</a:t>
            </a:r>
            <a:r>
              <a:rPr lang="en-US" sz="2400" baseline="30000" dirty="0">
                <a:solidFill>
                  <a:schemeClr val="tx1"/>
                </a:solidFill>
              </a:rPr>
              <a:t>th</a:t>
            </a:r>
            <a:r>
              <a:rPr lang="en-US" sz="2400" dirty="0">
                <a:solidFill>
                  <a:schemeClr val="tx1"/>
                </a:solidFill>
              </a:rPr>
              <a:t>, 2018</a:t>
            </a:r>
          </a:p>
        </p:txBody>
      </p:sp>
      <p:pic>
        <p:nvPicPr>
          <p:cNvPr id="4" name="image19.png"/>
          <p:cNvPicPr/>
          <p:nvPr/>
        </p:nvPicPr>
        <p:blipFill>
          <a:blip r:embed="rId3"/>
          <a:srcRect/>
          <a:stretch>
            <a:fillRect/>
          </a:stretch>
        </p:blipFill>
        <p:spPr>
          <a:xfrm>
            <a:off x="5855733" y="565829"/>
            <a:ext cx="2000643" cy="1682912"/>
          </a:xfrm>
          <a:prstGeom prst="rect">
            <a:avLst/>
          </a:prstGeom>
          <a:ln/>
        </p:spPr>
      </p:pic>
      <p:pic>
        <p:nvPicPr>
          <p:cNvPr id="5" name="image8.jpg"/>
          <p:cNvPicPr/>
          <p:nvPr/>
        </p:nvPicPr>
        <p:blipFill>
          <a:blip r:embed="rId4"/>
          <a:srcRect/>
          <a:stretch>
            <a:fillRect/>
          </a:stretch>
        </p:blipFill>
        <p:spPr>
          <a:xfrm>
            <a:off x="1929253" y="726248"/>
            <a:ext cx="685800" cy="1362075"/>
          </a:xfrm>
          <a:prstGeom prst="rect">
            <a:avLst/>
          </a:prstGeom>
          <a:ln/>
        </p:spPr>
      </p:pic>
      <p:pic>
        <p:nvPicPr>
          <p:cNvPr id="6" name="image14.png"/>
          <p:cNvPicPr/>
          <p:nvPr/>
        </p:nvPicPr>
        <p:blipFill>
          <a:blip r:embed="rId5"/>
          <a:srcRect/>
          <a:stretch>
            <a:fillRect/>
          </a:stretch>
        </p:blipFill>
        <p:spPr>
          <a:xfrm>
            <a:off x="4147478" y="724519"/>
            <a:ext cx="849044" cy="1261938"/>
          </a:xfrm>
          <a:prstGeom prst="rect">
            <a:avLst/>
          </a:prstGeom>
          <a:ln/>
        </p:spPr>
      </p:pic>
    </p:spTree>
    <p:extLst>
      <p:ext uri="{BB962C8B-B14F-4D97-AF65-F5344CB8AC3E}">
        <p14:creationId xmlns:p14="http://schemas.microsoft.com/office/powerpoint/2010/main" val="905046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520825"/>
            <a:ext cx="4784725" cy="4727575"/>
          </a:xfrm>
        </p:spPr>
        <p:txBody>
          <a:bodyPr>
            <a:normAutofit fontScale="90000"/>
          </a:bodyPr>
          <a:lstStyle/>
          <a:p>
            <a:pPr eaLnBrk="1" hangingPunct="1"/>
            <a:r>
              <a:rPr lang="en-US" sz="1800" dirty="0">
                <a:ea typeface="MS PGothic" charset="0"/>
                <a:cs typeface="Arial" charset="0"/>
              </a:rPr>
              <a:t>                                                                       </a:t>
            </a:r>
            <a:br>
              <a:rPr lang="en-US" sz="1800" b="0" dirty="0">
                <a:ea typeface="MS PGothic" charset="0"/>
                <a:cs typeface="Arial" charset="0"/>
              </a:rPr>
            </a:br>
            <a:r>
              <a:rPr lang="en-US" sz="1800" b="0" dirty="0">
                <a:ea typeface="MS PGothic" charset="0"/>
                <a:cs typeface="Arial" charset="0"/>
              </a:rPr>
              <a:t>               </a:t>
            </a: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r>
              <a:rPr lang="en-US" sz="1800" b="0" dirty="0">
                <a:ea typeface="MS PGothic" charset="0"/>
                <a:cs typeface="Arial" charset="0"/>
              </a:rPr>
              <a:t>			</a:t>
            </a:r>
            <a:br>
              <a:rPr lang="en-US" sz="5400" dirty="0">
                <a:ea typeface="MS PGothic" charset="0"/>
              </a:rPr>
            </a:br>
            <a:br>
              <a:rPr lang="en-US" sz="2400" dirty="0">
                <a:ea typeface="MS PGothic" charset="0"/>
              </a:rPr>
            </a:br>
            <a:br>
              <a:rPr lang="en-US" sz="2400" dirty="0">
                <a:ea typeface="MS PGothic" charset="0"/>
                <a:cs typeface="Arial" charset="0"/>
              </a:rPr>
            </a:br>
            <a:endParaRPr lang="en-US" sz="2400" dirty="0">
              <a:ea typeface="MS PGothic" charset="0"/>
              <a:cs typeface="Arial" charset="0"/>
            </a:endParaRPr>
          </a:p>
        </p:txBody>
      </p:sp>
      <p:pic>
        <p:nvPicPr>
          <p:cNvPr id="16389" name="Picture 6" descr="WRC White Bars Only.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77275" y="6324600"/>
            <a:ext cx="29845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3232150" y="947738"/>
            <a:ext cx="3648075" cy="1938337"/>
          </a:xfrm>
          <a:prstGeom prst="rect">
            <a:avLst/>
          </a:prstGeom>
          <a:noFill/>
        </p:spPr>
        <p:txBody>
          <a:bodyPr>
            <a:spAutoFit/>
          </a:bodyPr>
          <a:lstStyle/>
          <a:p>
            <a:pPr>
              <a:defRPr/>
            </a:pPr>
            <a:endParaRPr lang="en-US" sz="2400" dirty="0">
              <a:latin typeface="Arial" panose="020B0604020202020204" pitchFamily="34" charset="0"/>
              <a:ea typeface="+mn-ea"/>
              <a:cs typeface="+mn-cs"/>
            </a:endParaRPr>
          </a:p>
          <a:p>
            <a:pPr>
              <a:defRPr/>
            </a:pPr>
            <a:endParaRPr lang="en-US" sz="2400" dirty="0">
              <a:latin typeface="Arial" panose="020B0604020202020204" pitchFamily="34" charset="0"/>
              <a:ea typeface="+mn-ea"/>
              <a:cs typeface="+mn-cs"/>
            </a:endParaRPr>
          </a:p>
          <a:p>
            <a:pPr>
              <a:defRPr/>
            </a:pPr>
            <a:endParaRPr lang="en-US" sz="2400" dirty="0">
              <a:latin typeface="Arial" panose="020B0604020202020204" pitchFamily="34" charset="0"/>
              <a:ea typeface="+mn-ea"/>
              <a:cs typeface="+mn-cs"/>
            </a:endParaRPr>
          </a:p>
          <a:p>
            <a:pPr marL="342900" indent="-342900">
              <a:buFont typeface="Arial" panose="020B0604020202020204" pitchFamily="34" charset="0"/>
              <a:buChar char="•"/>
              <a:defRPr/>
            </a:pPr>
            <a:endParaRPr lang="en-US" sz="2400" dirty="0">
              <a:latin typeface="Arial" panose="020B0604020202020204" pitchFamily="34" charset="0"/>
              <a:ea typeface="+mn-ea"/>
              <a:cs typeface="+mn-cs"/>
            </a:endParaRPr>
          </a:p>
          <a:p>
            <a:pPr marL="342900" indent="-342900">
              <a:buFont typeface="Arial" panose="020B0604020202020204" pitchFamily="34" charset="0"/>
              <a:buChar char="•"/>
              <a:defRPr/>
            </a:pPr>
            <a:endParaRPr lang="en-US" sz="2400" dirty="0">
              <a:latin typeface="Arial" panose="020B0604020202020204" pitchFamily="34" charset="0"/>
              <a:ea typeface="+mn-ea"/>
              <a:cs typeface="+mn-cs"/>
            </a:endParaRPr>
          </a:p>
        </p:txBody>
      </p:sp>
      <p:sp>
        <p:nvSpPr>
          <p:cNvPr id="8" name="Title 1">
            <a:extLst>
              <a:ext uri="{FF2B5EF4-FFF2-40B4-BE49-F238E27FC236}">
                <a16:creationId xmlns:a16="http://schemas.microsoft.com/office/drawing/2014/main" id="{57C463EC-A827-4C44-B139-858C4F1EA6F2}"/>
              </a:ext>
            </a:extLst>
          </p:cNvPr>
          <p:cNvSpPr txBox="1">
            <a:spLocks/>
          </p:cNvSpPr>
          <p:nvPr/>
        </p:nvSpPr>
        <p:spPr>
          <a:xfrm>
            <a:off x="479685" y="172388"/>
            <a:ext cx="8229600" cy="22736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C00000"/>
                </a:solidFill>
              </a:rPr>
              <a:t>Section I: </a:t>
            </a:r>
            <a:r>
              <a:rPr lang="en-US" sz="2800" dirty="0"/>
              <a:t>Mainstreaming GBV</a:t>
            </a:r>
            <a:r>
              <a:rPr lang="en-US" sz="2800" dirty="0">
                <a:solidFill>
                  <a:schemeClr val="bg1"/>
                </a:solidFill>
              </a:rPr>
              <a:t> </a:t>
            </a:r>
            <a:r>
              <a:rPr lang="en-US" sz="2800" dirty="0"/>
              <a:t>Considerations in CBIs</a:t>
            </a:r>
            <a:br>
              <a:rPr lang="en-US" sz="2800" dirty="0"/>
            </a:br>
            <a:r>
              <a:rPr lang="en-US" sz="2800" b="1" dirty="0"/>
              <a:t> </a:t>
            </a:r>
          </a:p>
        </p:txBody>
      </p:sp>
      <p:graphicFrame>
        <p:nvGraphicFramePr>
          <p:cNvPr id="9" name="Diagram 8">
            <a:extLst>
              <a:ext uri="{FF2B5EF4-FFF2-40B4-BE49-F238E27FC236}">
                <a16:creationId xmlns:a16="http://schemas.microsoft.com/office/drawing/2014/main" id="{34F42869-164D-4836-A321-81EC70C6C370}"/>
              </a:ext>
            </a:extLst>
          </p:cNvPr>
          <p:cNvGraphicFramePr/>
          <p:nvPr>
            <p:extLst>
              <p:ext uri="{D42A27DB-BD31-4B8C-83A1-F6EECF244321}">
                <p14:modId xmlns:p14="http://schemas.microsoft.com/office/powerpoint/2010/main" val="1800197963"/>
              </p:ext>
            </p:extLst>
          </p:nvPr>
        </p:nvGraphicFramePr>
        <p:xfrm>
          <a:off x="-47065" y="1922106"/>
          <a:ext cx="8664314" cy="38928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0" name="Group 9">
            <a:extLst>
              <a:ext uri="{FF2B5EF4-FFF2-40B4-BE49-F238E27FC236}">
                <a16:creationId xmlns:a16="http://schemas.microsoft.com/office/drawing/2014/main" id="{25C33DF9-737C-4130-B2BA-8A227D928A12}"/>
              </a:ext>
            </a:extLst>
          </p:cNvPr>
          <p:cNvGrpSpPr/>
          <p:nvPr/>
        </p:nvGrpSpPr>
        <p:grpSpPr>
          <a:xfrm>
            <a:off x="7505449" y="5696762"/>
            <a:ext cx="1273243" cy="858801"/>
            <a:chOff x="6942172" y="5134036"/>
            <a:chExt cx="1997963" cy="1362075"/>
          </a:xfrm>
        </p:grpSpPr>
        <p:pic>
          <p:nvPicPr>
            <p:cNvPr id="11" name="image19.png">
              <a:extLst>
                <a:ext uri="{FF2B5EF4-FFF2-40B4-BE49-F238E27FC236}">
                  <a16:creationId xmlns:a16="http://schemas.microsoft.com/office/drawing/2014/main" id="{E8EDBE74-0853-4C38-B4A0-BF0A42E1C6DD}"/>
                </a:ext>
              </a:extLst>
            </p:cNvPr>
            <p:cNvPicPr/>
            <p:nvPr/>
          </p:nvPicPr>
          <p:blipFill>
            <a:blip r:embed="rId9"/>
            <a:srcRect/>
            <a:stretch>
              <a:fillRect/>
            </a:stretch>
          </p:blipFill>
          <p:spPr>
            <a:xfrm>
              <a:off x="7176268" y="5134036"/>
              <a:ext cx="1510532" cy="1362075"/>
            </a:xfrm>
            <a:prstGeom prst="rect">
              <a:avLst/>
            </a:prstGeom>
            <a:ln/>
          </p:spPr>
        </p:pic>
        <p:pic>
          <p:nvPicPr>
            <p:cNvPr id="12" name="image8.jpg">
              <a:extLst>
                <a:ext uri="{FF2B5EF4-FFF2-40B4-BE49-F238E27FC236}">
                  <a16:creationId xmlns:a16="http://schemas.microsoft.com/office/drawing/2014/main" id="{7AA7CDE7-BCB2-4929-9C55-7FD4151E19EC}"/>
                </a:ext>
              </a:extLst>
            </p:cNvPr>
            <p:cNvPicPr/>
            <p:nvPr/>
          </p:nvPicPr>
          <p:blipFill>
            <a:blip r:embed="rId10"/>
            <a:srcRect/>
            <a:stretch>
              <a:fillRect/>
            </a:stretch>
          </p:blipFill>
          <p:spPr>
            <a:xfrm>
              <a:off x="6942172" y="5321424"/>
              <a:ext cx="574796" cy="1002359"/>
            </a:xfrm>
            <a:prstGeom prst="rect">
              <a:avLst/>
            </a:prstGeom>
            <a:ln/>
          </p:spPr>
        </p:pic>
        <p:pic>
          <p:nvPicPr>
            <p:cNvPr id="13" name="image14.png">
              <a:extLst>
                <a:ext uri="{FF2B5EF4-FFF2-40B4-BE49-F238E27FC236}">
                  <a16:creationId xmlns:a16="http://schemas.microsoft.com/office/drawing/2014/main" id="{0C0A7873-27B9-4A29-A517-573FA92130AE}"/>
                </a:ext>
              </a:extLst>
            </p:cNvPr>
            <p:cNvPicPr/>
            <p:nvPr/>
          </p:nvPicPr>
          <p:blipFill>
            <a:blip r:embed="rId11"/>
            <a:srcRect/>
            <a:stretch>
              <a:fillRect/>
            </a:stretch>
          </p:blipFill>
          <p:spPr>
            <a:xfrm>
              <a:off x="8321156" y="5321424"/>
              <a:ext cx="618979" cy="987301"/>
            </a:xfrm>
            <a:prstGeom prst="rect">
              <a:avLst/>
            </a:prstGeom>
            <a:ln/>
          </p:spPr>
        </p:pic>
      </p:grpSp>
    </p:spTree>
    <p:extLst>
      <p:ext uri="{BB962C8B-B14F-4D97-AF65-F5344CB8AC3E}">
        <p14:creationId xmlns:p14="http://schemas.microsoft.com/office/powerpoint/2010/main" val="3853199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520825"/>
            <a:ext cx="4784725" cy="4727575"/>
          </a:xfrm>
        </p:spPr>
        <p:txBody>
          <a:bodyPr>
            <a:normAutofit fontScale="90000"/>
          </a:bodyPr>
          <a:lstStyle/>
          <a:p>
            <a:pPr eaLnBrk="1" hangingPunct="1"/>
            <a:r>
              <a:rPr lang="en-US" sz="1800" dirty="0">
                <a:ea typeface="MS PGothic" charset="0"/>
                <a:cs typeface="Arial" charset="0"/>
              </a:rPr>
              <a:t>                                                                       </a:t>
            </a:r>
            <a:br>
              <a:rPr lang="en-US" sz="1800" b="0" dirty="0">
                <a:ea typeface="MS PGothic" charset="0"/>
                <a:cs typeface="Arial" charset="0"/>
              </a:rPr>
            </a:br>
            <a:r>
              <a:rPr lang="en-US" sz="1800" b="0" dirty="0">
                <a:ea typeface="MS PGothic" charset="0"/>
                <a:cs typeface="Arial" charset="0"/>
              </a:rPr>
              <a:t>               </a:t>
            </a: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r>
              <a:rPr lang="en-US" sz="1800" b="0" dirty="0">
                <a:ea typeface="MS PGothic" charset="0"/>
                <a:cs typeface="Arial" charset="0"/>
              </a:rPr>
              <a:t>			</a:t>
            </a:r>
            <a:br>
              <a:rPr lang="en-US" sz="5400" dirty="0">
                <a:ea typeface="MS PGothic" charset="0"/>
              </a:rPr>
            </a:br>
            <a:br>
              <a:rPr lang="en-US" sz="2400" dirty="0">
                <a:ea typeface="MS PGothic" charset="0"/>
              </a:rPr>
            </a:br>
            <a:br>
              <a:rPr lang="en-US" sz="2400" dirty="0">
                <a:ea typeface="MS PGothic" charset="0"/>
                <a:cs typeface="Arial" charset="0"/>
              </a:rPr>
            </a:br>
            <a:endParaRPr lang="en-US" sz="2400" dirty="0">
              <a:ea typeface="MS PGothic" charset="0"/>
              <a:cs typeface="Arial" charset="0"/>
            </a:endParaRPr>
          </a:p>
        </p:txBody>
      </p:sp>
      <p:pic>
        <p:nvPicPr>
          <p:cNvPr id="16389" name="Picture 6" descr="WRC White Bars Only.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77275" y="6324600"/>
            <a:ext cx="29845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3232150" y="947738"/>
            <a:ext cx="3648075" cy="1938337"/>
          </a:xfrm>
          <a:prstGeom prst="rect">
            <a:avLst/>
          </a:prstGeom>
          <a:noFill/>
        </p:spPr>
        <p:txBody>
          <a:bodyPr>
            <a:spAutoFit/>
          </a:bodyPr>
          <a:lstStyle/>
          <a:p>
            <a:pPr>
              <a:defRPr/>
            </a:pPr>
            <a:endParaRPr lang="en-US" sz="2400" dirty="0">
              <a:latin typeface="Arial" panose="020B0604020202020204" pitchFamily="34" charset="0"/>
              <a:ea typeface="+mn-ea"/>
              <a:cs typeface="+mn-cs"/>
            </a:endParaRPr>
          </a:p>
          <a:p>
            <a:pPr>
              <a:defRPr/>
            </a:pPr>
            <a:endParaRPr lang="en-US" sz="2400" dirty="0">
              <a:latin typeface="Arial" panose="020B0604020202020204" pitchFamily="34" charset="0"/>
              <a:ea typeface="+mn-ea"/>
              <a:cs typeface="+mn-cs"/>
            </a:endParaRPr>
          </a:p>
          <a:p>
            <a:pPr>
              <a:defRPr/>
            </a:pPr>
            <a:endParaRPr lang="en-US" sz="2400" dirty="0">
              <a:latin typeface="Arial" panose="020B0604020202020204" pitchFamily="34" charset="0"/>
              <a:ea typeface="+mn-ea"/>
              <a:cs typeface="+mn-cs"/>
            </a:endParaRPr>
          </a:p>
          <a:p>
            <a:pPr marL="342900" indent="-342900">
              <a:buFont typeface="Arial" panose="020B0604020202020204" pitchFamily="34" charset="0"/>
              <a:buChar char="•"/>
              <a:defRPr/>
            </a:pPr>
            <a:endParaRPr lang="en-US" sz="2400" dirty="0">
              <a:latin typeface="Arial" panose="020B0604020202020204" pitchFamily="34" charset="0"/>
              <a:ea typeface="+mn-ea"/>
              <a:cs typeface="+mn-cs"/>
            </a:endParaRPr>
          </a:p>
          <a:p>
            <a:pPr marL="342900" indent="-342900">
              <a:buFont typeface="Arial" panose="020B0604020202020204" pitchFamily="34" charset="0"/>
              <a:buChar char="•"/>
              <a:defRPr/>
            </a:pPr>
            <a:endParaRPr lang="en-US" sz="2400" dirty="0">
              <a:latin typeface="Arial" panose="020B0604020202020204" pitchFamily="34" charset="0"/>
              <a:ea typeface="+mn-ea"/>
              <a:cs typeface="+mn-cs"/>
            </a:endParaRPr>
          </a:p>
        </p:txBody>
      </p:sp>
      <p:sp>
        <p:nvSpPr>
          <p:cNvPr id="8" name="Title 1">
            <a:extLst>
              <a:ext uri="{FF2B5EF4-FFF2-40B4-BE49-F238E27FC236}">
                <a16:creationId xmlns:a16="http://schemas.microsoft.com/office/drawing/2014/main" id="{57C463EC-A827-4C44-B139-858C4F1EA6F2}"/>
              </a:ext>
            </a:extLst>
          </p:cNvPr>
          <p:cNvSpPr txBox="1">
            <a:spLocks/>
          </p:cNvSpPr>
          <p:nvPr/>
        </p:nvSpPr>
        <p:spPr>
          <a:xfrm>
            <a:off x="479685" y="172388"/>
            <a:ext cx="8229600" cy="22736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C00000"/>
                </a:solidFill>
              </a:rPr>
              <a:t>Section I: </a:t>
            </a:r>
            <a:r>
              <a:rPr lang="en-US" sz="2800" dirty="0"/>
              <a:t>Mainstreaming GBV</a:t>
            </a:r>
            <a:r>
              <a:rPr lang="en-US" sz="2800" dirty="0">
                <a:solidFill>
                  <a:schemeClr val="bg1"/>
                </a:solidFill>
              </a:rPr>
              <a:t> </a:t>
            </a:r>
            <a:r>
              <a:rPr lang="en-US" sz="2800" dirty="0"/>
              <a:t>Considerations in CBIs</a:t>
            </a:r>
            <a:br>
              <a:rPr lang="en-US" sz="2800" dirty="0"/>
            </a:br>
            <a:r>
              <a:rPr lang="en-US" sz="2800" b="1" dirty="0"/>
              <a:t> </a:t>
            </a:r>
          </a:p>
        </p:txBody>
      </p:sp>
      <p:graphicFrame>
        <p:nvGraphicFramePr>
          <p:cNvPr id="9" name="Diagram 8">
            <a:extLst>
              <a:ext uri="{FF2B5EF4-FFF2-40B4-BE49-F238E27FC236}">
                <a16:creationId xmlns:a16="http://schemas.microsoft.com/office/drawing/2014/main" id="{34F42869-164D-4836-A321-81EC70C6C370}"/>
              </a:ext>
            </a:extLst>
          </p:cNvPr>
          <p:cNvGraphicFramePr/>
          <p:nvPr>
            <p:extLst>
              <p:ext uri="{D42A27DB-BD31-4B8C-83A1-F6EECF244321}">
                <p14:modId xmlns:p14="http://schemas.microsoft.com/office/powerpoint/2010/main" val="2558498327"/>
              </p:ext>
            </p:extLst>
          </p:nvPr>
        </p:nvGraphicFramePr>
        <p:xfrm>
          <a:off x="-47065" y="1922106"/>
          <a:ext cx="8664314" cy="38928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0" name="Group 9">
            <a:extLst>
              <a:ext uri="{FF2B5EF4-FFF2-40B4-BE49-F238E27FC236}">
                <a16:creationId xmlns:a16="http://schemas.microsoft.com/office/drawing/2014/main" id="{25C33DF9-737C-4130-B2BA-8A227D928A12}"/>
              </a:ext>
            </a:extLst>
          </p:cNvPr>
          <p:cNvGrpSpPr/>
          <p:nvPr/>
        </p:nvGrpSpPr>
        <p:grpSpPr>
          <a:xfrm>
            <a:off x="7505449" y="5696762"/>
            <a:ext cx="1273243" cy="858801"/>
            <a:chOff x="6942172" y="5134036"/>
            <a:chExt cx="1997963" cy="1362075"/>
          </a:xfrm>
        </p:grpSpPr>
        <p:pic>
          <p:nvPicPr>
            <p:cNvPr id="11" name="image19.png">
              <a:extLst>
                <a:ext uri="{FF2B5EF4-FFF2-40B4-BE49-F238E27FC236}">
                  <a16:creationId xmlns:a16="http://schemas.microsoft.com/office/drawing/2014/main" id="{E8EDBE74-0853-4C38-B4A0-BF0A42E1C6DD}"/>
                </a:ext>
              </a:extLst>
            </p:cNvPr>
            <p:cNvPicPr/>
            <p:nvPr/>
          </p:nvPicPr>
          <p:blipFill>
            <a:blip r:embed="rId9"/>
            <a:srcRect/>
            <a:stretch>
              <a:fillRect/>
            </a:stretch>
          </p:blipFill>
          <p:spPr>
            <a:xfrm>
              <a:off x="7176268" y="5134036"/>
              <a:ext cx="1510532" cy="1362075"/>
            </a:xfrm>
            <a:prstGeom prst="rect">
              <a:avLst/>
            </a:prstGeom>
            <a:ln/>
          </p:spPr>
        </p:pic>
        <p:pic>
          <p:nvPicPr>
            <p:cNvPr id="12" name="image8.jpg">
              <a:extLst>
                <a:ext uri="{FF2B5EF4-FFF2-40B4-BE49-F238E27FC236}">
                  <a16:creationId xmlns:a16="http://schemas.microsoft.com/office/drawing/2014/main" id="{7AA7CDE7-BCB2-4929-9C55-7FD4151E19EC}"/>
                </a:ext>
              </a:extLst>
            </p:cNvPr>
            <p:cNvPicPr/>
            <p:nvPr/>
          </p:nvPicPr>
          <p:blipFill>
            <a:blip r:embed="rId10"/>
            <a:srcRect/>
            <a:stretch>
              <a:fillRect/>
            </a:stretch>
          </p:blipFill>
          <p:spPr>
            <a:xfrm>
              <a:off x="6942172" y="5321424"/>
              <a:ext cx="574796" cy="1002359"/>
            </a:xfrm>
            <a:prstGeom prst="rect">
              <a:avLst/>
            </a:prstGeom>
            <a:ln/>
          </p:spPr>
        </p:pic>
        <p:pic>
          <p:nvPicPr>
            <p:cNvPr id="13" name="image14.png">
              <a:extLst>
                <a:ext uri="{FF2B5EF4-FFF2-40B4-BE49-F238E27FC236}">
                  <a16:creationId xmlns:a16="http://schemas.microsoft.com/office/drawing/2014/main" id="{0C0A7873-27B9-4A29-A517-573FA92130AE}"/>
                </a:ext>
              </a:extLst>
            </p:cNvPr>
            <p:cNvPicPr/>
            <p:nvPr/>
          </p:nvPicPr>
          <p:blipFill>
            <a:blip r:embed="rId11"/>
            <a:srcRect/>
            <a:stretch>
              <a:fillRect/>
            </a:stretch>
          </p:blipFill>
          <p:spPr>
            <a:xfrm>
              <a:off x="8321156" y="5321424"/>
              <a:ext cx="618979" cy="987301"/>
            </a:xfrm>
            <a:prstGeom prst="rect">
              <a:avLst/>
            </a:prstGeom>
            <a:ln/>
          </p:spPr>
        </p:pic>
      </p:grpSp>
      <p:sp>
        <p:nvSpPr>
          <p:cNvPr id="5" name="Rectangle 4">
            <a:extLst>
              <a:ext uri="{FF2B5EF4-FFF2-40B4-BE49-F238E27FC236}">
                <a16:creationId xmlns:a16="http://schemas.microsoft.com/office/drawing/2014/main" id="{3D30A5EC-C032-4736-8605-BB33F1449BF4}"/>
              </a:ext>
            </a:extLst>
          </p:cNvPr>
          <p:cNvSpPr/>
          <p:nvPr/>
        </p:nvSpPr>
        <p:spPr>
          <a:xfrm>
            <a:off x="2505213" y="4635793"/>
            <a:ext cx="3559757" cy="369332"/>
          </a:xfrm>
          <a:prstGeom prst="rect">
            <a:avLst/>
          </a:prstGeom>
        </p:spPr>
        <p:txBody>
          <a:bodyPr wrap="none">
            <a:spAutoFit/>
          </a:bodyPr>
          <a:lstStyle/>
          <a:p>
            <a:pPr marL="457200" marR="0">
              <a:spcBef>
                <a:spcPts val="0"/>
              </a:spcBef>
              <a:spcAft>
                <a:spcPts val="0"/>
              </a:spcAft>
            </a:pPr>
            <a:r>
              <a:rPr lang="en-US" u="sng" dirty="0">
                <a:solidFill>
                  <a:srgbClr val="0563C1"/>
                </a:solidFill>
                <a:latin typeface="Calibri" panose="020F0502020204030204" pitchFamily="34" charset="0"/>
                <a:ea typeface="Calibri" panose="020F0502020204030204" pitchFamily="34" charset="0"/>
                <a:hlinkClick r:id="rId12"/>
              </a:rPr>
              <a:t>http://wrc.ms/cashandgbv-fgd</a:t>
            </a:r>
            <a:r>
              <a:rPr lang="en-US" dirty="0">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1447337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1143000" y="619209"/>
            <a:ext cx="6858000" cy="883403"/>
          </a:xfrm>
        </p:spPr>
        <p:txBody>
          <a:bodyPr/>
          <a:lstStyle/>
          <a:p>
            <a:pPr lvl="0"/>
            <a:r>
              <a:rPr lang="en-US" sz="1800" b="1" dirty="0">
                <a:solidFill>
                  <a:srgbClr val="C00000"/>
                </a:solidFill>
              </a:rPr>
              <a:t>Assessing and Mitigating Risks of Gender-based Violence in Cash-based Interventions through Story: A Focus Group Discussion and Interview Guide</a:t>
            </a:r>
          </a:p>
          <a:p>
            <a:endParaRPr lang="en-US" dirty="0"/>
          </a:p>
        </p:txBody>
      </p:sp>
      <p:sp>
        <p:nvSpPr>
          <p:cNvPr id="7" name="TextBox 6"/>
          <p:cNvSpPr txBox="1"/>
          <p:nvPr/>
        </p:nvSpPr>
        <p:spPr>
          <a:xfrm>
            <a:off x="2418314" y="1452922"/>
            <a:ext cx="1194888" cy="1077218"/>
          </a:xfrm>
          <a:prstGeom prst="rect">
            <a:avLst/>
          </a:prstGeom>
          <a:noFill/>
        </p:spPr>
        <p:txBody>
          <a:bodyPr wrap="square" rtlCol="0">
            <a:spAutoFit/>
          </a:bodyPr>
          <a:lstStyle/>
          <a:p>
            <a:pPr defTabSz="342900">
              <a:defRPr/>
            </a:pPr>
            <a:r>
              <a:rPr lang="en-US" sz="1600" b="1"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Context-specific examples of GBV</a:t>
            </a:r>
            <a:endParaRPr lang="en-US" sz="1600" dirty="0">
              <a:solidFill>
                <a:srgbClr val="FFFFFF">
                  <a:lumMod val="50000"/>
                </a:srgb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Box 8"/>
          <p:cNvSpPr txBox="1"/>
          <p:nvPr/>
        </p:nvSpPr>
        <p:spPr>
          <a:xfrm>
            <a:off x="1769450" y="3176567"/>
            <a:ext cx="2366634" cy="584775"/>
          </a:xfrm>
          <a:prstGeom prst="rect">
            <a:avLst/>
          </a:prstGeom>
          <a:noFill/>
        </p:spPr>
        <p:txBody>
          <a:bodyPr wrap="square" rtlCol="0">
            <a:spAutoFit/>
          </a:bodyPr>
          <a:lstStyle/>
          <a:p>
            <a:pPr defTabSz="342900">
              <a:defRPr/>
            </a:pPr>
            <a:r>
              <a:rPr lang="en-GB" sz="1600" b="1" dirty="0">
                <a:solidFill>
                  <a:srgbClr val="C00000"/>
                </a:solidFill>
                <a:latin typeface="Arial"/>
              </a:rPr>
              <a:t>Qualitative discussion questions</a:t>
            </a:r>
            <a:endParaRPr lang="en-GB" sz="1600" dirty="0">
              <a:solidFill>
                <a:srgbClr val="C00000"/>
              </a:solidFill>
              <a:latin typeface="Arial"/>
            </a:endParaRPr>
          </a:p>
        </p:txBody>
      </p:sp>
      <p:cxnSp>
        <p:nvCxnSpPr>
          <p:cNvPr id="33" name="Elbow Connector 32"/>
          <p:cNvCxnSpPr>
            <a:cxnSpLocks/>
          </p:cNvCxnSpPr>
          <p:nvPr/>
        </p:nvCxnSpPr>
        <p:spPr>
          <a:xfrm flipV="1">
            <a:off x="3613202" y="1840820"/>
            <a:ext cx="1542497" cy="1"/>
          </a:xfrm>
          <a:prstGeom prst="bentConnector3">
            <a:avLst>
              <a:gd name="adj1" fmla="val 50000"/>
            </a:avLst>
          </a:prstGeom>
          <a:ln w="28575">
            <a:solidFill>
              <a:srgbClr val="C00000"/>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7" name="Elbow Connector 36"/>
          <p:cNvCxnSpPr>
            <a:cxnSpLocks/>
          </p:cNvCxnSpPr>
          <p:nvPr/>
        </p:nvCxnSpPr>
        <p:spPr>
          <a:xfrm rot="10800000" flipV="1">
            <a:off x="4061619" y="2234228"/>
            <a:ext cx="2668103" cy="925882"/>
          </a:xfrm>
          <a:prstGeom prst="bentConnector3">
            <a:avLst>
              <a:gd name="adj1" fmla="val -314"/>
            </a:avLst>
          </a:prstGeom>
          <a:ln w="28575">
            <a:solidFill>
              <a:srgbClr val="C00000"/>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9D123F54-4FDE-4E16-81CC-4AB5165BCE33}"/>
              </a:ext>
            </a:extLst>
          </p:cNvPr>
          <p:cNvSpPr txBox="1"/>
          <p:nvPr/>
        </p:nvSpPr>
        <p:spPr>
          <a:xfrm>
            <a:off x="5395671" y="1540815"/>
            <a:ext cx="2553095" cy="584775"/>
          </a:xfrm>
          <a:prstGeom prst="rect">
            <a:avLst/>
          </a:prstGeom>
          <a:noFill/>
        </p:spPr>
        <p:txBody>
          <a:bodyPr wrap="square" rtlCol="0">
            <a:spAutoFit/>
          </a:bodyPr>
          <a:lstStyle/>
          <a:p>
            <a:pPr defTabSz="342900">
              <a:defRPr/>
            </a:pPr>
            <a:r>
              <a:rPr lang="en-US" sz="1600" b="1"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Sub-population specific, depersonalized stories</a:t>
            </a:r>
            <a:endParaRPr lang="en-US" sz="1600" dirty="0">
              <a:solidFill>
                <a:srgbClr val="FFFFFF">
                  <a:lumMod val="50000"/>
                </a:srgb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4" name="TextBox 53">
            <a:extLst>
              <a:ext uri="{FF2B5EF4-FFF2-40B4-BE49-F238E27FC236}">
                <a16:creationId xmlns:a16="http://schemas.microsoft.com/office/drawing/2014/main" id="{7F1A9921-F390-4B99-A57C-55A211CA8E39}"/>
              </a:ext>
            </a:extLst>
          </p:cNvPr>
          <p:cNvSpPr txBox="1"/>
          <p:nvPr/>
        </p:nvSpPr>
        <p:spPr>
          <a:xfrm>
            <a:off x="4825468" y="4583278"/>
            <a:ext cx="1491490" cy="1077218"/>
          </a:xfrm>
          <a:prstGeom prst="rect">
            <a:avLst/>
          </a:prstGeom>
          <a:noFill/>
        </p:spPr>
        <p:txBody>
          <a:bodyPr wrap="square" rtlCol="0">
            <a:spAutoFit/>
          </a:bodyPr>
          <a:lstStyle/>
          <a:p>
            <a:pPr algn="ctr" defTabSz="342900">
              <a:defRPr/>
            </a:pPr>
            <a:r>
              <a:rPr lang="en-US" sz="1600" b="1"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Referral pathways to access services</a:t>
            </a:r>
            <a:endParaRPr lang="en-US" sz="1600" b="1" dirty="0">
              <a:solidFill>
                <a:prstClr val="white">
                  <a:lumMod val="50000"/>
                </a:prst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Rectangle 2">
            <a:extLst>
              <a:ext uri="{FF2B5EF4-FFF2-40B4-BE49-F238E27FC236}">
                <a16:creationId xmlns:a16="http://schemas.microsoft.com/office/drawing/2014/main" id="{5D1DFA2B-5F7F-4CC6-AD85-4440EA36D24F}"/>
              </a:ext>
            </a:extLst>
          </p:cNvPr>
          <p:cNvSpPr/>
          <p:nvPr/>
        </p:nvSpPr>
        <p:spPr>
          <a:xfrm>
            <a:off x="7521677" y="5880160"/>
            <a:ext cx="1491490" cy="78483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9" name="Group 18">
            <a:extLst>
              <a:ext uri="{FF2B5EF4-FFF2-40B4-BE49-F238E27FC236}">
                <a16:creationId xmlns:a16="http://schemas.microsoft.com/office/drawing/2014/main" id="{7B72572F-F7E1-43FE-8CB4-E8C22F1B68D3}"/>
              </a:ext>
            </a:extLst>
          </p:cNvPr>
          <p:cNvGrpSpPr/>
          <p:nvPr/>
        </p:nvGrpSpPr>
        <p:grpSpPr>
          <a:xfrm>
            <a:off x="7521677" y="5727398"/>
            <a:ext cx="1273243" cy="858801"/>
            <a:chOff x="6942172" y="5134036"/>
            <a:chExt cx="1997963" cy="1362075"/>
          </a:xfrm>
        </p:grpSpPr>
        <p:pic>
          <p:nvPicPr>
            <p:cNvPr id="20" name="image19.png">
              <a:extLst>
                <a:ext uri="{FF2B5EF4-FFF2-40B4-BE49-F238E27FC236}">
                  <a16:creationId xmlns:a16="http://schemas.microsoft.com/office/drawing/2014/main" id="{5C7C2692-E020-4FD6-8F45-D56A8DF19460}"/>
                </a:ext>
              </a:extLst>
            </p:cNvPr>
            <p:cNvPicPr/>
            <p:nvPr/>
          </p:nvPicPr>
          <p:blipFill>
            <a:blip r:embed="rId3"/>
            <a:srcRect/>
            <a:stretch>
              <a:fillRect/>
            </a:stretch>
          </p:blipFill>
          <p:spPr>
            <a:xfrm>
              <a:off x="7176268" y="5134036"/>
              <a:ext cx="1510532" cy="1362075"/>
            </a:xfrm>
            <a:prstGeom prst="rect">
              <a:avLst/>
            </a:prstGeom>
            <a:ln/>
          </p:spPr>
        </p:pic>
        <p:pic>
          <p:nvPicPr>
            <p:cNvPr id="21" name="image8.jpg">
              <a:extLst>
                <a:ext uri="{FF2B5EF4-FFF2-40B4-BE49-F238E27FC236}">
                  <a16:creationId xmlns:a16="http://schemas.microsoft.com/office/drawing/2014/main" id="{A0EF1683-642E-4F03-A1DC-4A5E1E66D9B6}"/>
                </a:ext>
              </a:extLst>
            </p:cNvPr>
            <p:cNvPicPr/>
            <p:nvPr/>
          </p:nvPicPr>
          <p:blipFill>
            <a:blip r:embed="rId4"/>
            <a:srcRect/>
            <a:stretch>
              <a:fillRect/>
            </a:stretch>
          </p:blipFill>
          <p:spPr>
            <a:xfrm>
              <a:off x="6942172" y="5321424"/>
              <a:ext cx="574796" cy="1002359"/>
            </a:xfrm>
            <a:prstGeom prst="rect">
              <a:avLst/>
            </a:prstGeom>
            <a:ln/>
          </p:spPr>
        </p:pic>
        <p:pic>
          <p:nvPicPr>
            <p:cNvPr id="22" name="image14.png">
              <a:extLst>
                <a:ext uri="{FF2B5EF4-FFF2-40B4-BE49-F238E27FC236}">
                  <a16:creationId xmlns:a16="http://schemas.microsoft.com/office/drawing/2014/main" id="{9D065EAE-C8BC-430F-8CB0-0F3710039FB1}"/>
                </a:ext>
              </a:extLst>
            </p:cNvPr>
            <p:cNvPicPr/>
            <p:nvPr/>
          </p:nvPicPr>
          <p:blipFill>
            <a:blip r:embed="rId5"/>
            <a:srcRect/>
            <a:stretch>
              <a:fillRect/>
            </a:stretch>
          </p:blipFill>
          <p:spPr>
            <a:xfrm>
              <a:off x="8321156" y="5321424"/>
              <a:ext cx="618979" cy="987301"/>
            </a:xfrm>
            <a:prstGeom prst="rect">
              <a:avLst/>
            </a:prstGeom>
            <a:ln/>
          </p:spPr>
        </p:pic>
      </p:grpSp>
      <p:cxnSp>
        <p:nvCxnSpPr>
          <p:cNvPr id="27" name="Elbow Connector 32">
            <a:extLst>
              <a:ext uri="{FF2B5EF4-FFF2-40B4-BE49-F238E27FC236}">
                <a16:creationId xmlns:a16="http://schemas.microsoft.com/office/drawing/2014/main" id="{94611D30-C325-4442-84B8-D88BB7260C95}"/>
              </a:ext>
            </a:extLst>
          </p:cNvPr>
          <p:cNvCxnSpPr>
            <a:cxnSpLocks/>
          </p:cNvCxnSpPr>
          <p:nvPr/>
        </p:nvCxnSpPr>
        <p:spPr>
          <a:xfrm>
            <a:off x="2982179" y="3585652"/>
            <a:ext cx="2158880" cy="1665759"/>
          </a:xfrm>
          <a:prstGeom prst="bentConnector3">
            <a:avLst>
              <a:gd name="adj1" fmla="val 50000"/>
            </a:avLst>
          </a:prstGeom>
          <a:ln w="28575">
            <a:solidFill>
              <a:srgbClr val="C00000"/>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CBE5C159-733F-4694-8D4C-F8C5A9C933CF}"/>
              </a:ext>
            </a:extLst>
          </p:cNvPr>
          <p:cNvPicPr>
            <a:picLocks noChangeAspect="1"/>
          </p:cNvPicPr>
          <p:nvPr/>
        </p:nvPicPr>
        <p:blipFill>
          <a:blip r:embed="rId6"/>
          <a:stretch>
            <a:fillRect/>
          </a:stretch>
        </p:blipFill>
        <p:spPr>
          <a:xfrm>
            <a:off x="6195266" y="4628169"/>
            <a:ext cx="915984" cy="915984"/>
          </a:xfrm>
          <a:prstGeom prst="rect">
            <a:avLst/>
          </a:prstGeom>
        </p:spPr>
      </p:pic>
      <p:pic>
        <p:nvPicPr>
          <p:cNvPr id="24" name="Picture 23">
            <a:extLst>
              <a:ext uri="{FF2B5EF4-FFF2-40B4-BE49-F238E27FC236}">
                <a16:creationId xmlns:a16="http://schemas.microsoft.com/office/drawing/2014/main" id="{FD2E991E-A423-4743-8796-0B313DFC7BB6}"/>
              </a:ext>
            </a:extLst>
          </p:cNvPr>
          <p:cNvPicPr>
            <a:picLocks noChangeAspect="1"/>
          </p:cNvPicPr>
          <p:nvPr/>
        </p:nvPicPr>
        <p:blipFill>
          <a:blip r:embed="rId7"/>
          <a:stretch>
            <a:fillRect/>
          </a:stretch>
        </p:blipFill>
        <p:spPr>
          <a:xfrm>
            <a:off x="1933919" y="3418472"/>
            <a:ext cx="1242501" cy="1242501"/>
          </a:xfrm>
          <a:prstGeom prst="rect">
            <a:avLst/>
          </a:prstGeom>
        </p:spPr>
      </p:pic>
      <p:pic>
        <p:nvPicPr>
          <p:cNvPr id="25" name="Graphic 24">
            <a:extLst>
              <a:ext uri="{FF2B5EF4-FFF2-40B4-BE49-F238E27FC236}">
                <a16:creationId xmlns:a16="http://schemas.microsoft.com/office/drawing/2014/main" id="{BA3C325E-0885-4BFA-A7B4-7095CD09F74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96265" y="2162441"/>
            <a:ext cx="1165303" cy="1468282"/>
          </a:xfrm>
          <a:prstGeom prst="rect">
            <a:avLst/>
          </a:prstGeom>
        </p:spPr>
      </p:pic>
      <p:pic>
        <p:nvPicPr>
          <p:cNvPr id="30" name="Graphic 29">
            <a:extLst>
              <a:ext uri="{FF2B5EF4-FFF2-40B4-BE49-F238E27FC236}">
                <a16:creationId xmlns:a16="http://schemas.microsoft.com/office/drawing/2014/main" id="{CD120D64-78CE-4BF2-8C67-836C014E7F7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94687" y="1452922"/>
            <a:ext cx="825507" cy="1163829"/>
          </a:xfrm>
          <a:prstGeom prst="rect">
            <a:avLst/>
          </a:prstGeom>
        </p:spPr>
      </p:pic>
      <p:sp>
        <p:nvSpPr>
          <p:cNvPr id="32" name="Rectangle 31">
            <a:extLst>
              <a:ext uri="{FF2B5EF4-FFF2-40B4-BE49-F238E27FC236}">
                <a16:creationId xmlns:a16="http://schemas.microsoft.com/office/drawing/2014/main" id="{EABB1BF6-E223-4C41-95FF-C1BB5AF9E2C4}"/>
              </a:ext>
            </a:extLst>
          </p:cNvPr>
          <p:cNvSpPr/>
          <p:nvPr/>
        </p:nvSpPr>
        <p:spPr>
          <a:xfrm>
            <a:off x="1482943" y="2530140"/>
            <a:ext cx="935371" cy="27487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 name="Rectangle 33">
            <a:extLst>
              <a:ext uri="{FF2B5EF4-FFF2-40B4-BE49-F238E27FC236}">
                <a16:creationId xmlns:a16="http://schemas.microsoft.com/office/drawing/2014/main" id="{F6A5710D-B352-4576-B795-2A59CE9BA284}"/>
              </a:ext>
            </a:extLst>
          </p:cNvPr>
          <p:cNvSpPr/>
          <p:nvPr/>
        </p:nvSpPr>
        <p:spPr>
          <a:xfrm>
            <a:off x="6917350" y="3396097"/>
            <a:ext cx="914400" cy="914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4027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6" grpId="0"/>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4CBD-67AE-4B03-98EC-34C292CA9E70}"/>
              </a:ext>
            </a:extLst>
          </p:cNvPr>
          <p:cNvSpPr>
            <a:spLocks noGrp="1"/>
          </p:cNvSpPr>
          <p:nvPr>
            <p:ph type="title"/>
          </p:nvPr>
        </p:nvSpPr>
        <p:spPr/>
        <p:txBody>
          <a:bodyPr>
            <a:normAutofit fontScale="90000"/>
          </a:bodyPr>
          <a:lstStyle/>
          <a:p>
            <a:r>
              <a:rPr lang="en-US" dirty="0"/>
              <a:t>Programmatic &amp; Operational Learning </a:t>
            </a:r>
            <a:r>
              <a:rPr lang="en-US" b="1" dirty="0"/>
              <a:t>Assessing Risk</a:t>
            </a:r>
          </a:p>
        </p:txBody>
      </p:sp>
      <p:grpSp>
        <p:nvGrpSpPr>
          <p:cNvPr id="3" name="Group 2">
            <a:extLst>
              <a:ext uri="{FF2B5EF4-FFF2-40B4-BE49-F238E27FC236}">
                <a16:creationId xmlns:a16="http://schemas.microsoft.com/office/drawing/2014/main" id="{4786B2A5-A6B9-4093-8E64-5F42D6399C1F}"/>
              </a:ext>
            </a:extLst>
          </p:cNvPr>
          <p:cNvGrpSpPr/>
          <p:nvPr/>
        </p:nvGrpSpPr>
        <p:grpSpPr>
          <a:xfrm>
            <a:off x="7505449" y="5724898"/>
            <a:ext cx="1273243" cy="858801"/>
            <a:chOff x="6942172" y="5134036"/>
            <a:chExt cx="1997963" cy="1362075"/>
          </a:xfrm>
        </p:grpSpPr>
        <p:pic>
          <p:nvPicPr>
            <p:cNvPr id="4" name="image19.png">
              <a:extLst>
                <a:ext uri="{FF2B5EF4-FFF2-40B4-BE49-F238E27FC236}">
                  <a16:creationId xmlns:a16="http://schemas.microsoft.com/office/drawing/2014/main" id="{7F014EC7-EE19-4254-BEF2-F6A5D7DF5F8D}"/>
                </a:ext>
              </a:extLst>
            </p:cNvPr>
            <p:cNvPicPr/>
            <p:nvPr/>
          </p:nvPicPr>
          <p:blipFill>
            <a:blip r:embed="rId3"/>
            <a:srcRect/>
            <a:stretch>
              <a:fillRect/>
            </a:stretch>
          </p:blipFill>
          <p:spPr>
            <a:xfrm>
              <a:off x="7176268" y="5134036"/>
              <a:ext cx="1510532" cy="1362075"/>
            </a:xfrm>
            <a:prstGeom prst="rect">
              <a:avLst/>
            </a:prstGeom>
            <a:ln/>
          </p:spPr>
        </p:pic>
        <p:pic>
          <p:nvPicPr>
            <p:cNvPr id="5" name="image8.jpg">
              <a:extLst>
                <a:ext uri="{FF2B5EF4-FFF2-40B4-BE49-F238E27FC236}">
                  <a16:creationId xmlns:a16="http://schemas.microsoft.com/office/drawing/2014/main" id="{B46FE592-2FBD-4082-B10B-CEC3A3ABFCDD}"/>
                </a:ext>
              </a:extLst>
            </p:cNvPr>
            <p:cNvPicPr/>
            <p:nvPr/>
          </p:nvPicPr>
          <p:blipFill>
            <a:blip r:embed="rId4"/>
            <a:srcRect/>
            <a:stretch>
              <a:fillRect/>
            </a:stretch>
          </p:blipFill>
          <p:spPr>
            <a:xfrm>
              <a:off x="6942172" y="5321424"/>
              <a:ext cx="574796" cy="1002359"/>
            </a:xfrm>
            <a:prstGeom prst="rect">
              <a:avLst/>
            </a:prstGeom>
            <a:ln/>
          </p:spPr>
        </p:pic>
        <p:pic>
          <p:nvPicPr>
            <p:cNvPr id="6" name="image14.png">
              <a:extLst>
                <a:ext uri="{FF2B5EF4-FFF2-40B4-BE49-F238E27FC236}">
                  <a16:creationId xmlns:a16="http://schemas.microsoft.com/office/drawing/2014/main" id="{62026E5C-444D-43BE-AB38-134B5AA7AF03}"/>
                </a:ext>
              </a:extLst>
            </p:cNvPr>
            <p:cNvPicPr/>
            <p:nvPr/>
          </p:nvPicPr>
          <p:blipFill>
            <a:blip r:embed="rId5"/>
            <a:srcRect/>
            <a:stretch>
              <a:fillRect/>
            </a:stretch>
          </p:blipFill>
          <p:spPr>
            <a:xfrm>
              <a:off x="8321156" y="5321424"/>
              <a:ext cx="618979" cy="987301"/>
            </a:xfrm>
            <a:prstGeom prst="rect">
              <a:avLst/>
            </a:prstGeom>
            <a:ln/>
          </p:spPr>
        </p:pic>
      </p:grpSp>
      <p:sp>
        <p:nvSpPr>
          <p:cNvPr id="7" name="Rectangle 6"/>
          <p:cNvSpPr/>
          <p:nvPr/>
        </p:nvSpPr>
        <p:spPr>
          <a:xfrm>
            <a:off x="457199" y="1720840"/>
            <a:ext cx="8160049" cy="466281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alibri"/>
                <a:ea typeface="+mn-ea"/>
                <a:cs typeface="+mn-cs"/>
              </a:rPr>
              <a:t>FGDs and Interviews through story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7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prstClr val="black"/>
                </a:solidFill>
                <a:effectLst/>
                <a:uLnTx/>
                <a:uFillTx/>
                <a:latin typeface="Calibri"/>
                <a:ea typeface="+mn-ea"/>
                <a:cs typeface="+mn-cs"/>
              </a:rPr>
              <a:t>Provided insight into beneficiaries’ perceived risks of GBV associated with the introduction of cash assistance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7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prstClr val="black"/>
                </a:solidFill>
                <a:effectLst/>
                <a:uLnTx/>
                <a:uFillTx/>
                <a:latin typeface="Calibri"/>
                <a:ea typeface="+mn-ea"/>
                <a:cs typeface="+mn-cs"/>
              </a:rPr>
              <a:t>Gave insight into some potential protective benefits of cash assistance for protection outcomes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prstClr val="black"/>
                </a:solidFill>
                <a:effectLst/>
                <a:uLnTx/>
                <a:uFillTx/>
                <a:latin typeface="Calibri"/>
                <a:ea typeface="+mn-ea"/>
                <a:cs typeface="+mn-cs"/>
              </a:rPr>
              <a:t>Ultimately, provided opportunities to mitigate risks of GBV for beneficiaries of cash assistance</a:t>
            </a:r>
          </a:p>
        </p:txBody>
      </p:sp>
    </p:spTree>
    <p:extLst>
      <p:ext uri="{BB962C8B-B14F-4D97-AF65-F5344CB8AC3E}">
        <p14:creationId xmlns:p14="http://schemas.microsoft.com/office/powerpoint/2010/main" val="2982353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Adapting Programming</a:t>
            </a:r>
          </a:p>
        </p:txBody>
      </p:sp>
      <p:sp>
        <p:nvSpPr>
          <p:cNvPr id="3" name="Content Placeholder 2"/>
          <p:cNvSpPr>
            <a:spLocks noGrp="1"/>
          </p:cNvSpPr>
          <p:nvPr>
            <p:ph sz="half" idx="1"/>
          </p:nvPr>
        </p:nvSpPr>
        <p:spPr/>
        <p:txBody>
          <a:bodyPr>
            <a:normAutofit fontScale="77500" lnSpcReduction="20000"/>
          </a:bodyPr>
          <a:lstStyle/>
          <a:p>
            <a:pPr marL="0" indent="0">
              <a:buNone/>
            </a:pPr>
            <a:r>
              <a:rPr lang="en-US" dirty="0"/>
              <a:t>Outputs</a:t>
            </a:r>
          </a:p>
          <a:p>
            <a:r>
              <a:rPr lang="en-US" dirty="0"/>
              <a:t>Introduced “Mobile Wallet” for female heads of households (FHH) to minimize visibility.</a:t>
            </a:r>
          </a:p>
          <a:p>
            <a:pPr marL="0" indent="0">
              <a:buNone/>
            </a:pPr>
            <a:endParaRPr lang="en-US" dirty="0"/>
          </a:p>
          <a:p>
            <a:pPr marL="0" indent="0">
              <a:buNone/>
            </a:pPr>
            <a:r>
              <a:rPr lang="en-US" dirty="0"/>
              <a:t>Process</a:t>
            </a:r>
          </a:p>
          <a:p>
            <a:r>
              <a:rPr lang="en-US" dirty="0"/>
              <a:t>Took more time with clients</a:t>
            </a:r>
          </a:p>
          <a:p>
            <a:r>
              <a:rPr lang="en-US" dirty="0"/>
              <a:t>Changed delivery time for FHH  </a:t>
            </a:r>
          </a:p>
          <a:p>
            <a:r>
              <a:rPr lang="en-US" dirty="0"/>
              <a:t>Assigned a GBV focal person with team</a:t>
            </a:r>
          </a:p>
          <a:p>
            <a:r>
              <a:rPr lang="en-US" dirty="0"/>
              <a:t>Training in GBV (esp. available services and referral pathways)</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91431" y="1939414"/>
            <a:ext cx="2846439" cy="3351497"/>
          </a:xfrm>
        </p:spPr>
      </p:pic>
      <p:grpSp>
        <p:nvGrpSpPr>
          <p:cNvPr id="6" name="Group 5">
            <a:extLst>
              <a:ext uri="{FF2B5EF4-FFF2-40B4-BE49-F238E27FC236}">
                <a16:creationId xmlns:a16="http://schemas.microsoft.com/office/drawing/2014/main" id="{1F5E524A-2F7A-4F73-881F-9DEE975B561A}"/>
              </a:ext>
            </a:extLst>
          </p:cNvPr>
          <p:cNvGrpSpPr/>
          <p:nvPr/>
        </p:nvGrpSpPr>
        <p:grpSpPr>
          <a:xfrm>
            <a:off x="7505449" y="5724898"/>
            <a:ext cx="1273243" cy="858801"/>
            <a:chOff x="6942172" y="5134036"/>
            <a:chExt cx="1997963" cy="1362075"/>
          </a:xfrm>
        </p:grpSpPr>
        <p:pic>
          <p:nvPicPr>
            <p:cNvPr id="7" name="image19.png">
              <a:extLst>
                <a:ext uri="{FF2B5EF4-FFF2-40B4-BE49-F238E27FC236}">
                  <a16:creationId xmlns:a16="http://schemas.microsoft.com/office/drawing/2014/main" id="{F3959A8F-DD6B-4377-A5C5-A6E8300FDD4B}"/>
                </a:ext>
              </a:extLst>
            </p:cNvPr>
            <p:cNvPicPr/>
            <p:nvPr/>
          </p:nvPicPr>
          <p:blipFill>
            <a:blip r:embed="rId4"/>
            <a:srcRect/>
            <a:stretch>
              <a:fillRect/>
            </a:stretch>
          </p:blipFill>
          <p:spPr>
            <a:xfrm>
              <a:off x="7176268" y="5134036"/>
              <a:ext cx="1510532" cy="1362075"/>
            </a:xfrm>
            <a:prstGeom prst="rect">
              <a:avLst/>
            </a:prstGeom>
            <a:ln/>
          </p:spPr>
        </p:pic>
        <p:pic>
          <p:nvPicPr>
            <p:cNvPr id="8" name="image8.jpg">
              <a:extLst>
                <a:ext uri="{FF2B5EF4-FFF2-40B4-BE49-F238E27FC236}">
                  <a16:creationId xmlns:a16="http://schemas.microsoft.com/office/drawing/2014/main" id="{91196FCA-7344-4E6A-BEA2-E877760888BC}"/>
                </a:ext>
              </a:extLst>
            </p:cNvPr>
            <p:cNvPicPr/>
            <p:nvPr/>
          </p:nvPicPr>
          <p:blipFill>
            <a:blip r:embed="rId5"/>
            <a:srcRect/>
            <a:stretch>
              <a:fillRect/>
            </a:stretch>
          </p:blipFill>
          <p:spPr>
            <a:xfrm>
              <a:off x="6942172" y="5321424"/>
              <a:ext cx="574796" cy="1002359"/>
            </a:xfrm>
            <a:prstGeom prst="rect">
              <a:avLst/>
            </a:prstGeom>
            <a:ln/>
          </p:spPr>
        </p:pic>
        <p:pic>
          <p:nvPicPr>
            <p:cNvPr id="9" name="image14.png">
              <a:extLst>
                <a:ext uri="{FF2B5EF4-FFF2-40B4-BE49-F238E27FC236}">
                  <a16:creationId xmlns:a16="http://schemas.microsoft.com/office/drawing/2014/main" id="{74A00AA6-FA52-4F6D-AC5C-E8D44FF896CD}"/>
                </a:ext>
              </a:extLst>
            </p:cNvPr>
            <p:cNvPicPr/>
            <p:nvPr/>
          </p:nvPicPr>
          <p:blipFill>
            <a:blip r:embed="rId6"/>
            <a:srcRect/>
            <a:stretch>
              <a:fillRect/>
            </a:stretch>
          </p:blipFill>
          <p:spPr>
            <a:xfrm>
              <a:off x="8321156" y="5321424"/>
              <a:ext cx="618979" cy="987301"/>
            </a:xfrm>
            <a:prstGeom prst="rect">
              <a:avLst/>
            </a:prstGeom>
            <a:ln/>
          </p:spPr>
        </p:pic>
      </p:grpSp>
    </p:spTree>
    <p:extLst>
      <p:ext uri="{BB962C8B-B14F-4D97-AF65-F5344CB8AC3E}">
        <p14:creationId xmlns:p14="http://schemas.microsoft.com/office/powerpoint/2010/main" val="1158546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520825"/>
            <a:ext cx="4784725" cy="4727575"/>
          </a:xfrm>
        </p:spPr>
        <p:txBody>
          <a:bodyPr>
            <a:normAutofit fontScale="90000"/>
          </a:bodyPr>
          <a:lstStyle/>
          <a:p>
            <a:pPr eaLnBrk="1" hangingPunct="1"/>
            <a:r>
              <a:rPr lang="en-US" sz="1800" dirty="0">
                <a:ea typeface="MS PGothic" charset="0"/>
                <a:cs typeface="Arial" charset="0"/>
              </a:rPr>
              <a:t>                                                                       </a:t>
            </a:r>
            <a:br>
              <a:rPr lang="en-US" sz="1800" b="0" dirty="0">
                <a:ea typeface="MS PGothic" charset="0"/>
                <a:cs typeface="Arial" charset="0"/>
              </a:rPr>
            </a:br>
            <a:r>
              <a:rPr lang="en-US" sz="1800" b="0" dirty="0">
                <a:ea typeface="MS PGothic" charset="0"/>
                <a:cs typeface="Arial" charset="0"/>
              </a:rPr>
              <a:t>               </a:t>
            </a: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r>
              <a:rPr lang="en-US" sz="1800" b="0" dirty="0">
                <a:ea typeface="MS PGothic" charset="0"/>
                <a:cs typeface="Arial" charset="0"/>
              </a:rPr>
              <a:t>			</a:t>
            </a:r>
            <a:br>
              <a:rPr lang="en-US" sz="5400" dirty="0">
                <a:ea typeface="MS PGothic" charset="0"/>
              </a:rPr>
            </a:br>
            <a:br>
              <a:rPr lang="en-US" sz="2400" dirty="0">
                <a:ea typeface="MS PGothic" charset="0"/>
              </a:rPr>
            </a:br>
            <a:br>
              <a:rPr lang="en-US" sz="2400" dirty="0">
                <a:ea typeface="MS PGothic" charset="0"/>
                <a:cs typeface="Arial" charset="0"/>
              </a:rPr>
            </a:br>
            <a:endParaRPr lang="en-US" sz="2400" dirty="0">
              <a:ea typeface="MS PGothic" charset="0"/>
              <a:cs typeface="Arial" charset="0"/>
            </a:endParaRPr>
          </a:p>
        </p:txBody>
      </p:sp>
      <p:pic>
        <p:nvPicPr>
          <p:cNvPr id="16389" name="Picture 6" descr="WRC White Bars Only.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77275" y="6324600"/>
            <a:ext cx="29845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3232150" y="947738"/>
            <a:ext cx="3648075" cy="1938337"/>
          </a:xfrm>
          <a:prstGeom prst="rect">
            <a:avLst/>
          </a:prstGeom>
          <a:noFill/>
        </p:spPr>
        <p:txBody>
          <a:bodyPr>
            <a:spAutoFit/>
          </a:bodyPr>
          <a:lstStyle/>
          <a:p>
            <a:pPr>
              <a:defRPr/>
            </a:pPr>
            <a:endParaRPr lang="en-US" sz="2400" dirty="0">
              <a:latin typeface="Arial" panose="020B0604020202020204" pitchFamily="34" charset="0"/>
              <a:ea typeface="+mn-ea"/>
              <a:cs typeface="+mn-cs"/>
            </a:endParaRPr>
          </a:p>
          <a:p>
            <a:pPr>
              <a:defRPr/>
            </a:pPr>
            <a:endParaRPr lang="en-US" sz="2400" dirty="0">
              <a:latin typeface="Arial" panose="020B0604020202020204" pitchFamily="34" charset="0"/>
              <a:ea typeface="+mn-ea"/>
              <a:cs typeface="+mn-cs"/>
            </a:endParaRPr>
          </a:p>
          <a:p>
            <a:pPr>
              <a:defRPr/>
            </a:pPr>
            <a:endParaRPr lang="en-US" sz="2400" dirty="0">
              <a:latin typeface="Arial" panose="020B0604020202020204" pitchFamily="34" charset="0"/>
              <a:ea typeface="+mn-ea"/>
              <a:cs typeface="+mn-cs"/>
            </a:endParaRPr>
          </a:p>
          <a:p>
            <a:pPr marL="342900" indent="-342900">
              <a:buFont typeface="Arial" panose="020B0604020202020204" pitchFamily="34" charset="0"/>
              <a:buChar char="•"/>
              <a:defRPr/>
            </a:pPr>
            <a:endParaRPr lang="en-US" sz="2400" dirty="0">
              <a:latin typeface="Arial" panose="020B0604020202020204" pitchFamily="34" charset="0"/>
              <a:ea typeface="+mn-ea"/>
              <a:cs typeface="+mn-cs"/>
            </a:endParaRPr>
          </a:p>
          <a:p>
            <a:pPr marL="342900" indent="-342900">
              <a:buFont typeface="Arial" panose="020B0604020202020204" pitchFamily="34" charset="0"/>
              <a:buChar char="•"/>
              <a:defRPr/>
            </a:pPr>
            <a:endParaRPr lang="en-US" sz="2400" dirty="0">
              <a:latin typeface="Arial" panose="020B0604020202020204" pitchFamily="34" charset="0"/>
              <a:ea typeface="+mn-ea"/>
              <a:cs typeface="+mn-cs"/>
            </a:endParaRPr>
          </a:p>
        </p:txBody>
      </p:sp>
      <p:sp>
        <p:nvSpPr>
          <p:cNvPr id="8" name="Title 1">
            <a:extLst>
              <a:ext uri="{FF2B5EF4-FFF2-40B4-BE49-F238E27FC236}">
                <a16:creationId xmlns:a16="http://schemas.microsoft.com/office/drawing/2014/main" id="{57C463EC-A827-4C44-B139-858C4F1EA6F2}"/>
              </a:ext>
            </a:extLst>
          </p:cNvPr>
          <p:cNvSpPr txBox="1">
            <a:spLocks/>
          </p:cNvSpPr>
          <p:nvPr/>
        </p:nvSpPr>
        <p:spPr>
          <a:xfrm>
            <a:off x="479685" y="172388"/>
            <a:ext cx="8229600" cy="22736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C00000"/>
                </a:solidFill>
              </a:rPr>
              <a:t>Section I: </a:t>
            </a:r>
            <a:r>
              <a:rPr lang="en-US" sz="2800" dirty="0"/>
              <a:t>Mainstreaming GBV</a:t>
            </a:r>
            <a:r>
              <a:rPr lang="en-US" sz="2800" dirty="0">
                <a:solidFill>
                  <a:schemeClr val="bg1"/>
                </a:solidFill>
              </a:rPr>
              <a:t> </a:t>
            </a:r>
            <a:r>
              <a:rPr lang="en-US" sz="2800" dirty="0"/>
              <a:t>Considerations in CBIs</a:t>
            </a:r>
            <a:br>
              <a:rPr lang="en-US" sz="2800" dirty="0"/>
            </a:br>
            <a:r>
              <a:rPr lang="en-US" sz="2800" b="1" dirty="0"/>
              <a:t> </a:t>
            </a:r>
          </a:p>
        </p:txBody>
      </p:sp>
      <p:graphicFrame>
        <p:nvGraphicFramePr>
          <p:cNvPr id="9" name="Diagram 8">
            <a:extLst>
              <a:ext uri="{FF2B5EF4-FFF2-40B4-BE49-F238E27FC236}">
                <a16:creationId xmlns:a16="http://schemas.microsoft.com/office/drawing/2014/main" id="{34F42869-164D-4836-A321-81EC70C6C370}"/>
              </a:ext>
            </a:extLst>
          </p:cNvPr>
          <p:cNvGraphicFramePr/>
          <p:nvPr>
            <p:extLst>
              <p:ext uri="{D42A27DB-BD31-4B8C-83A1-F6EECF244321}">
                <p14:modId xmlns:p14="http://schemas.microsoft.com/office/powerpoint/2010/main" val="3121611895"/>
              </p:ext>
            </p:extLst>
          </p:nvPr>
        </p:nvGraphicFramePr>
        <p:xfrm>
          <a:off x="77184" y="1275026"/>
          <a:ext cx="8664314" cy="38928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0" name="Group 9">
            <a:extLst>
              <a:ext uri="{FF2B5EF4-FFF2-40B4-BE49-F238E27FC236}">
                <a16:creationId xmlns:a16="http://schemas.microsoft.com/office/drawing/2014/main" id="{25C33DF9-737C-4130-B2BA-8A227D928A12}"/>
              </a:ext>
            </a:extLst>
          </p:cNvPr>
          <p:cNvGrpSpPr/>
          <p:nvPr/>
        </p:nvGrpSpPr>
        <p:grpSpPr>
          <a:xfrm>
            <a:off x="7505449" y="5696762"/>
            <a:ext cx="1273243" cy="858801"/>
            <a:chOff x="6942172" y="5134036"/>
            <a:chExt cx="1997963" cy="1362075"/>
          </a:xfrm>
        </p:grpSpPr>
        <p:pic>
          <p:nvPicPr>
            <p:cNvPr id="11" name="image19.png">
              <a:extLst>
                <a:ext uri="{FF2B5EF4-FFF2-40B4-BE49-F238E27FC236}">
                  <a16:creationId xmlns:a16="http://schemas.microsoft.com/office/drawing/2014/main" id="{E8EDBE74-0853-4C38-B4A0-BF0A42E1C6DD}"/>
                </a:ext>
              </a:extLst>
            </p:cNvPr>
            <p:cNvPicPr/>
            <p:nvPr/>
          </p:nvPicPr>
          <p:blipFill>
            <a:blip r:embed="rId9"/>
            <a:srcRect/>
            <a:stretch>
              <a:fillRect/>
            </a:stretch>
          </p:blipFill>
          <p:spPr>
            <a:xfrm>
              <a:off x="7176268" y="5134036"/>
              <a:ext cx="1510532" cy="1362075"/>
            </a:xfrm>
            <a:prstGeom prst="rect">
              <a:avLst/>
            </a:prstGeom>
            <a:ln/>
          </p:spPr>
        </p:pic>
        <p:pic>
          <p:nvPicPr>
            <p:cNvPr id="12" name="image8.jpg">
              <a:extLst>
                <a:ext uri="{FF2B5EF4-FFF2-40B4-BE49-F238E27FC236}">
                  <a16:creationId xmlns:a16="http://schemas.microsoft.com/office/drawing/2014/main" id="{7AA7CDE7-BCB2-4929-9C55-7FD4151E19EC}"/>
                </a:ext>
              </a:extLst>
            </p:cNvPr>
            <p:cNvPicPr/>
            <p:nvPr/>
          </p:nvPicPr>
          <p:blipFill>
            <a:blip r:embed="rId10"/>
            <a:srcRect/>
            <a:stretch>
              <a:fillRect/>
            </a:stretch>
          </p:blipFill>
          <p:spPr>
            <a:xfrm>
              <a:off x="6942172" y="5321424"/>
              <a:ext cx="574796" cy="1002359"/>
            </a:xfrm>
            <a:prstGeom prst="rect">
              <a:avLst/>
            </a:prstGeom>
            <a:ln/>
          </p:spPr>
        </p:pic>
        <p:pic>
          <p:nvPicPr>
            <p:cNvPr id="13" name="image14.png">
              <a:extLst>
                <a:ext uri="{FF2B5EF4-FFF2-40B4-BE49-F238E27FC236}">
                  <a16:creationId xmlns:a16="http://schemas.microsoft.com/office/drawing/2014/main" id="{0C0A7873-27B9-4A29-A517-573FA92130AE}"/>
                </a:ext>
              </a:extLst>
            </p:cNvPr>
            <p:cNvPicPr/>
            <p:nvPr/>
          </p:nvPicPr>
          <p:blipFill>
            <a:blip r:embed="rId11"/>
            <a:srcRect/>
            <a:stretch>
              <a:fillRect/>
            </a:stretch>
          </p:blipFill>
          <p:spPr>
            <a:xfrm>
              <a:off x="8321156" y="5321424"/>
              <a:ext cx="618979" cy="987301"/>
            </a:xfrm>
            <a:prstGeom prst="rect">
              <a:avLst/>
            </a:prstGeom>
            <a:ln/>
          </p:spPr>
        </p:pic>
      </p:grpSp>
      <p:sp>
        <p:nvSpPr>
          <p:cNvPr id="2" name="Rectangle 1">
            <a:extLst>
              <a:ext uri="{FF2B5EF4-FFF2-40B4-BE49-F238E27FC236}">
                <a16:creationId xmlns:a16="http://schemas.microsoft.com/office/drawing/2014/main" id="{2FDD0546-7D21-4F8A-B1EB-6994CBC8752B}"/>
              </a:ext>
            </a:extLst>
          </p:cNvPr>
          <p:cNvSpPr/>
          <p:nvPr/>
        </p:nvSpPr>
        <p:spPr>
          <a:xfrm>
            <a:off x="2385084" y="4983166"/>
            <a:ext cx="4495141" cy="369332"/>
          </a:xfrm>
          <a:prstGeom prst="rect">
            <a:avLst/>
          </a:prstGeom>
        </p:spPr>
        <p:txBody>
          <a:bodyPr wrap="none">
            <a:spAutoFit/>
          </a:bodyPr>
          <a:lstStyle/>
          <a:p>
            <a:pPr marL="457200" marR="0">
              <a:spcBef>
                <a:spcPts val="0"/>
              </a:spcBef>
              <a:spcAft>
                <a:spcPts val="0"/>
              </a:spcAft>
            </a:pPr>
            <a:r>
              <a:rPr lang="en-US" u="sng" dirty="0">
                <a:solidFill>
                  <a:srgbClr val="0563C1"/>
                </a:solidFill>
                <a:latin typeface="Calibri" panose="020F0502020204030204" pitchFamily="34" charset="0"/>
                <a:ea typeface="Calibri" panose="020F0502020204030204" pitchFamily="34" charset="0"/>
                <a:hlinkClick r:id="rId12"/>
              </a:rPr>
              <a:t>http://wrc.ms/cashandgbv-pdm-sectioni</a:t>
            </a:r>
            <a:r>
              <a:rPr lang="en-US" dirty="0">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2564864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09B9BB-4896-45D2-A255-C6520925BE28}"/>
              </a:ext>
            </a:extLst>
          </p:cNvPr>
          <p:cNvPicPr>
            <a:picLocks noChangeAspect="1"/>
          </p:cNvPicPr>
          <p:nvPr/>
        </p:nvPicPr>
        <p:blipFill rotWithShape="1">
          <a:blip r:embed="rId3"/>
          <a:srcRect b="5987"/>
          <a:stretch/>
        </p:blipFill>
        <p:spPr>
          <a:xfrm>
            <a:off x="479685" y="1222860"/>
            <a:ext cx="6566687" cy="3470899"/>
          </a:xfrm>
          <a:prstGeom prst="rect">
            <a:avLst/>
          </a:prstGeom>
        </p:spPr>
      </p:pic>
      <p:sp>
        <p:nvSpPr>
          <p:cNvPr id="6" name="Title 1">
            <a:extLst>
              <a:ext uri="{FF2B5EF4-FFF2-40B4-BE49-F238E27FC236}">
                <a16:creationId xmlns:a16="http://schemas.microsoft.com/office/drawing/2014/main" id="{4F836732-FA5C-4A39-830D-77C73943640A}"/>
              </a:ext>
            </a:extLst>
          </p:cNvPr>
          <p:cNvSpPr txBox="1">
            <a:spLocks/>
          </p:cNvSpPr>
          <p:nvPr/>
        </p:nvSpPr>
        <p:spPr>
          <a:xfrm>
            <a:off x="479685" y="172388"/>
            <a:ext cx="8229600" cy="22736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100" b="1" dirty="0"/>
          </a:p>
        </p:txBody>
      </p:sp>
      <p:sp>
        <p:nvSpPr>
          <p:cNvPr id="9" name="Title 1">
            <a:extLst>
              <a:ext uri="{FF2B5EF4-FFF2-40B4-BE49-F238E27FC236}">
                <a16:creationId xmlns:a16="http://schemas.microsoft.com/office/drawing/2014/main" id="{F662086C-6EE8-4DBD-9B6E-9CD2AE770679}"/>
              </a:ext>
            </a:extLst>
          </p:cNvPr>
          <p:cNvSpPr txBox="1">
            <a:spLocks/>
          </p:cNvSpPr>
          <p:nvPr/>
        </p:nvSpPr>
        <p:spPr>
          <a:xfrm>
            <a:off x="457200" y="274638"/>
            <a:ext cx="8229600" cy="1143000"/>
          </a:xfrm>
          <a:prstGeom prst="rect">
            <a:avLst/>
          </a:prstGeom>
        </p:spPr>
        <p:txBody>
          <a:bodyP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r>
              <a:rPr lang="en-US" dirty="0"/>
              <a:t>Post Distribution-Monitoring (PDM) Module: Adapting CBIs to Mitigate GBV Risks</a:t>
            </a:r>
          </a:p>
        </p:txBody>
      </p:sp>
      <p:pic>
        <p:nvPicPr>
          <p:cNvPr id="10" name="image17.jpg">
            <a:extLst>
              <a:ext uri="{FF2B5EF4-FFF2-40B4-BE49-F238E27FC236}">
                <a16:creationId xmlns:a16="http://schemas.microsoft.com/office/drawing/2014/main" id="{7645C7C6-424A-4E84-9CA1-AF7533958F19}"/>
              </a:ext>
            </a:extLst>
          </p:cNvPr>
          <p:cNvPicPr/>
          <p:nvPr/>
        </p:nvPicPr>
        <p:blipFill>
          <a:blip r:embed="rId4"/>
          <a:srcRect/>
          <a:stretch>
            <a:fillRect/>
          </a:stretch>
        </p:blipFill>
        <p:spPr>
          <a:xfrm>
            <a:off x="5812038" y="2813432"/>
            <a:ext cx="2966654" cy="2425964"/>
          </a:xfrm>
          <a:prstGeom prst="rect">
            <a:avLst/>
          </a:prstGeom>
          <a:ln/>
        </p:spPr>
      </p:pic>
      <p:grpSp>
        <p:nvGrpSpPr>
          <p:cNvPr id="11" name="Group 10">
            <a:extLst>
              <a:ext uri="{FF2B5EF4-FFF2-40B4-BE49-F238E27FC236}">
                <a16:creationId xmlns:a16="http://schemas.microsoft.com/office/drawing/2014/main" id="{446336DA-9DD8-404E-9D08-D1107734F627}"/>
              </a:ext>
            </a:extLst>
          </p:cNvPr>
          <p:cNvGrpSpPr/>
          <p:nvPr/>
        </p:nvGrpSpPr>
        <p:grpSpPr>
          <a:xfrm>
            <a:off x="7505449" y="5724898"/>
            <a:ext cx="1273243" cy="858801"/>
            <a:chOff x="6942172" y="5134036"/>
            <a:chExt cx="1997963" cy="1362075"/>
          </a:xfrm>
        </p:grpSpPr>
        <p:pic>
          <p:nvPicPr>
            <p:cNvPr id="12" name="image19.png">
              <a:extLst>
                <a:ext uri="{FF2B5EF4-FFF2-40B4-BE49-F238E27FC236}">
                  <a16:creationId xmlns:a16="http://schemas.microsoft.com/office/drawing/2014/main" id="{70A96A31-200A-4756-B3F5-768635DB30A6}"/>
                </a:ext>
              </a:extLst>
            </p:cNvPr>
            <p:cNvPicPr/>
            <p:nvPr/>
          </p:nvPicPr>
          <p:blipFill>
            <a:blip r:embed="rId5"/>
            <a:srcRect/>
            <a:stretch>
              <a:fillRect/>
            </a:stretch>
          </p:blipFill>
          <p:spPr>
            <a:xfrm>
              <a:off x="7176268" y="5134036"/>
              <a:ext cx="1510532" cy="1362075"/>
            </a:xfrm>
            <a:prstGeom prst="rect">
              <a:avLst/>
            </a:prstGeom>
            <a:ln/>
          </p:spPr>
        </p:pic>
        <p:pic>
          <p:nvPicPr>
            <p:cNvPr id="13" name="image8.jpg">
              <a:extLst>
                <a:ext uri="{FF2B5EF4-FFF2-40B4-BE49-F238E27FC236}">
                  <a16:creationId xmlns:a16="http://schemas.microsoft.com/office/drawing/2014/main" id="{B59CDC8B-998A-4030-916A-EE8E6EE67C7D}"/>
                </a:ext>
              </a:extLst>
            </p:cNvPr>
            <p:cNvPicPr/>
            <p:nvPr/>
          </p:nvPicPr>
          <p:blipFill>
            <a:blip r:embed="rId6"/>
            <a:srcRect/>
            <a:stretch>
              <a:fillRect/>
            </a:stretch>
          </p:blipFill>
          <p:spPr>
            <a:xfrm>
              <a:off x="6942172" y="5321424"/>
              <a:ext cx="574796" cy="1002359"/>
            </a:xfrm>
            <a:prstGeom prst="rect">
              <a:avLst/>
            </a:prstGeom>
            <a:ln/>
          </p:spPr>
        </p:pic>
        <p:pic>
          <p:nvPicPr>
            <p:cNvPr id="14" name="image14.png">
              <a:extLst>
                <a:ext uri="{FF2B5EF4-FFF2-40B4-BE49-F238E27FC236}">
                  <a16:creationId xmlns:a16="http://schemas.microsoft.com/office/drawing/2014/main" id="{C5F25855-6825-4DC9-9D44-DD005916D15E}"/>
                </a:ext>
              </a:extLst>
            </p:cNvPr>
            <p:cNvPicPr/>
            <p:nvPr/>
          </p:nvPicPr>
          <p:blipFill>
            <a:blip r:embed="rId7"/>
            <a:srcRect/>
            <a:stretch>
              <a:fillRect/>
            </a:stretch>
          </p:blipFill>
          <p:spPr>
            <a:xfrm>
              <a:off x="8321156" y="5321424"/>
              <a:ext cx="618979" cy="987301"/>
            </a:xfrm>
            <a:prstGeom prst="rect">
              <a:avLst/>
            </a:prstGeom>
            <a:ln/>
          </p:spPr>
        </p:pic>
      </p:grpSp>
    </p:spTree>
    <p:extLst>
      <p:ext uri="{BB962C8B-B14F-4D97-AF65-F5344CB8AC3E}">
        <p14:creationId xmlns:p14="http://schemas.microsoft.com/office/powerpoint/2010/main" val="147674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4CBD-67AE-4B03-98EC-34C292CA9E70}"/>
              </a:ext>
            </a:extLst>
          </p:cNvPr>
          <p:cNvSpPr>
            <a:spLocks noGrp="1"/>
          </p:cNvSpPr>
          <p:nvPr>
            <p:ph type="title"/>
          </p:nvPr>
        </p:nvSpPr>
        <p:spPr/>
        <p:txBody>
          <a:bodyPr>
            <a:normAutofit fontScale="90000"/>
          </a:bodyPr>
          <a:lstStyle/>
          <a:p>
            <a:r>
              <a:rPr lang="en-US" dirty="0"/>
              <a:t>Programmatic &amp; Operational Learning </a:t>
            </a:r>
            <a:r>
              <a:rPr lang="en-US" b="1" dirty="0"/>
              <a:t>Post Delivery Monitoring</a:t>
            </a:r>
          </a:p>
        </p:txBody>
      </p:sp>
      <p:sp>
        <p:nvSpPr>
          <p:cNvPr id="8" name="Content Placeholder 7"/>
          <p:cNvSpPr>
            <a:spLocks noGrp="1"/>
          </p:cNvSpPr>
          <p:nvPr>
            <p:ph sz="half" idx="1"/>
          </p:nvPr>
        </p:nvSpPr>
        <p:spPr/>
        <p:txBody>
          <a:bodyPr>
            <a:normAutofit fontScale="92500"/>
          </a:bodyPr>
          <a:lstStyle/>
          <a:p>
            <a:pPr marL="0" indent="0">
              <a:buNone/>
            </a:pPr>
            <a:r>
              <a:rPr lang="en-US" b="1" dirty="0"/>
              <a:t>Benefits</a:t>
            </a:r>
          </a:p>
          <a:p>
            <a:r>
              <a:rPr lang="en-US" dirty="0"/>
              <a:t>Were recipients able to use cash for issues </a:t>
            </a:r>
            <a:r>
              <a:rPr lang="en-US" sz="1900" dirty="0"/>
              <a:t>(</a:t>
            </a:r>
            <a:r>
              <a:rPr lang="en-US" sz="1900" dirty="0" err="1"/>
              <a:t>ie</a:t>
            </a:r>
            <a:r>
              <a:rPr lang="en-US" sz="1900" dirty="0"/>
              <a:t> rent, food security, access to health, etc.)</a:t>
            </a:r>
            <a:r>
              <a:rPr lang="en-US" dirty="0"/>
              <a:t> that had previously put them at risk?  </a:t>
            </a:r>
          </a:p>
          <a:p>
            <a:r>
              <a:rPr lang="en-US" dirty="0"/>
              <a:t>What were there additional protection benefits? </a:t>
            </a:r>
          </a:p>
        </p:txBody>
      </p:sp>
      <p:sp>
        <p:nvSpPr>
          <p:cNvPr id="9" name="Content Placeholder 8"/>
          <p:cNvSpPr>
            <a:spLocks noGrp="1"/>
          </p:cNvSpPr>
          <p:nvPr>
            <p:ph sz="half" idx="2"/>
          </p:nvPr>
        </p:nvSpPr>
        <p:spPr/>
        <p:txBody>
          <a:bodyPr>
            <a:normAutofit fontScale="92500"/>
          </a:bodyPr>
          <a:lstStyle/>
          <a:p>
            <a:pPr marL="0" indent="0">
              <a:buNone/>
            </a:pPr>
            <a:r>
              <a:rPr lang="en-US" b="1" dirty="0"/>
              <a:t>Risks</a:t>
            </a:r>
          </a:p>
          <a:p>
            <a:r>
              <a:rPr lang="en-US" dirty="0"/>
              <a:t>Did recipients note increased risks to their safety, as a result of receiving cash?  </a:t>
            </a:r>
          </a:p>
          <a:p>
            <a:r>
              <a:rPr lang="en-US" dirty="0"/>
              <a:t>And, how prevalent was safety a concern among the recipient to determine how to adapt? </a:t>
            </a:r>
            <a:r>
              <a:rPr lang="en-US" sz="1700" dirty="0"/>
              <a:t>(stopping, broad adaptation to the delivery system, catered to individuals)</a:t>
            </a:r>
          </a:p>
        </p:txBody>
      </p:sp>
      <p:grpSp>
        <p:nvGrpSpPr>
          <p:cNvPr id="3" name="Group 2">
            <a:extLst>
              <a:ext uri="{FF2B5EF4-FFF2-40B4-BE49-F238E27FC236}">
                <a16:creationId xmlns:a16="http://schemas.microsoft.com/office/drawing/2014/main" id="{4786B2A5-A6B9-4093-8E64-5F42D6399C1F}"/>
              </a:ext>
            </a:extLst>
          </p:cNvPr>
          <p:cNvGrpSpPr/>
          <p:nvPr/>
        </p:nvGrpSpPr>
        <p:grpSpPr>
          <a:xfrm>
            <a:off x="7505449" y="5724898"/>
            <a:ext cx="1273243" cy="858801"/>
            <a:chOff x="6942172" y="5134036"/>
            <a:chExt cx="1997963" cy="1362075"/>
          </a:xfrm>
        </p:grpSpPr>
        <p:pic>
          <p:nvPicPr>
            <p:cNvPr id="4" name="image19.png">
              <a:extLst>
                <a:ext uri="{FF2B5EF4-FFF2-40B4-BE49-F238E27FC236}">
                  <a16:creationId xmlns:a16="http://schemas.microsoft.com/office/drawing/2014/main" id="{7F014EC7-EE19-4254-BEF2-F6A5D7DF5F8D}"/>
                </a:ext>
              </a:extLst>
            </p:cNvPr>
            <p:cNvPicPr/>
            <p:nvPr/>
          </p:nvPicPr>
          <p:blipFill>
            <a:blip r:embed="rId3"/>
            <a:srcRect/>
            <a:stretch>
              <a:fillRect/>
            </a:stretch>
          </p:blipFill>
          <p:spPr>
            <a:xfrm>
              <a:off x="7176268" y="5134036"/>
              <a:ext cx="1510532" cy="1362075"/>
            </a:xfrm>
            <a:prstGeom prst="rect">
              <a:avLst/>
            </a:prstGeom>
            <a:ln/>
          </p:spPr>
        </p:pic>
        <p:pic>
          <p:nvPicPr>
            <p:cNvPr id="5" name="image8.jpg">
              <a:extLst>
                <a:ext uri="{FF2B5EF4-FFF2-40B4-BE49-F238E27FC236}">
                  <a16:creationId xmlns:a16="http://schemas.microsoft.com/office/drawing/2014/main" id="{B46FE592-2FBD-4082-B10B-CEC3A3ABFCDD}"/>
                </a:ext>
              </a:extLst>
            </p:cNvPr>
            <p:cNvPicPr/>
            <p:nvPr/>
          </p:nvPicPr>
          <p:blipFill>
            <a:blip r:embed="rId4"/>
            <a:srcRect/>
            <a:stretch>
              <a:fillRect/>
            </a:stretch>
          </p:blipFill>
          <p:spPr>
            <a:xfrm>
              <a:off x="6942172" y="5321424"/>
              <a:ext cx="574796" cy="1002359"/>
            </a:xfrm>
            <a:prstGeom prst="rect">
              <a:avLst/>
            </a:prstGeom>
            <a:ln/>
          </p:spPr>
        </p:pic>
        <p:pic>
          <p:nvPicPr>
            <p:cNvPr id="6" name="image14.png">
              <a:extLst>
                <a:ext uri="{FF2B5EF4-FFF2-40B4-BE49-F238E27FC236}">
                  <a16:creationId xmlns:a16="http://schemas.microsoft.com/office/drawing/2014/main" id="{62026E5C-444D-43BE-AB38-134B5AA7AF03}"/>
                </a:ext>
              </a:extLst>
            </p:cNvPr>
            <p:cNvPicPr/>
            <p:nvPr/>
          </p:nvPicPr>
          <p:blipFill>
            <a:blip r:embed="rId5"/>
            <a:srcRect/>
            <a:stretch>
              <a:fillRect/>
            </a:stretch>
          </p:blipFill>
          <p:spPr>
            <a:xfrm>
              <a:off x="8321156" y="5321424"/>
              <a:ext cx="618979" cy="987301"/>
            </a:xfrm>
            <a:prstGeom prst="rect">
              <a:avLst/>
            </a:prstGeom>
            <a:ln/>
          </p:spPr>
        </p:pic>
      </p:grpSp>
    </p:spTree>
    <p:extLst>
      <p:ext uri="{BB962C8B-B14F-4D97-AF65-F5344CB8AC3E}">
        <p14:creationId xmlns:p14="http://schemas.microsoft.com/office/powerpoint/2010/main" val="1905125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1520825"/>
            <a:ext cx="4784725" cy="4727575"/>
          </a:xfrm>
        </p:spPr>
        <p:txBody>
          <a:bodyPr>
            <a:normAutofit fontScale="90000"/>
          </a:bodyPr>
          <a:lstStyle/>
          <a:p>
            <a:pPr eaLnBrk="1" hangingPunct="1"/>
            <a:r>
              <a:rPr lang="en-US" sz="1800">
                <a:ea typeface="MS PGothic" charset="0"/>
                <a:cs typeface="Arial" charset="0"/>
              </a:rPr>
              <a:t>                                                                       </a:t>
            </a:r>
            <a:br>
              <a:rPr lang="en-US" sz="1800" b="0">
                <a:ea typeface="MS PGothic" charset="0"/>
                <a:cs typeface="Arial" charset="0"/>
              </a:rPr>
            </a:br>
            <a:r>
              <a:rPr lang="en-US" sz="1800" b="0">
                <a:ea typeface="MS PGothic" charset="0"/>
                <a:cs typeface="Arial" charset="0"/>
              </a:rPr>
              <a:t>               </a:t>
            </a: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r>
              <a:rPr lang="en-US" sz="1800" b="0">
                <a:ea typeface="MS PGothic" charset="0"/>
                <a:cs typeface="Arial" charset="0"/>
              </a:rPr>
              <a:t>			</a:t>
            </a:r>
            <a:br>
              <a:rPr lang="en-US" sz="5400">
                <a:ea typeface="MS PGothic" charset="0"/>
              </a:rPr>
            </a:br>
            <a:br>
              <a:rPr lang="en-US" sz="2400">
                <a:ea typeface="MS PGothic" charset="0"/>
              </a:rPr>
            </a:br>
            <a:br>
              <a:rPr lang="en-US" sz="2400">
                <a:ea typeface="MS PGothic" charset="0"/>
                <a:cs typeface="Arial" charset="0"/>
              </a:rPr>
            </a:br>
            <a:endParaRPr lang="en-US" sz="2400">
              <a:ea typeface="MS PGothic" charset="0"/>
              <a:cs typeface="Arial" charset="0"/>
            </a:endParaRPr>
          </a:p>
        </p:txBody>
      </p:sp>
      <p:pic>
        <p:nvPicPr>
          <p:cNvPr id="18437" name="Picture 6" descr="WRC White Bars Only.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77275" y="6324600"/>
            <a:ext cx="29845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3232150" y="947738"/>
            <a:ext cx="3648075" cy="1938337"/>
          </a:xfrm>
          <a:prstGeom prst="rect">
            <a:avLst/>
          </a:prstGeom>
          <a:noFill/>
        </p:spPr>
        <p:txBody>
          <a:bodyPr>
            <a:spAutoFit/>
          </a:bodyPr>
          <a:lstStyle/>
          <a:p>
            <a:pPr>
              <a:defRPr/>
            </a:pPr>
            <a:endParaRPr lang="en-US" sz="2400" dirty="0">
              <a:latin typeface="Arial" panose="020B0604020202020204" pitchFamily="34" charset="0"/>
              <a:ea typeface="+mn-ea"/>
              <a:cs typeface="+mn-cs"/>
            </a:endParaRPr>
          </a:p>
          <a:p>
            <a:pPr>
              <a:defRPr/>
            </a:pPr>
            <a:endParaRPr lang="en-US" sz="2400" dirty="0">
              <a:latin typeface="Arial" panose="020B0604020202020204" pitchFamily="34" charset="0"/>
              <a:ea typeface="+mn-ea"/>
              <a:cs typeface="+mn-cs"/>
            </a:endParaRPr>
          </a:p>
          <a:p>
            <a:pPr>
              <a:defRPr/>
            </a:pPr>
            <a:endParaRPr lang="en-US" sz="2400" dirty="0">
              <a:latin typeface="Arial" panose="020B0604020202020204" pitchFamily="34" charset="0"/>
              <a:ea typeface="+mn-ea"/>
              <a:cs typeface="+mn-cs"/>
            </a:endParaRPr>
          </a:p>
          <a:p>
            <a:pPr marL="342900" indent="-342900">
              <a:buFont typeface="Arial" panose="020B0604020202020204" pitchFamily="34" charset="0"/>
              <a:buChar char="•"/>
              <a:defRPr/>
            </a:pPr>
            <a:endParaRPr lang="en-US" sz="2400" dirty="0">
              <a:latin typeface="Arial" panose="020B0604020202020204" pitchFamily="34" charset="0"/>
              <a:ea typeface="+mn-ea"/>
              <a:cs typeface="+mn-cs"/>
            </a:endParaRPr>
          </a:p>
          <a:p>
            <a:pPr marL="342900" indent="-342900">
              <a:buFont typeface="Arial" panose="020B0604020202020204" pitchFamily="34" charset="0"/>
              <a:buChar char="•"/>
              <a:defRPr/>
            </a:pPr>
            <a:endParaRPr lang="en-US" sz="2400" dirty="0">
              <a:latin typeface="Arial" panose="020B0604020202020204" pitchFamily="34" charset="0"/>
              <a:ea typeface="+mn-ea"/>
              <a:cs typeface="+mn-cs"/>
            </a:endParaRPr>
          </a:p>
        </p:txBody>
      </p:sp>
      <p:sp>
        <p:nvSpPr>
          <p:cNvPr id="8" name="Title 1">
            <a:extLst>
              <a:ext uri="{FF2B5EF4-FFF2-40B4-BE49-F238E27FC236}">
                <a16:creationId xmlns:a16="http://schemas.microsoft.com/office/drawing/2014/main" id="{64B488AC-F7CE-49CB-855D-F46FAAFBB51D}"/>
              </a:ext>
            </a:extLst>
          </p:cNvPr>
          <p:cNvSpPr txBox="1">
            <a:spLocks/>
          </p:cNvSpPr>
          <p:nvPr/>
        </p:nvSpPr>
        <p:spPr>
          <a:xfrm>
            <a:off x="479685" y="172388"/>
            <a:ext cx="8229600" cy="22736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C00000"/>
                </a:solidFill>
              </a:rPr>
              <a:t>Section II: </a:t>
            </a:r>
            <a:r>
              <a:rPr lang="en-US" sz="2800" dirty="0"/>
              <a:t>Integrating Cash into GBV Case Management</a:t>
            </a:r>
            <a:br>
              <a:rPr lang="en-US" sz="2800" dirty="0"/>
            </a:br>
            <a:r>
              <a:rPr lang="en-US" sz="2800" b="1" dirty="0"/>
              <a:t> </a:t>
            </a:r>
          </a:p>
        </p:txBody>
      </p:sp>
      <p:graphicFrame>
        <p:nvGraphicFramePr>
          <p:cNvPr id="9" name="Diagram 8">
            <a:extLst>
              <a:ext uri="{FF2B5EF4-FFF2-40B4-BE49-F238E27FC236}">
                <a16:creationId xmlns:a16="http://schemas.microsoft.com/office/drawing/2014/main" id="{34F42869-164D-4836-A321-81EC70C6C370}"/>
              </a:ext>
            </a:extLst>
          </p:cNvPr>
          <p:cNvGraphicFramePr/>
          <p:nvPr>
            <p:extLst>
              <p:ext uri="{D42A27DB-BD31-4B8C-83A1-F6EECF244321}">
                <p14:modId xmlns:p14="http://schemas.microsoft.com/office/powerpoint/2010/main" val="637964522"/>
              </p:ext>
            </p:extLst>
          </p:nvPr>
        </p:nvGraphicFramePr>
        <p:xfrm>
          <a:off x="-891915" y="1869435"/>
          <a:ext cx="9601200" cy="43091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0" name="Group 9">
            <a:extLst>
              <a:ext uri="{FF2B5EF4-FFF2-40B4-BE49-F238E27FC236}">
                <a16:creationId xmlns:a16="http://schemas.microsoft.com/office/drawing/2014/main" id="{F777CEF2-E2BA-4708-901E-7ABEDD563A82}"/>
              </a:ext>
            </a:extLst>
          </p:cNvPr>
          <p:cNvGrpSpPr/>
          <p:nvPr/>
        </p:nvGrpSpPr>
        <p:grpSpPr>
          <a:xfrm>
            <a:off x="7505449" y="5696762"/>
            <a:ext cx="1273243" cy="858801"/>
            <a:chOff x="6942172" y="5134036"/>
            <a:chExt cx="1997963" cy="1362075"/>
          </a:xfrm>
        </p:grpSpPr>
        <p:pic>
          <p:nvPicPr>
            <p:cNvPr id="11" name="image19.png">
              <a:extLst>
                <a:ext uri="{FF2B5EF4-FFF2-40B4-BE49-F238E27FC236}">
                  <a16:creationId xmlns:a16="http://schemas.microsoft.com/office/drawing/2014/main" id="{1CAE54AE-B126-4610-B019-3CE909C589E5}"/>
                </a:ext>
              </a:extLst>
            </p:cNvPr>
            <p:cNvPicPr/>
            <p:nvPr/>
          </p:nvPicPr>
          <p:blipFill>
            <a:blip r:embed="rId9"/>
            <a:srcRect/>
            <a:stretch>
              <a:fillRect/>
            </a:stretch>
          </p:blipFill>
          <p:spPr>
            <a:xfrm>
              <a:off x="7176268" y="5134036"/>
              <a:ext cx="1510532" cy="1362075"/>
            </a:xfrm>
            <a:prstGeom prst="rect">
              <a:avLst/>
            </a:prstGeom>
            <a:ln/>
          </p:spPr>
        </p:pic>
        <p:pic>
          <p:nvPicPr>
            <p:cNvPr id="12" name="image8.jpg">
              <a:extLst>
                <a:ext uri="{FF2B5EF4-FFF2-40B4-BE49-F238E27FC236}">
                  <a16:creationId xmlns:a16="http://schemas.microsoft.com/office/drawing/2014/main" id="{0B7DD85D-2079-4B44-86BE-F17AD1E9B22B}"/>
                </a:ext>
              </a:extLst>
            </p:cNvPr>
            <p:cNvPicPr/>
            <p:nvPr/>
          </p:nvPicPr>
          <p:blipFill>
            <a:blip r:embed="rId10"/>
            <a:srcRect/>
            <a:stretch>
              <a:fillRect/>
            </a:stretch>
          </p:blipFill>
          <p:spPr>
            <a:xfrm>
              <a:off x="6942172" y="5321424"/>
              <a:ext cx="574796" cy="1002359"/>
            </a:xfrm>
            <a:prstGeom prst="rect">
              <a:avLst/>
            </a:prstGeom>
            <a:ln/>
          </p:spPr>
        </p:pic>
        <p:pic>
          <p:nvPicPr>
            <p:cNvPr id="13" name="image14.png">
              <a:extLst>
                <a:ext uri="{FF2B5EF4-FFF2-40B4-BE49-F238E27FC236}">
                  <a16:creationId xmlns:a16="http://schemas.microsoft.com/office/drawing/2014/main" id="{1AA4567F-4054-4D03-987F-EF628D57858E}"/>
                </a:ext>
              </a:extLst>
            </p:cNvPr>
            <p:cNvPicPr/>
            <p:nvPr/>
          </p:nvPicPr>
          <p:blipFill>
            <a:blip r:embed="rId11"/>
            <a:srcRect/>
            <a:stretch>
              <a:fillRect/>
            </a:stretch>
          </p:blipFill>
          <p:spPr>
            <a:xfrm>
              <a:off x="8321156" y="5321424"/>
              <a:ext cx="618979" cy="987301"/>
            </a:xfrm>
            <a:prstGeom prst="rect">
              <a:avLst/>
            </a:prstGeom>
            <a:ln/>
          </p:spPr>
        </p:pic>
      </p:grpSp>
    </p:spTree>
    <p:extLst>
      <p:ext uri="{BB962C8B-B14F-4D97-AF65-F5344CB8AC3E}">
        <p14:creationId xmlns:p14="http://schemas.microsoft.com/office/powerpoint/2010/main" val="2028504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1520825"/>
            <a:ext cx="4784725" cy="4727575"/>
          </a:xfrm>
        </p:spPr>
        <p:txBody>
          <a:bodyPr>
            <a:normAutofit fontScale="90000"/>
          </a:bodyPr>
          <a:lstStyle/>
          <a:p>
            <a:pPr eaLnBrk="1" hangingPunct="1"/>
            <a:r>
              <a:rPr lang="en-US" sz="1800">
                <a:ea typeface="MS PGothic" charset="0"/>
                <a:cs typeface="Arial" charset="0"/>
              </a:rPr>
              <a:t>                                                                       </a:t>
            </a:r>
            <a:br>
              <a:rPr lang="en-US" sz="1800" b="0">
                <a:ea typeface="MS PGothic" charset="0"/>
                <a:cs typeface="Arial" charset="0"/>
              </a:rPr>
            </a:br>
            <a:r>
              <a:rPr lang="en-US" sz="1800" b="0">
                <a:ea typeface="MS PGothic" charset="0"/>
                <a:cs typeface="Arial" charset="0"/>
              </a:rPr>
              <a:t>               </a:t>
            </a: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r>
              <a:rPr lang="en-US" sz="1800" b="0">
                <a:ea typeface="MS PGothic" charset="0"/>
                <a:cs typeface="Arial" charset="0"/>
              </a:rPr>
              <a:t>			</a:t>
            </a:r>
            <a:br>
              <a:rPr lang="en-US" sz="5400">
                <a:ea typeface="MS PGothic" charset="0"/>
              </a:rPr>
            </a:br>
            <a:br>
              <a:rPr lang="en-US" sz="2400">
                <a:ea typeface="MS PGothic" charset="0"/>
              </a:rPr>
            </a:br>
            <a:br>
              <a:rPr lang="en-US" sz="2400">
                <a:ea typeface="MS PGothic" charset="0"/>
                <a:cs typeface="Arial" charset="0"/>
              </a:rPr>
            </a:br>
            <a:endParaRPr lang="en-US" sz="2400">
              <a:ea typeface="MS PGothic" charset="0"/>
              <a:cs typeface="Arial" charset="0"/>
            </a:endParaRPr>
          </a:p>
        </p:txBody>
      </p:sp>
      <p:pic>
        <p:nvPicPr>
          <p:cNvPr id="18437" name="Picture 6" descr="WRC White Bars Only.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77275" y="6324600"/>
            <a:ext cx="29845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3232150" y="947738"/>
            <a:ext cx="3648075" cy="1938337"/>
          </a:xfrm>
          <a:prstGeom prst="rect">
            <a:avLst/>
          </a:prstGeom>
          <a:noFill/>
        </p:spPr>
        <p:txBody>
          <a:bodyPr>
            <a:spAutoFit/>
          </a:bodyPr>
          <a:lstStyle/>
          <a:p>
            <a:pPr>
              <a:defRPr/>
            </a:pPr>
            <a:endParaRPr lang="en-US" sz="2400" dirty="0">
              <a:latin typeface="Arial" panose="020B0604020202020204" pitchFamily="34" charset="0"/>
              <a:ea typeface="+mn-ea"/>
              <a:cs typeface="+mn-cs"/>
            </a:endParaRPr>
          </a:p>
          <a:p>
            <a:pPr>
              <a:defRPr/>
            </a:pPr>
            <a:endParaRPr lang="en-US" sz="2400" dirty="0">
              <a:latin typeface="Arial" panose="020B0604020202020204" pitchFamily="34" charset="0"/>
              <a:ea typeface="+mn-ea"/>
              <a:cs typeface="+mn-cs"/>
            </a:endParaRPr>
          </a:p>
          <a:p>
            <a:pPr>
              <a:defRPr/>
            </a:pPr>
            <a:endParaRPr lang="en-US" sz="2400" dirty="0">
              <a:latin typeface="Arial" panose="020B0604020202020204" pitchFamily="34" charset="0"/>
              <a:ea typeface="+mn-ea"/>
              <a:cs typeface="+mn-cs"/>
            </a:endParaRPr>
          </a:p>
          <a:p>
            <a:pPr marL="342900" indent="-342900">
              <a:buFont typeface="Arial" panose="020B0604020202020204" pitchFamily="34" charset="0"/>
              <a:buChar char="•"/>
              <a:defRPr/>
            </a:pPr>
            <a:endParaRPr lang="en-US" sz="2400" dirty="0">
              <a:latin typeface="Arial" panose="020B0604020202020204" pitchFamily="34" charset="0"/>
              <a:ea typeface="+mn-ea"/>
              <a:cs typeface="+mn-cs"/>
            </a:endParaRPr>
          </a:p>
          <a:p>
            <a:pPr marL="342900" indent="-342900">
              <a:buFont typeface="Arial" panose="020B0604020202020204" pitchFamily="34" charset="0"/>
              <a:buChar char="•"/>
              <a:defRPr/>
            </a:pPr>
            <a:endParaRPr lang="en-US" sz="2400" dirty="0">
              <a:latin typeface="Arial" panose="020B0604020202020204" pitchFamily="34" charset="0"/>
              <a:ea typeface="+mn-ea"/>
              <a:cs typeface="+mn-cs"/>
            </a:endParaRPr>
          </a:p>
        </p:txBody>
      </p:sp>
      <p:sp>
        <p:nvSpPr>
          <p:cNvPr id="8" name="Title 1">
            <a:extLst>
              <a:ext uri="{FF2B5EF4-FFF2-40B4-BE49-F238E27FC236}">
                <a16:creationId xmlns:a16="http://schemas.microsoft.com/office/drawing/2014/main" id="{64B488AC-F7CE-49CB-855D-F46FAAFBB51D}"/>
              </a:ext>
            </a:extLst>
          </p:cNvPr>
          <p:cNvSpPr txBox="1">
            <a:spLocks/>
          </p:cNvSpPr>
          <p:nvPr/>
        </p:nvSpPr>
        <p:spPr>
          <a:xfrm>
            <a:off x="479685" y="172388"/>
            <a:ext cx="8229600" cy="22736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C00000"/>
                </a:solidFill>
              </a:rPr>
              <a:t>Section II: </a:t>
            </a:r>
            <a:r>
              <a:rPr lang="en-US" sz="2800" dirty="0"/>
              <a:t>Integrating Cash into GBV Case Management</a:t>
            </a:r>
            <a:br>
              <a:rPr lang="en-US" sz="2800" dirty="0"/>
            </a:br>
            <a:r>
              <a:rPr lang="en-US" sz="2800" b="1" dirty="0"/>
              <a:t> </a:t>
            </a:r>
          </a:p>
        </p:txBody>
      </p:sp>
      <p:graphicFrame>
        <p:nvGraphicFramePr>
          <p:cNvPr id="9" name="Diagram 8">
            <a:extLst>
              <a:ext uri="{FF2B5EF4-FFF2-40B4-BE49-F238E27FC236}">
                <a16:creationId xmlns:a16="http://schemas.microsoft.com/office/drawing/2014/main" id="{34F42869-164D-4836-A321-81EC70C6C370}"/>
              </a:ext>
            </a:extLst>
          </p:cNvPr>
          <p:cNvGraphicFramePr/>
          <p:nvPr>
            <p:extLst>
              <p:ext uri="{D42A27DB-BD31-4B8C-83A1-F6EECF244321}">
                <p14:modId xmlns:p14="http://schemas.microsoft.com/office/powerpoint/2010/main" val="2041822616"/>
              </p:ext>
            </p:extLst>
          </p:nvPr>
        </p:nvGraphicFramePr>
        <p:xfrm>
          <a:off x="663677" y="1869435"/>
          <a:ext cx="8045608" cy="40345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0" name="Group 9">
            <a:extLst>
              <a:ext uri="{FF2B5EF4-FFF2-40B4-BE49-F238E27FC236}">
                <a16:creationId xmlns:a16="http://schemas.microsoft.com/office/drawing/2014/main" id="{F777CEF2-E2BA-4708-901E-7ABEDD563A82}"/>
              </a:ext>
            </a:extLst>
          </p:cNvPr>
          <p:cNvGrpSpPr/>
          <p:nvPr/>
        </p:nvGrpSpPr>
        <p:grpSpPr>
          <a:xfrm>
            <a:off x="7505449" y="5696762"/>
            <a:ext cx="1273243" cy="858801"/>
            <a:chOff x="6942172" y="5134036"/>
            <a:chExt cx="1997963" cy="1362075"/>
          </a:xfrm>
        </p:grpSpPr>
        <p:pic>
          <p:nvPicPr>
            <p:cNvPr id="11" name="image19.png">
              <a:extLst>
                <a:ext uri="{FF2B5EF4-FFF2-40B4-BE49-F238E27FC236}">
                  <a16:creationId xmlns:a16="http://schemas.microsoft.com/office/drawing/2014/main" id="{1CAE54AE-B126-4610-B019-3CE909C589E5}"/>
                </a:ext>
              </a:extLst>
            </p:cNvPr>
            <p:cNvPicPr/>
            <p:nvPr/>
          </p:nvPicPr>
          <p:blipFill>
            <a:blip r:embed="rId9"/>
            <a:srcRect/>
            <a:stretch>
              <a:fillRect/>
            </a:stretch>
          </p:blipFill>
          <p:spPr>
            <a:xfrm>
              <a:off x="7176268" y="5134036"/>
              <a:ext cx="1510532" cy="1362075"/>
            </a:xfrm>
            <a:prstGeom prst="rect">
              <a:avLst/>
            </a:prstGeom>
            <a:ln/>
          </p:spPr>
        </p:pic>
        <p:pic>
          <p:nvPicPr>
            <p:cNvPr id="12" name="image8.jpg">
              <a:extLst>
                <a:ext uri="{FF2B5EF4-FFF2-40B4-BE49-F238E27FC236}">
                  <a16:creationId xmlns:a16="http://schemas.microsoft.com/office/drawing/2014/main" id="{0B7DD85D-2079-4B44-86BE-F17AD1E9B22B}"/>
                </a:ext>
              </a:extLst>
            </p:cNvPr>
            <p:cNvPicPr/>
            <p:nvPr/>
          </p:nvPicPr>
          <p:blipFill>
            <a:blip r:embed="rId10"/>
            <a:srcRect/>
            <a:stretch>
              <a:fillRect/>
            </a:stretch>
          </p:blipFill>
          <p:spPr>
            <a:xfrm>
              <a:off x="6942172" y="5321424"/>
              <a:ext cx="574796" cy="1002359"/>
            </a:xfrm>
            <a:prstGeom prst="rect">
              <a:avLst/>
            </a:prstGeom>
            <a:ln/>
          </p:spPr>
        </p:pic>
        <p:pic>
          <p:nvPicPr>
            <p:cNvPr id="13" name="image14.png">
              <a:extLst>
                <a:ext uri="{FF2B5EF4-FFF2-40B4-BE49-F238E27FC236}">
                  <a16:creationId xmlns:a16="http://schemas.microsoft.com/office/drawing/2014/main" id="{1AA4567F-4054-4D03-987F-EF628D57858E}"/>
                </a:ext>
              </a:extLst>
            </p:cNvPr>
            <p:cNvPicPr/>
            <p:nvPr/>
          </p:nvPicPr>
          <p:blipFill>
            <a:blip r:embed="rId11"/>
            <a:srcRect/>
            <a:stretch>
              <a:fillRect/>
            </a:stretch>
          </p:blipFill>
          <p:spPr>
            <a:xfrm>
              <a:off x="8321156" y="5321424"/>
              <a:ext cx="618979" cy="987301"/>
            </a:xfrm>
            <a:prstGeom prst="rect">
              <a:avLst/>
            </a:prstGeom>
            <a:ln/>
          </p:spPr>
        </p:pic>
      </p:grpSp>
      <p:sp>
        <p:nvSpPr>
          <p:cNvPr id="4" name="Rectangle 3">
            <a:extLst>
              <a:ext uri="{FF2B5EF4-FFF2-40B4-BE49-F238E27FC236}">
                <a16:creationId xmlns:a16="http://schemas.microsoft.com/office/drawing/2014/main" id="{D318ECB8-E0FC-43D2-9D56-A8A7ACC7A113}"/>
              </a:ext>
            </a:extLst>
          </p:cNvPr>
          <p:cNvSpPr/>
          <p:nvPr/>
        </p:nvSpPr>
        <p:spPr>
          <a:xfrm>
            <a:off x="2567263" y="5152509"/>
            <a:ext cx="4054443" cy="369332"/>
          </a:xfrm>
          <a:prstGeom prst="rect">
            <a:avLst/>
          </a:prstGeom>
        </p:spPr>
        <p:txBody>
          <a:bodyPr wrap="none">
            <a:spAutoFit/>
          </a:bodyPr>
          <a:lstStyle/>
          <a:p>
            <a:pPr marL="457200" marR="0">
              <a:spcBef>
                <a:spcPts val="0"/>
              </a:spcBef>
              <a:spcAft>
                <a:spcPts val="0"/>
              </a:spcAft>
            </a:pPr>
            <a:r>
              <a:rPr lang="en-US" dirty="0">
                <a:latin typeface="Calibri" panose="020F0502020204030204" pitchFamily="34" charset="0"/>
                <a:ea typeface="Calibri" panose="020F0502020204030204" pitchFamily="34" charset="0"/>
              </a:rPr>
              <a:t> </a:t>
            </a:r>
            <a:r>
              <a:rPr lang="en-US" u="sng" dirty="0">
                <a:solidFill>
                  <a:srgbClr val="0563C1"/>
                </a:solidFill>
                <a:latin typeface="Calibri" panose="020F0502020204030204" pitchFamily="34" charset="0"/>
                <a:ea typeface="Calibri" panose="020F0502020204030204" pitchFamily="34" charset="0"/>
                <a:hlinkClick r:id="rId12"/>
              </a:rPr>
              <a:t>http://wrc.ms/cashandgbv-protocol</a:t>
            </a:r>
            <a:endParaRPr lang="en-US"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87185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463EC-A827-4C44-B139-858C4F1EA6F2}"/>
              </a:ext>
            </a:extLst>
          </p:cNvPr>
          <p:cNvSpPr>
            <a:spLocks noGrp="1"/>
          </p:cNvSpPr>
          <p:nvPr>
            <p:ph type="title"/>
          </p:nvPr>
        </p:nvSpPr>
        <p:spPr/>
        <p:txBody>
          <a:bodyPr/>
          <a:lstStyle/>
          <a:p>
            <a:r>
              <a:rPr lang="en-US" dirty="0"/>
              <a:t>Presenters</a:t>
            </a:r>
          </a:p>
        </p:txBody>
      </p:sp>
      <p:sp>
        <p:nvSpPr>
          <p:cNvPr id="3" name="Content Placeholder 2">
            <a:extLst>
              <a:ext uri="{FF2B5EF4-FFF2-40B4-BE49-F238E27FC236}">
                <a16:creationId xmlns:a16="http://schemas.microsoft.com/office/drawing/2014/main" id="{F4657E4C-8984-4CD2-AB23-452663AED028}"/>
              </a:ext>
            </a:extLst>
          </p:cNvPr>
          <p:cNvSpPr>
            <a:spLocks noGrp="1"/>
          </p:cNvSpPr>
          <p:nvPr>
            <p:ph idx="1"/>
          </p:nvPr>
        </p:nvSpPr>
        <p:spPr>
          <a:xfrm>
            <a:off x="1272250" y="1600200"/>
            <a:ext cx="7414550" cy="4525963"/>
          </a:xfrm>
        </p:spPr>
        <p:txBody>
          <a:bodyPr>
            <a:noAutofit/>
          </a:bodyPr>
          <a:lstStyle/>
          <a:p>
            <a:pPr marL="0" indent="0">
              <a:buNone/>
            </a:pPr>
            <a:r>
              <a:rPr lang="en-US" b="1" dirty="0"/>
              <a:t>Tenzin Manell</a:t>
            </a:r>
          </a:p>
          <a:p>
            <a:pPr marL="0" indent="0">
              <a:buNone/>
            </a:pPr>
            <a:r>
              <a:rPr lang="en-US" sz="2800" dirty="0"/>
              <a:t>Senior Technical Advisor, Cash and Livelihoods</a:t>
            </a:r>
          </a:p>
          <a:p>
            <a:pPr marL="0" indent="0">
              <a:buNone/>
            </a:pPr>
            <a:endParaRPr lang="en-US" dirty="0"/>
          </a:p>
          <a:p>
            <a:pPr marL="0" indent="0">
              <a:buNone/>
            </a:pPr>
            <a:r>
              <a:rPr lang="en-US" b="1" dirty="0"/>
              <a:t>Kevin McNulty</a:t>
            </a:r>
          </a:p>
          <a:p>
            <a:pPr marL="0" indent="0">
              <a:buNone/>
            </a:pPr>
            <a:r>
              <a:rPr lang="en-US" dirty="0"/>
              <a:t>Senior Protection Advisor</a:t>
            </a:r>
            <a:endParaRPr lang="en-US" dirty="0">
              <a:ea typeface="MS PGothic" charset="0"/>
              <a:cs typeface="Arial" charset="0"/>
            </a:endParaRPr>
          </a:p>
          <a:p>
            <a:pPr marL="0" indent="0">
              <a:buNone/>
            </a:pPr>
            <a:endParaRPr lang="en-US" b="1" dirty="0"/>
          </a:p>
          <a:p>
            <a:pPr marL="0" indent="0">
              <a:buNone/>
            </a:pPr>
            <a:r>
              <a:rPr lang="en-US" b="1" dirty="0"/>
              <a:t>Melanie Megevand</a:t>
            </a:r>
          </a:p>
          <a:p>
            <a:pPr marL="0" indent="0">
              <a:buNone/>
            </a:pPr>
            <a:r>
              <a:rPr lang="en-US" sz="2800" dirty="0"/>
              <a:t>Women &amp; Girls’ Safe Space Specialist</a:t>
            </a:r>
          </a:p>
          <a:p>
            <a:pPr marL="0" indent="0">
              <a:buNone/>
            </a:pPr>
            <a:endParaRPr lang="en-US" dirty="0"/>
          </a:p>
        </p:txBody>
      </p:sp>
      <p:pic>
        <p:nvPicPr>
          <p:cNvPr id="8" name="image8.jpg">
            <a:extLst>
              <a:ext uri="{FF2B5EF4-FFF2-40B4-BE49-F238E27FC236}">
                <a16:creationId xmlns:a16="http://schemas.microsoft.com/office/drawing/2014/main" id="{BDC67AA1-E5D7-48C9-8AF2-207CA137373A}"/>
              </a:ext>
            </a:extLst>
          </p:cNvPr>
          <p:cNvPicPr/>
          <p:nvPr/>
        </p:nvPicPr>
        <p:blipFill>
          <a:blip r:embed="rId3"/>
          <a:srcRect/>
          <a:stretch>
            <a:fillRect/>
          </a:stretch>
        </p:blipFill>
        <p:spPr>
          <a:xfrm>
            <a:off x="457199" y="1566294"/>
            <a:ext cx="494523" cy="1181589"/>
          </a:xfrm>
          <a:prstGeom prst="rect">
            <a:avLst/>
          </a:prstGeom>
          <a:ln/>
        </p:spPr>
      </p:pic>
      <p:pic>
        <p:nvPicPr>
          <p:cNvPr id="9" name="image19.png">
            <a:extLst>
              <a:ext uri="{FF2B5EF4-FFF2-40B4-BE49-F238E27FC236}">
                <a16:creationId xmlns:a16="http://schemas.microsoft.com/office/drawing/2014/main" id="{FEEC3A40-81A9-4608-92ED-AC31C4EB49E8}"/>
              </a:ext>
            </a:extLst>
          </p:cNvPr>
          <p:cNvPicPr/>
          <p:nvPr/>
        </p:nvPicPr>
        <p:blipFill>
          <a:blip r:embed="rId4"/>
          <a:srcRect/>
          <a:stretch>
            <a:fillRect/>
          </a:stretch>
        </p:blipFill>
        <p:spPr>
          <a:xfrm>
            <a:off x="-123440" y="4774470"/>
            <a:ext cx="1655798" cy="1534255"/>
          </a:xfrm>
          <a:prstGeom prst="rect">
            <a:avLst/>
          </a:prstGeom>
          <a:ln/>
        </p:spPr>
      </p:pic>
      <p:pic>
        <p:nvPicPr>
          <p:cNvPr id="10" name="image14.png">
            <a:extLst>
              <a:ext uri="{FF2B5EF4-FFF2-40B4-BE49-F238E27FC236}">
                <a16:creationId xmlns:a16="http://schemas.microsoft.com/office/drawing/2014/main" id="{E0D38591-AD38-42DA-9DE0-7B4148C3667E}"/>
              </a:ext>
            </a:extLst>
          </p:cNvPr>
          <p:cNvPicPr/>
          <p:nvPr/>
        </p:nvPicPr>
        <p:blipFill>
          <a:blip r:embed="rId5"/>
          <a:srcRect/>
          <a:stretch>
            <a:fillRect/>
          </a:stretch>
        </p:blipFill>
        <p:spPr>
          <a:xfrm>
            <a:off x="391884" y="3113501"/>
            <a:ext cx="625151" cy="1113283"/>
          </a:xfrm>
          <a:prstGeom prst="rect">
            <a:avLst/>
          </a:prstGeom>
          <a:ln/>
        </p:spPr>
      </p:pic>
    </p:spTree>
    <p:extLst>
      <p:ext uri="{BB962C8B-B14F-4D97-AF65-F5344CB8AC3E}">
        <p14:creationId xmlns:p14="http://schemas.microsoft.com/office/powerpoint/2010/main" val="514040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4CBD-67AE-4B03-98EC-34C292CA9E70}"/>
              </a:ext>
            </a:extLst>
          </p:cNvPr>
          <p:cNvSpPr>
            <a:spLocks noGrp="1"/>
          </p:cNvSpPr>
          <p:nvPr>
            <p:ph type="ctrTitle"/>
          </p:nvPr>
        </p:nvSpPr>
        <p:spPr>
          <a:xfrm>
            <a:off x="-233463" y="0"/>
            <a:ext cx="9163454" cy="1470025"/>
          </a:xfrm>
        </p:spPr>
        <p:txBody>
          <a:bodyPr>
            <a:normAutofit/>
          </a:bodyPr>
          <a:lstStyle/>
          <a:p>
            <a:r>
              <a:rPr lang="en-US" dirty="0"/>
              <a:t>Programmatic Learning - IRC</a:t>
            </a:r>
          </a:p>
        </p:txBody>
      </p:sp>
      <p:sp>
        <p:nvSpPr>
          <p:cNvPr id="9" name="Subtitle 8">
            <a:extLst>
              <a:ext uri="{FF2B5EF4-FFF2-40B4-BE49-F238E27FC236}">
                <a16:creationId xmlns:a16="http://schemas.microsoft.com/office/drawing/2014/main" id="{62C0EC70-14E0-4787-BC60-3FF53573C336}"/>
              </a:ext>
            </a:extLst>
          </p:cNvPr>
          <p:cNvSpPr>
            <a:spLocks noGrp="1"/>
          </p:cNvSpPr>
          <p:nvPr>
            <p:ph type="subTitle" idx="1"/>
          </p:nvPr>
        </p:nvSpPr>
        <p:spPr>
          <a:xfrm>
            <a:off x="0" y="1790599"/>
            <a:ext cx="4229062" cy="407261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lvl="0">
              <a:lnSpc>
                <a:spcPct val="80000"/>
              </a:lnSpc>
            </a:pPr>
            <a:r>
              <a:rPr lang="en-US" sz="1800" b="1" dirty="0">
                <a:solidFill>
                  <a:schemeClr val="tx1"/>
                </a:solidFill>
              </a:rPr>
              <a:t>BENEFITS</a:t>
            </a:r>
          </a:p>
          <a:p>
            <a:pPr lvl="0">
              <a:lnSpc>
                <a:spcPct val="80000"/>
              </a:lnSpc>
            </a:pPr>
            <a:endParaRPr lang="en-US" sz="1800" dirty="0">
              <a:solidFill>
                <a:schemeClr val="tx1"/>
              </a:solidFill>
            </a:endParaRPr>
          </a:p>
          <a:p>
            <a:pPr lvl="0">
              <a:lnSpc>
                <a:spcPct val="80000"/>
              </a:lnSpc>
            </a:pPr>
            <a:r>
              <a:rPr lang="en-US" sz="1800" dirty="0">
                <a:solidFill>
                  <a:schemeClr val="tx1"/>
                </a:solidFill>
              </a:rPr>
              <a:t>Cash </a:t>
            </a:r>
            <a:r>
              <a:rPr lang="en-US" sz="1800" b="1" dirty="0">
                <a:solidFill>
                  <a:schemeClr val="tx1"/>
                </a:solidFill>
              </a:rPr>
              <a:t>in tandem with </a:t>
            </a:r>
            <a:r>
              <a:rPr lang="en-US" sz="1800" dirty="0">
                <a:solidFill>
                  <a:schemeClr val="tx1"/>
                </a:solidFill>
              </a:rPr>
              <a:t>GBV case management can be flexible &amp; life-saving;</a:t>
            </a:r>
          </a:p>
          <a:p>
            <a:pPr lvl="0">
              <a:lnSpc>
                <a:spcPct val="80000"/>
              </a:lnSpc>
            </a:pPr>
            <a:endParaRPr lang="en-US" sz="1800" dirty="0">
              <a:solidFill>
                <a:schemeClr val="tx1"/>
              </a:solidFill>
            </a:endParaRPr>
          </a:p>
          <a:p>
            <a:pPr lvl="0">
              <a:lnSpc>
                <a:spcPct val="80000"/>
              </a:lnSpc>
            </a:pPr>
            <a:r>
              <a:rPr lang="en-US" sz="1800" b="1" dirty="0">
                <a:solidFill>
                  <a:schemeClr val="tx1"/>
                </a:solidFill>
              </a:rPr>
              <a:t>Cash &amp; WPE soft services</a:t>
            </a:r>
            <a:r>
              <a:rPr lang="en-US" sz="1800" dirty="0">
                <a:solidFill>
                  <a:schemeClr val="tx1"/>
                </a:solidFill>
              </a:rPr>
              <a:t> instead of only cash promotes protection &amp; resilience;</a:t>
            </a:r>
          </a:p>
          <a:p>
            <a:pPr lvl="0">
              <a:lnSpc>
                <a:spcPct val="80000"/>
              </a:lnSpc>
            </a:pPr>
            <a:endParaRPr lang="en-US" sz="1800" dirty="0">
              <a:solidFill>
                <a:schemeClr val="tx1"/>
              </a:solidFill>
            </a:endParaRPr>
          </a:p>
          <a:p>
            <a:pPr lvl="0">
              <a:lnSpc>
                <a:spcPct val="80000"/>
              </a:lnSpc>
            </a:pPr>
            <a:r>
              <a:rPr lang="en-US" sz="1800" dirty="0">
                <a:solidFill>
                  <a:schemeClr val="tx1"/>
                </a:solidFill>
              </a:rPr>
              <a:t>Combing cash &amp; mixed gender discussion groups can:</a:t>
            </a:r>
          </a:p>
          <a:p>
            <a:pPr lvl="1">
              <a:lnSpc>
                <a:spcPct val="80000"/>
              </a:lnSpc>
            </a:pPr>
            <a:r>
              <a:rPr lang="en-US" sz="1800" b="1" dirty="0">
                <a:solidFill>
                  <a:schemeClr val="tx1"/>
                </a:solidFill>
              </a:rPr>
              <a:t>-Decrease domestic violence</a:t>
            </a:r>
          </a:p>
          <a:p>
            <a:pPr lvl="1">
              <a:lnSpc>
                <a:spcPct val="80000"/>
              </a:lnSpc>
            </a:pPr>
            <a:r>
              <a:rPr lang="en-US" sz="1800" b="1" dirty="0">
                <a:solidFill>
                  <a:schemeClr val="tx1"/>
                </a:solidFill>
              </a:rPr>
              <a:t>-Extend the protective aspect of cash beyond the distribution period.</a:t>
            </a:r>
          </a:p>
          <a:p>
            <a:endParaRPr lang="en-US" dirty="0"/>
          </a:p>
        </p:txBody>
      </p:sp>
      <p:grpSp>
        <p:nvGrpSpPr>
          <p:cNvPr id="3" name="Group 2">
            <a:extLst>
              <a:ext uri="{FF2B5EF4-FFF2-40B4-BE49-F238E27FC236}">
                <a16:creationId xmlns:a16="http://schemas.microsoft.com/office/drawing/2014/main" id="{4786B2A5-A6B9-4093-8E64-5F42D6399C1F}"/>
              </a:ext>
            </a:extLst>
          </p:cNvPr>
          <p:cNvGrpSpPr/>
          <p:nvPr/>
        </p:nvGrpSpPr>
        <p:grpSpPr>
          <a:xfrm>
            <a:off x="7505449" y="5724898"/>
            <a:ext cx="1273243" cy="858801"/>
            <a:chOff x="6942172" y="5134036"/>
            <a:chExt cx="1997963" cy="1362075"/>
          </a:xfrm>
        </p:grpSpPr>
        <p:pic>
          <p:nvPicPr>
            <p:cNvPr id="4" name="image19.png">
              <a:extLst>
                <a:ext uri="{FF2B5EF4-FFF2-40B4-BE49-F238E27FC236}">
                  <a16:creationId xmlns:a16="http://schemas.microsoft.com/office/drawing/2014/main" id="{7F014EC7-EE19-4254-BEF2-F6A5D7DF5F8D}"/>
                </a:ext>
              </a:extLst>
            </p:cNvPr>
            <p:cNvPicPr/>
            <p:nvPr/>
          </p:nvPicPr>
          <p:blipFill>
            <a:blip r:embed="rId3"/>
            <a:srcRect/>
            <a:stretch>
              <a:fillRect/>
            </a:stretch>
          </p:blipFill>
          <p:spPr>
            <a:xfrm>
              <a:off x="7176268" y="5134036"/>
              <a:ext cx="1510532" cy="1362075"/>
            </a:xfrm>
            <a:prstGeom prst="rect">
              <a:avLst/>
            </a:prstGeom>
            <a:ln/>
          </p:spPr>
        </p:pic>
        <p:pic>
          <p:nvPicPr>
            <p:cNvPr id="5" name="image8.jpg">
              <a:extLst>
                <a:ext uri="{FF2B5EF4-FFF2-40B4-BE49-F238E27FC236}">
                  <a16:creationId xmlns:a16="http://schemas.microsoft.com/office/drawing/2014/main" id="{B46FE592-2FBD-4082-B10B-CEC3A3ABFCDD}"/>
                </a:ext>
              </a:extLst>
            </p:cNvPr>
            <p:cNvPicPr/>
            <p:nvPr/>
          </p:nvPicPr>
          <p:blipFill>
            <a:blip r:embed="rId4"/>
            <a:srcRect/>
            <a:stretch>
              <a:fillRect/>
            </a:stretch>
          </p:blipFill>
          <p:spPr>
            <a:xfrm>
              <a:off x="6942172" y="5321424"/>
              <a:ext cx="574796" cy="1002359"/>
            </a:xfrm>
            <a:prstGeom prst="rect">
              <a:avLst/>
            </a:prstGeom>
            <a:ln/>
          </p:spPr>
        </p:pic>
        <p:pic>
          <p:nvPicPr>
            <p:cNvPr id="6" name="image14.png">
              <a:extLst>
                <a:ext uri="{FF2B5EF4-FFF2-40B4-BE49-F238E27FC236}">
                  <a16:creationId xmlns:a16="http://schemas.microsoft.com/office/drawing/2014/main" id="{62026E5C-444D-43BE-AB38-134B5AA7AF03}"/>
                </a:ext>
              </a:extLst>
            </p:cNvPr>
            <p:cNvPicPr/>
            <p:nvPr/>
          </p:nvPicPr>
          <p:blipFill>
            <a:blip r:embed="rId5"/>
            <a:srcRect/>
            <a:stretch>
              <a:fillRect/>
            </a:stretch>
          </p:blipFill>
          <p:spPr>
            <a:xfrm>
              <a:off x="8321156" y="5321424"/>
              <a:ext cx="618979" cy="987301"/>
            </a:xfrm>
            <a:prstGeom prst="rect">
              <a:avLst/>
            </a:prstGeom>
            <a:ln/>
          </p:spPr>
        </p:pic>
      </p:grpSp>
      <p:sp>
        <p:nvSpPr>
          <p:cNvPr id="10" name="Subtitle 8">
            <a:extLst>
              <a:ext uri="{FF2B5EF4-FFF2-40B4-BE49-F238E27FC236}">
                <a16:creationId xmlns:a16="http://schemas.microsoft.com/office/drawing/2014/main" id="{3E8D432A-4C3E-4622-BF0F-4F7D0DFE4941}"/>
              </a:ext>
            </a:extLst>
          </p:cNvPr>
          <p:cNvSpPr txBox="1">
            <a:spLocks/>
          </p:cNvSpPr>
          <p:nvPr/>
        </p:nvSpPr>
        <p:spPr>
          <a:xfrm>
            <a:off x="4549628" y="1790598"/>
            <a:ext cx="4229063" cy="3993375"/>
          </a:xfrm>
          <a:prstGeom prst="rect">
            <a:avLst/>
          </a:prstGeom>
          <a:gradFill>
            <a:gsLst>
              <a:gs pos="0">
                <a:srgbClr val="FFFF00"/>
              </a:gs>
              <a:gs pos="74000">
                <a:srgbClr val="FFC000"/>
              </a:gs>
              <a:gs pos="83000">
                <a:srgbClr val="FFC000"/>
              </a:gs>
              <a:gs pos="100000">
                <a:srgbClr val="FFC000"/>
              </a:gs>
            </a:gsLst>
            <a:lin ang="5400000" scaled="1"/>
          </a:gradFill>
        </p:spPr>
        <p:txBody>
          <a:bodyPr vert="horz" lIns="91440" tIns="45720" rIns="91440" bIns="45720" rtlCol="0">
            <a:normAutofit fontScale="40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80000"/>
              </a:lnSpc>
            </a:pPr>
            <a:r>
              <a:rPr lang="en-US" sz="4500" b="1" dirty="0">
                <a:solidFill>
                  <a:schemeClr val="tx1"/>
                </a:solidFill>
              </a:rPr>
              <a:t>RISKS</a:t>
            </a:r>
          </a:p>
          <a:p>
            <a:pPr>
              <a:lnSpc>
                <a:spcPct val="80000"/>
              </a:lnSpc>
            </a:pPr>
            <a:endParaRPr lang="en-US" sz="4500" dirty="0">
              <a:solidFill>
                <a:schemeClr val="tx1"/>
              </a:solidFill>
            </a:endParaRPr>
          </a:p>
          <a:p>
            <a:pPr lvl="0"/>
            <a:r>
              <a:rPr lang="en-US" sz="4500" dirty="0">
                <a:solidFill>
                  <a:schemeClr val="tx1"/>
                </a:solidFill>
              </a:rPr>
              <a:t>Targeting women as recipients can be seen to </a:t>
            </a:r>
            <a:r>
              <a:rPr lang="en-US" sz="4500" b="1" dirty="0">
                <a:solidFill>
                  <a:schemeClr val="tx1"/>
                </a:solidFill>
              </a:rPr>
              <a:t>undermine men’s power &amp; place women at risk </a:t>
            </a:r>
            <a:r>
              <a:rPr lang="en-US" sz="4500" dirty="0">
                <a:solidFill>
                  <a:schemeClr val="tx1"/>
                </a:solidFill>
              </a:rPr>
              <a:t>of violence;</a:t>
            </a:r>
          </a:p>
          <a:p>
            <a:pPr lvl="0"/>
            <a:endParaRPr lang="en-US" sz="4500" dirty="0">
              <a:solidFill>
                <a:schemeClr val="tx1"/>
              </a:solidFill>
            </a:endParaRPr>
          </a:p>
          <a:p>
            <a:pPr lvl="0"/>
            <a:r>
              <a:rPr lang="en-US" sz="4500" dirty="0">
                <a:solidFill>
                  <a:schemeClr val="tx1"/>
                </a:solidFill>
              </a:rPr>
              <a:t>Cash can </a:t>
            </a:r>
            <a:r>
              <a:rPr lang="en-US" sz="4500" b="1" dirty="0">
                <a:solidFill>
                  <a:schemeClr val="tx1"/>
                </a:solidFill>
              </a:rPr>
              <a:t>contribute to social tensions </a:t>
            </a:r>
            <a:r>
              <a:rPr lang="en-US" sz="4500" dirty="0">
                <a:solidFill>
                  <a:schemeClr val="tx1"/>
                </a:solidFill>
              </a:rPr>
              <a:t>between refugees &amp; host communities;</a:t>
            </a:r>
          </a:p>
          <a:p>
            <a:pPr lvl="0"/>
            <a:endParaRPr lang="en-US" sz="4500" dirty="0">
              <a:solidFill>
                <a:schemeClr val="tx1"/>
              </a:solidFill>
            </a:endParaRPr>
          </a:p>
          <a:p>
            <a:pPr lvl="0"/>
            <a:r>
              <a:rPr lang="en-US" sz="4500" dirty="0">
                <a:solidFill>
                  <a:schemeClr val="tx1"/>
                </a:solidFill>
              </a:rPr>
              <a:t>Cash </a:t>
            </a:r>
            <a:r>
              <a:rPr lang="en-US" sz="4500" b="1" dirty="0">
                <a:solidFill>
                  <a:schemeClr val="tx1"/>
                </a:solidFill>
              </a:rPr>
              <a:t>without protection activities </a:t>
            </a:r>
            <a:r>
              <a:rPr lang="en-US" sz="4500" dirty="0">
                <a:solidFill>
                  <a:schemeClr val="tx1"/>
                </a:solidFill>
              </a:rPr>
              <a:t>limits potential to mitigate GBV;</a:t>
            </a:r>
          </a:p>
          <a:p>
            <a:pPr lvl="0"/>
            <a:endParaRPr lang="en-US" sz="4500" dirty="0">
              <a:solidFill>
                <a:schemeClr val="tx1"/>
              </a:solidFill>
            </a:endParaRPr>
          </a:p>
          <a:p>
            <a:pPr lvl="0"/>
            <a:r>
              <a:rPr lang="en-US" sz="4500" b="1" dirty="0">
                <a:solidFill>
                  <a:schemeClr val="tx1"/>
                </a:solidFill>
              </a:rPr>
              <a:t>Standard transfer amount &amp; duration </a:t>
            </a:r>
            <a:r>
              <a:rPr lang="en-US" sz="4500" dirty="0">
                <a:solidFill>
                  <a:schemeClr val="tx1"/>
                </a:solidFill>
              </a:rPr>
              <a:t>can limit responsiveness to specific needs and/or sustainable solutions. </a:t>
            </a:r>
          </a:p>
          <a:p>
            <a:pPr>
              <a:lnSpc>
                <a:spcPct val="80000"/>
              </a:lnSpc>
            </a:pPr>
            <a:endParaRPr lang="en-US" dirty="0"/>
          </a:p>
        </p:txBody>
      </p:sp>
    </p:spTree>
    <p:extLst>
      <p:ext uri="{BB962C8B-B14F-4D97-AF65-F5344CB8AC3E}">
        <p14:creationId xmlns:p14="http://schemas.microsoft.com/office/powerpoint/2010/main" val="73589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1143000" y="619209"/>
            <a:ext cx="6858000" cy="883403"/>
          </a:xfrm>
        </p:spPr>
        <p:txBody>
          <a:bodyPr/>
          <a:lstStyle/>
          <a:p>
            <a:r>
              <a:rPr lang="en-US" sz="1800" b="1" dirty="0">
                <a:solidFill>
                  <a:srgbClr val="C00000"/>
                </a:solidFill>
              </a:rPr>
              <a:t>Protocol for GBV Case Workers for Assessing Survivors’ Financial Needs and Referring Clients of GBV Case Management for Cash Assistance</a:t>
            </a:r>
          </a:p>
          <a:p>
            <a:endParaRPr lang="en-US" dirty="0"/>
          </a:p>
        </p:txBody>
      </p:sp>
      <p:sp>
        <p:nvSpPr>
          <p:cNvPr id="7" name="TextBox 6"/>
          <p:cNvSpPr txBox="1"/>
          <p:nvPr/>
        </p:nvSpPr>
        <p:spPr>
          <a:xfrm>
            <a:off x="1967350" y="1620553"/>
            <a:ext cx="1194888" cy="830997"/>
          </a:xfrm>
          <a:prstGeom prst="rect">
            <a:avLst/>
          </a:prstGeom>
          <a:noFill/>
        </p:spPr>
        <p:txBody>
          <a:bodyPr wrap="square" rtlCol="0">
            <a:spAutoFit/>
          </a:bodyPr>
          <a:lstStyle/>
          <a:p>
            <a:pPr defTabSz="342900">
              <a:defRPr/>
            </a:pPr>
            <a:r>
              <a:rPr lang="en-US" sz="1200" b="1"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Intake </a:t>
            </a:r>
            <a:r>
              <a:rPr lang="en-US" sz="1200" dirty="0">
                <a:solidFill>
                  <a:srgbClr val="FFFFFF">
                    <a:lumMod val="50000"/>
                  </a:srgbClr>
                </a:solidFill>
                <a:latin typeface="Arial Unicode MS" panose="020B0604020202020204" pitchFamily="34" charset="-128"/>
                <a:ea typeface="Arial Unicode MS" panose="020B0604020202020204" pitchFamily="34" charset="-128"/>
                <a:cs typeface="Arial Unicode MS" panose="020B0604020202020204" pitchFamily="34" charset="-128"/>
              </a:rPr>
              <a:t>Consultation with GBV caseworker</a:t>
            </a:r>
          </a:p>
        </p:txBody>
      </p:sp>
      <p:sp>
        <p:nvSpPr>
          <p:cNvPr id="9" name="TextBox 8"/>
          <p:cNvSpPr txBox="1"/>
          <p:nvPr/>
        </p:nvSpPr>
        <p:spPr>
          <a:xfrm>
            <a:off x="1183577" y="2869336"/>
            <a:ext cx="2366634" cy="830997"/>
          </a:xfrm>
          <a:prstGeom prst="rect">
            <a:avLst/>
          </a:prstGeom>
          <a:noFill/>
        </p:spPr>
        <p:txBody>
          <a:bodyPr wrap="square" rtlCol="0">
            <a:spAutoFit/>
          </a:bodyPr>
          <a:lstStyle/>
          <a:p>
            <a:pPr defTabSz="342900">
              <a:defRPr/>
            </a:pPr>
            <a:r>
              <a:rPr lang="en-GB" sz="1200" b="1" dirty="0">
                <a:solidFill>
                  <a:srgbClr val="C00000"/>
                </a:solidFill>
                <a:latin typeface="Arial"/>
              </a:rPr>
              <a:t>Referral for CBI </a:t>
            </a:r>
            <a:r>
              <a:rPr lang="en-GB" sz="1200" b="1" dirty="0">
                <a:solidFill>
                  <a:prstClr val="white">
                    <a:lumMod val="50000"/>
                  </a:prstClr>
                </a:solidFill>
                <a:latin typeface="Arial"/>
              </a:rPr>
              <a:t> </a:t>
            </a:r>
            <a:r>
              <a:rPr lang="en-GB" sz="1200" dirty="0">
                <a:solidFill>
                  <a:prstClr val="white">
                    <a:lumMod val="50000"/>
                  </a:prstClr>
                </a:solidFill>
                <a:latin typeface="Arial"/>
              </a:rPr>
              <a:t>caseworker initiates referral based on agreed protocol with CBI partner</a:t>
            </a:r>
            <a:endParaRPr lang="en-GB" sz="1200" dirty="0">
              <a:solidFill>
                <a:srgbClr val="C00000"/>
              </a:solidFill>
              <a:latin typeface="Arial"/>
            </a:endParaRPr>
          </a:p>
        </p:txBody>
      </p:sp>
      <p:cxnSp>
        <p:nvCxnSpPr>
          <p:cNvPr id="33" name="Elbow Connector 32"/>
          <p:cNvCxnSpPr>
            <a:cxnSpLocks/>
            <a:stCxn id="7" idx="3"/>
          </p:cNvCxnSpPr>
          <p:nvPr/>
        </p:nvCxnSpPr>
        <p:spPr>
          <a:xfrm flipV="1">
            <a:off x="3162238" y="1844750"/>
            <a:ext cx="950321" cy="191302"/>
          </a:xfrm>
          <a:prstGeom prst="bentConnector3">
            <a:avLst>
              <a:gd name="adj1" fmla="val 50000"/>
            </a:avLst>
          </a:prstGeom>
          <a:ln w="28575">
            <a:solidFill>
              <a:srgbClr val="C00000"/>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7" name="Elbow Connector 36"/>
          <p:cNvCxnSpPr>
            <a:cxnSpLocks/>
          </p:cNvCxnSpPr>
          <p:nvPr/>
        </p:nvCxnSpPr>
        <p:spPr>
          <a:xfrm rot="10800000" flipV="1">
            <a:off x="4572002" y="2522578"/>
            <a:ext cx="2668103" cy="925882"/>
          </a:xfrm>
          <a:prstGeom prst="bentConnector3">
            <a:avLst>
              <a:gd name="adj1" fmla="val -314"/>
            </a:avLst>
          </a:prstGeom>
          <a:ln w="28575">
            <a:solidFill>
              <a:srgbClr val="C00000"/>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4880" y="4267261"/>
            <a:ext cx="483892" cy="46793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6826" y="2712158"/>
            <a:ext cx="881943" cy="773634"/>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2182" y="1535667"/>
            <a:ext cx="1194888" cy="634454"/>
          </a:xfrm>
          <a:prstGeom prst="rect">
            <a:avLst/>
          </a:prstGeom>
        </p:spPr>
      </p:pic>
      <p:pic>
        <p:nvPicPr>
          <p:cNvPr id="15" name="Picture 14">
            <a:extLst>
              <a:ext uri="{FF2B5EF4-FFF2-40B4-BE49-F238E27FC236}">
                <a16:creationId xmlns:a16="http://schemas.microsoft.com/office/drawing/2014/main" id="{ABD9D74D-6286-43AE-BB80-BE334EE331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3738" y="1620685"/>
            <a:ext cx="875144" cy="854675"/>
          </a:xfrm>
          <a:prstGeom prst="rect">
            <a:avLst/>
          </a:prstGeom>
        </p:spPr>
      </p:pic>
      <p:sp>
        <p:nvSpPr>
          <p:cNvPr id="16" name="TextBox 15">
            <a:extLst>
              <a:ext uri="{FF2B5EF4-FFF2-40B4-BE49-F238E27FC236}">
                <a16:creationId xmlns:a16="http://schemas.microsoft.com/office/drawing/2014/main" id="{9D123F54-4FDE-4E16-81CC-4AB5165BCE33}"/>
              </a:ext>
            </a:extLst>
          </p:cNvPr>
          <p:cNvSpPr txBox="1"/>
          <p:nvPr/>
        </p:nvSpPr>
        <p:spPr>
          <a:xfrm>
            <a:off x="5395671" y="1540815"/>
            <a:ext cx="2553095" cy="1246495"/>
          </a:xfrm>
          <a:prstGeom prst="rect">
            <a:avLst/>
          </a:prstGeom>
          <a:noFill/>
        </p:spPr>
        <p:txBody>
          <a:bodyPr wrap="square" rtlCol="0">
            <a:spAutoFit/>
          </a:bodyPr>
          <a:lstStyle/>
          <a:p>
            <a:pPr defTabSz="342900">
              <a:defRPr/>
            </a:pPr>
            <a:r>
              <a:rPr lang="en-US" sz="1200" b="1"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Assess ; Action Plan ; Safety Plan </a:t>
            </a:r>
            <a:r>
              <a:rPr lang="en-US" sz="1200" b="1" dirty="0">
                <a:solidFill>
                  <a:prstClr val="white">
                    <a:lumMod val="50000"/>
                  </a:prst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a:solidFill>
                  <a:prstClr val="white">
                    <a:lumMod val="50000"/>
                  </a:prstClr>
                </a:solidFill>
                <a:latin typeface="Arial Unicode MS" panose="020B0604020202020204" pitchFamily="34" charset="-128"/>
                <a:ea typeface="Arial Unicode MS" panose="020B0604020202020204" pitchFamily="34" charset="-128"/>
                <a:cs typeface="Arial Unicode MS" panose="020B0604020202020204" pitchFamily="34" charset="-128"/>
              </a:rPr>
              <a:t>caseworker and client asses needs, decide on a plan to respond to the client’s needs &amp; ensure the client’s safety</a:t>
            </a:r>
            <a:r>
              <a:rPr lang="en-US" sz="1350" dirty="0">
                <a:solidFill>
                  <a:prstClr val="white">
                    <a:lumMod val="50000"/>
                  </a:prstClr>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defTabSz="342900">
              <a:defRPr/>
            </a:pPr>
            <a:endParaRPr lang="en-US" sz="1350" dirty="0">
              <a:solidFill>
                <a:srgbClr val="FFFFFF">
                  <a:lumMod val="50000"/>
                </a:srgb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7" name="Picture 46">
            <a:extLst>
              <a:ext uri="{FF2B5EF4-FFF2-40B4-BE49-F238E27FC236}">
                <a16:creationId xmlns:a16="http://schemas.microsoft.com/office/drawing/2014/main" id="{1757DD5D-4F28-4004-8879-6ED0615EB621}"/>
              </a:ext>
            </a:extLst>
          </p:cNvPr>
          <p:cNvPicPr>
            <a:picLocks noChangeAspect="1"/>
          </p:cNvPicPr>
          <p:nvPr/>
        </p:nvPicPr>
        <p:blipFill>
          <a:blip r:embed="rId7"/>
          <a:stretch>
            <a:fillRect/>
          </a:stretch>
        </p:blipFill>
        <p:spPr>
          <a:xfrm>
            <a:off x="857806" y="4119361"/>
            <a:ext cx="1021591" cy="816553"/>
          </a:xfrm>
          <a:prstGeom prst="rect">
            <a:avLst/>
          </a:prstGeom>
        </p:spPr>
      </p:pic>
      <p:sp>
        <p:nvSpPr>
          <p:cNvPr id="54" name="TextBox 53">
            <a:extLst>
              <a:ext uri="{FF2B5EF4-FFF2-40B4-BE49-F238E27FC236}">
                <a16:creationId xmlns:a16="http://schemas.microsoft.com/office/drawing/2014/main" id="{7F1A9921-F390-4B99-A57C-55A211CA8E39}"/>
              </a:ext>
            </a:extLst>
          </p:cNvPr>
          <p:cNvSpPr txBox="1"/>
          <p:nvPr/>
        </p:nvSpPr>
        <p:spPr>
          <a:xfrm>
            <a:off x="1825563" y="4074311"/>
            <a:ext cx="1491490" cy="830997"/>
          </a:xfrm>
          <a:prstGeom prst="rect">
            <a:avLst/>
          </a:prstGeom>
          <a:noFill/>
        </p:spPr>
        <p:txBody>
          <a:bodyPr wrap="square" rtlCol="0">
            <a:spAutoFit/>
          </a:bodyPr>
          <a:lstStyle/>
          <a:p>
            <a:pPr algn="ctr" defTabSz="342900">
              <a:defRPr/>
            </a:pPr>
            <a:r>
              <a:rPr lang="en-US" sz="12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Access to services or cash </a:t>
            </a:r>
            <a:endParaRPr lang="en-US" sz="1200" dirty="0">
              <a:solidFill>
                <a:prstClr val="white">
                  <a:lumMod val="50000"/>
                </a:prst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defTabSz="342900">
              <a:defRPr/>
            </a:pPr>
            <a:r>
              <a:rPr lang="en-US" sz="1200" dirty="0">
                <a:solidFill>
                  <a:prstClr val="white">
                    <a:lumMod val="50000"/>
                  </a:prstClr>
                </a:solidFill>
                <a:latin typeface="Arial Unicode MS" panose="020B0604020202020204" pitchFamily="34" charset="-128"/>
                <a:ea typeface="Arial Unicode MS" panose="020B0604020202020204" pitchFamily="34" charset="-128"/>
                <a:cs typeface="Arial Unicode MS" panose="020B0604020202020204" pitchFamily="34" charset="-128"/>
              </a:rPr>
              <a:t>as identified in client’s action plan </a:t>
            </a:r>
          </a:p>
        </p:txBody>
      </p:sp>
      <p:cxnSp>
        <p:nvCxnSpPr>
          <p:cNvPr id="56" name="Straight Arrow Connector 55">
            <a:extLst>
              <a:ext uri="{FF2B5EF4-FFF2-40B4-BE49-F238E27FC236}">
                <a16:creationId xmlns:a16="http://schemas.microsoft.com/office/drawing/2014/main" id="{823775D7-BCDA-4F31-8F49-F8E036A8D947}"/>
              </a:ext>
            </a:extLst>
          </p:cNvPr>
          <p:cNvCxnSpPr>
            <a:cxnSpLocks/>
          </p:cNvCxnSpPr>
          <p:nvPr/>
        </p:nvCxnSpPr>
        <p:spPr>
          <a:xfrm>
            <a:off x="2841309" y="3498499"/>
            <a:ext cx="576854" cy="575813"/>
          </a:xfrm>
          <a:prstGeom prst="straightConnector1">
            <a:avLst/>
          </a:prstGeom>
          <a:ln w="19050" cap="flat" cmpd="sng" algn="ctr">
            <a:solidFill>
              <a:srgbClr val="C00000"/>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7" name="Straight Arrow Connector 56">
            <a:extLst>
              <a:ext uri="{FF2B5EF4-FFF2-40B4-BE49-F238E27FC236}">
                <a16:creationId xmlns:a16="http://schemas.microsoft.com/office/drawing/2014/main" id="{6622D7EC-CDAA-436E-87F6-F478EE328D37}"/>
              </a:ext>
            </a:extLst>
          </p:cNvPr>
          <p:cNvCxnSpPr>
            <a:cxnSpLocks/>
          </p:cNvCxnSpPr>
          <p:nvPr/>
        </p:nvCxnSpPr>
        <p:spPr>
          <a:xfrm flipH="1">
            <a:off x="1580746" y="3512645"/>
            <a:ext cx="489634" cy="627690"/>
          </a:xfrm>
          <a:prstGeom prst="straightConnector1">
            <a:avLst/>
          </a:prstGeom>
          <a:ln w="19050" cap="flat" cmpd="sng" algn="ctr">
            <a:solidFill>
              <a:srgbClr val="C00000"/>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4" name="Elbow Connector 32">
            <a:extLst>
              <a:ext uri="{FF2B5EF4-FFF2-40B4-BE49-F238E27FC236}">
                <a16:creationId xmlns:a16="http://schemas.microsoft.com/office/drawing/2014/main" id="{7CFB95F9-42DB-4CDF-8180-37BFB479A94C}"/>
              </a:ext>
            </a:extLst>
          </p:cNvPr>
          <p:cNvCxnSpPr>
            <a:cxnSpLocks/>
          </p:cNvCxnSpPr>
          <p:nvPr/>
        </p:nvCxnSpPr>
        <p:spPr>
          <a:xfrm>
            <a:off x="2571307" y="4990770"/>
            <a:ext cx="2845764" cy="156082"/>
          </a:xfrm>
          <a:prstGeom prst="bentConnector3">
            <a:avLst>
              <a:gd name="adj1" fmla="val 50000"/>
            </a:avLst>
          </a:prstGeom>
          <a:ln w="28575">
            <a:solidFill>
              <a:srgbClr val="C00000"/>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77" name="Picture 76">
            <a:extLst>
              <a:ext uri="{FF2B5EF4-FFF2-40B4-BE49-F238E27FC236}">
                <a16:creationId xmlns:a16="http://schemas.microsoft.com/office/drawing/2014/main" id="{8673A59B-799E-495D-A3BE-B4B1237E36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53325" y="4182166"/>
            <a:ext cx="693167" cy="844067"/>
          </a:xfrm>
          <a:prstGeom prst="rect">
            <a:avLst/>
          </a:prstGeom>
        </p:spPr>
      </p:pic>
      <p:sp>
        <p:nvSpPr>
          <p:cNvPr id="82" name="TextBox 81">
            <a:extLst>
              <a:ext uri="{FF2B5EF4-FFF2-40B4-BE49-F238E27FC236}">
                <a16:creationId xmlns:a16="http://schemas.microsoft.com/office/drawing/2014/main" id="{F5AFC1A2-D0DC-4A88-AA8E-B2A32C6A84E6}"/>
              </a:ext>
            </a:extLst>
          </p:cNvPr>
          <p:cNvSpPr txBox="1"/>
          <p:nvPr/>
        </p:nvSpPr>
        <p:spPr>
          <a:xfrm>
            <a:off x="6328676" y="4218320"/>
            <a:ext cx="1491490" cy="1015663"/>
          </a:xfrm>
          <a:prstGeom prst="rect">
            <a:avLst/>
          </a:prstGeom>
          <a:noFill/>
        </p:spPr>
        <p:txBody>
          <a:bodyPr wrap="square" rtlCol="0">
            <a:spAutoFit/>
          </a:bodyPr>
          <a:lstStyle/>
          <a:p>
            <a:pPr algn="ctr" defTabSz="342900">
              <a:defRPr/>
            </a:pPr>
            <a:r>
              <a:rPr lang="en-US" sz="1200" b="1"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PDM / case follow up</a:t>
            </a:r>
          </a:p>
          <a:p>
            <a:pPr algn="ctr" defTabSz="342900">
              <a:defRPr/>
            </a:pPr>
            <a:r>
              <a:rPr lang="en-US" sz="1200" b="1" dirty="0">
                <a:solidFill>
                  <a:prstClr val="white">
                    <a:lumMod val="50000"/>
                  </a:prstClr>
                </a:solidFill>
                <a:latin typeface="Arial Unicode MS" panose="020B0604020202020204" pitchFamily="34" charset="-128"/>
                <a:ea typeface="Arial Unicode MS" panose="020B0604020202020204" pitchFamily="34" charset="-128"/>
                <a:cs typeface="Arial Unicode MS" panose="020B0604020202020204" pitchFamily="34" charset="-128"/>
              </a:rPr>
              <a:t>Assess benefits and risks and next steps </a:t>
            </a:r>
          </a:p>
        </p:txBody>
      </p:sp>
      <p:sp>
        <p:nvSpPr>
          <p:cNvPr id="3" name="Rectangle 2">
            <a:extLst>
              <a:ext uri="{FF2B5EF4-FFF2-40B4-BE49-F238E27FC236}">
                <a16:creationId xmlns:a16="http://schemas.microsoft.com/office/drawing/2014/main" id="{5D1DFA2B-5F7F-4CC6-AD85-4440EA36D24F}"/>
              </a:ext>
            </a:extLst>
          </p:cNvPr>
          <p:cNvSpPr/>
          <p:nvPr/>
        </p:nvSpPr>
        <p:spPr>
          <a:xfrm>
            <a:off x="7521677" y="5880160"/>
            <a:ext cx="1491490" cy="78483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9" name="Group 18">
            <a:extLst>
              <a:ext uri="{FF2B5EF4-FFF2-40B4-BE49-F238E27FC236}">
                <a16:creationId xmlns:a16="http://schemas.microsoft.com/office/drawing/2014/main" id="{7B72572F-F7E1-43FE-8CB4-E8C22F1B68D3}"/>
              </a:ext>
            </a:extLst>
          </p:cNvPr>
          <p:cNvGrpSpPr/>
          <p:nvPr/>
        </p:nvGrpSpPr>
        <p:grpSpPr>
          <a:xfrm>
            <a:off x="7521677" y="5727398"/>
            <a:ext cx="1273243" cy="858801"/>
            <a:chOff x="6942172" y="5134036"/>
            <a:chExt cx="1997963" cy="1362075"/>
          </a:xfrm>
        </p:grpSpPr>
        <p:pic>
          <p:nvPicPr>
            <p:cNvPr id="20" name="image19.png">
              <a:extLst>
                <a:ext uri="{FF2B5EF4-FFF2-40B4-BE49-F238E27FC236}">
                  <a16:creationId xmlns:a16="http://schemas.microsoft.com/office/drawing/2014/main" id="{5C7C2692-E020-4FD6-8F45-D56A8DF19460}"/>
                </a:ext>
              </a:extLst>
            </p:cNvPr>
            <p:cNvPicPr/>
            <p:nvPr/>
          </p:nvPicPr>
          <p:blipFill>
            <a:blip r:embed="rId9"/>
            <a:srcRect/>
            <a:stretch>
              <a:fillRect/>
            </a:stretch>
          </p:blipFill>
          <p:spPr>
            <a:xfrm>
              <a:off x="7176268" y="5134036"/>
              <a:ext cx="1510532" cy="1362075"/>
            </a:xfrm>
            <a:prstGeom prst="rect">
              <a:avLst/>
            </a:prstGeom>
            <a:ln/>
          </p:spPr>
        </p:pic>
        <p:pic>
          <p:nvPicPr>
            <p:cNvPr id="21" name="image8.jpg">
              <a:extLst>
                <a:ext uri="{FF2B5EF4-FFF2-40B4-BE49-F238E27FC236}">
                  <a16:creationId xmlns:a16="http://schemas.microsoft.com/office/drawing/2014/main" id="{A0EF1683-642E-4F03-A1DC-4A5E1E66D9B6}"/>
                </a:ext>
              </a:extLst>
            </p:cNvPr>
            <p:cNvPicPr/>
            <p:nvPr/>
          </p:nvPicPr>
          <p:blipFill>
            <a:blip r:embed="rId10"/>
            <a:srcRect/>
            <a:stretch>
              <a:fillRect/>
            </a:stretch>
          </p:blipFill>
          <p:spPr>
            <a:xfrm>
              <a:off x="6942172" y="5321424"/>
              <a:ext cx="574796" cy="1002359"/>
            </a:xfrm>
            <a:prstGeom prst="rect">
              <a:avLst/>
            </a:prstGeom>
            <a:ln/>
          </p:spPr>
        </p:pic>
        <p:pic>
          <p:nvPicPr>
            <p:cNvPr id="22" name="image14.png">
              <a:extLst>
                <a:ext uri="{FF2B5EF4-FFF2-40B4-BE49-F238E27FC236}">
                  <a16:creationId xmlns:a16="http://schemas.microsoft.com/office/drawing/2014/main" id="{9D065EAE-C8BC-430F-8CB0-0F3710039FB1}"/>
                </a:ext>
              </a:extLst>
            </p:cNvPr>
            <p:cNvPicPr/>
            <p:nvPr/>
          </p:nvPicPr>
          <p:blipFill>
            <a:blip r:embed="rId11"/>
            <a:srcRect/>
            <a:stretch>
              <a:fillRect/>
            </a:stretch>
          </p:blipFill>
          <p:spPr>
            <a:xfrm>
              <a:off x="8321156" y="5321424"/>
              <a:ext cx="618979" cy="987301"/>
            </a:xfrm>
            <a:prstGeom prst="rect">
              <a:avLst/>
            </a:prstGeom>
            <a:ln/>
          </p:spPr>
        </p:pic>
      </p:grpSp>
    </p:spTree>
    <p:extLst>
      <p:ext uri="{BB962C8B-B14F-4D97-AF65-F5344CB8AC3E}">
        <p14:creationId xmlns:p14="http://schemas.microsoft.com/office/powerpoint/2010/main" val="156028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6" grpId="0"/>
      <p:bldP spid="54" grpId="0"/>
      <p:bldP spid="8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1520825"/>
            <a:ext cx="4784725" cy="4727575"/>
          </a:xfrm>
        </p:spPr>
        <p:txBody>
          <a:bodyPr>
            <a:normAutofit fontScale="90000"/>
          </a:bodyPr>
          <a:lstStyle/>
          <a:p>
            <a:pPr eaLnBrk="1" hangingPunct="1"/>
            <a:r>
              <a:rPr lang="en-US" sz="1800" dirty="0">
                <a:ea typeface="MS PGothic" charset="0"/>
                <a:cs typeface="Arial" charset="0"/>
              </a:rPr>
              <a:t>                                                                       </a:t>
            </a:r>
            <a:br>
              <a:rPr lang="en-US" sz="1800" b="0" dirty="0">
                <a:ea typeface="MS PGothic" charset="0"/>
                <a:cs typeface="Arial" charset="0"/>
              </a:rPr>
            </a:br>
            <a:r>
              <a:rPr lang="en-US" sz="1800" b="0" dirty="0">
                <a:ea typeface="MS PGothic" charset="0"/>
                <a:cs typeface="Arial" charset="0"/>
              </a:rPr>
              <a:t>               </a:t>
            </a: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r>
              <a:rPr lang="en-US" sz="1800" b="0" dirty="0">
                <a:ea typeface="MS PGothic" charset="0"/>
                <a:cs typeface="Arial" charset="0"/>
              </a:rPr>
              <a:t>			</a:t>
            </a:r>
            <a:br>
              <a:rPr lang="en-US" sz="5400" dirty="0">
                <a:ea typeface="MS PGothic" charset="0"/>
              </a:rPr>
            </a:br>
            <a:br>
              <a:rPr lang="en-US" sz="2400" dirty="0">
                <a:ea typeface="MS PGothic" charset="0"/>
              </a:rPr>
            </a:br>
            <a:br>
              <a:rPr lang="en-US" sz="2400" dirty="0">
                <a:ea typeface="MS PGothic" charset="0"/>
                <a:cs typeface="Arial" charset="0"/>
              </a:rPr>
            </a:br>
            <a:endParaRPr lang="en-US" sz="2400" dirty="0">
              <a:ea typeface="MS PGothic" charset="0"/>
              <a:cs typeface="Arial" charset="0"/>
            </a:endParaRPr>
          </a:p>
        </p:txBody>
      </p:sp>
      <p:pic>
        <p:nvPicPr>
          <p:cNvPr id="18437" name="Picture 6" descr="WRC White Bars Only.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77275" y="6324600"/>
            <a:ext cx="29845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3232150" y="947738"/>
            <a:ext cx="3648075" cy="1938337"/>
          </a:xfrm>
          <a:prstGeom prst="rect">
            <a:avLst/>
          </a:prstGeom>
          <a:noFill/>
        </p:spPr>
        <p:txBody>
          <a:bodyPr>
            <a:spAutoFit/>
          </a:bodyPr>
          <a:lstStyle/>
          <a:p>
            <a:pPr>
              <a:defRPr/>
            </a:pPr>
            <a:endParaRPr lang="en-US" sz="2400" dirty="0">
              <a:latin typeface="Arial" panose="020B0604020202020204" pitchFamily="34" charset="0"/>
              <a:ea typeface="+mn-ea"/>
              <a:cs typeface="+mn-cs"/>
            </a:endParaRPr>
          </a:p>
          <a:p>
            <a:pPr>
              <a:defRPr/>
            </a:pPr>
            <a:endParaRPr lang="en-US" sz="2400" dirty="0">
              <a:latin typeface="Arial" panose="020B0604020202020204" pitchFamily="34" charset="0"/>
              <a:ea typeface="+mn-ea"/>
              <a:cs typeface="+mn-cs"/>
            </a:endParaRPr>
          </a:p>
          <a:p>
            <a:pPr>
              <a:defRPr/>
            </a:pPr>
            <a:endParaRPr lang="en-US" sz="2400" dirty="0">
              <a:latin typeface="Arial" panose="020B0604020202020204" pitchFamily="34" charset="0"/>
              <a:ea typeface="+mn-ea"/>
              <a:cs typeface="+mn-cs"/>
            </a:endParaRPr>
          </a:p>
          <a:p>
            <a:pPr marL="342900" indent="-342900">
              <a:buFont typeface="Arial" panose="020B0604020202020204" pitchFamily="34" charset="0"/>
              <a:buChar char="•"/>
              <a:defRPr/>
            </a:pPr>
            <a:endParaRPr lang="en-US" sz="2400" dirty="0">
              <a:latin typeface="Arial" panose="020B0604020202020204" pitchFamily="34" charset="0"/>
              <a:ea typeface="+mn-ea"/>
              <a:cs typeface="+mn-cs"/>
            </a:endParaRPr>
          </a:p>
          <a:p>
            <a:pPr marL="342900" indent="-342900">
              <a:buFont typeface="Arial" panose="020B0604020202020204" pitchFamily="34" charset="0"/>
              <a:buChar char="•"/>
              <a:defRPr/>
            </a:pPr>
            <a:endParaRPr lang="en-US" sz="2400" dirty="0">
              <a:latin typeface="Arial" panose="020B0604020202020204" pitchFamily="34" charset="0"/>
              <a:ea typeface="+mn-ea"/>
              <a:cs typeface="+mn-cs"/>
            </a:endParaRPr>
          </a:p>
        </p:txBody>
      </p:sp>
      <p:sp>
        <p:nvSpPr>
          <p:cNvPr id="8" name="Title 1">
            <a:extLst>
              <a:ext uri="{FF2B5EF4-FFF2-40B4-BE49-F238E27FC236}">
                <a16:creationId xmlns:a16="http://schemas.microsoft.com/office/drawing/2014/main" id="{64B488AC-F7CE-49CB-855D-F46FAAFBB51D}"/>
              </a:ext>
            </a:extLst>
          </p:cNvPr>
          <p:cNvSpPr txBox="1">
            <a:spLocks/>
          </p:cNvSpPr>
          <p:nvPr/>
        </p:nvSpPr>
        <p:spPr>
          <a:xfrm>
            <a:off x="479685" y="172388"/>
            <a:ext cx="8229600" cy="22736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C00000"/>
                </a:solidFill>
              </a:rPr>
              <a:t>Section II: </a:t>
            </a:r>
            <a:r>
              <a:rPr lang="en-US" sz="2800" dirty="0"/>
              <a:t>Integrating Cash into GBV Case Management</a:t>
            </a:r>
            <a:br>
              <a:rPr lang="en-US" sz="2800" dirty="0"/>
            </a:br>
            <a:r>
              <a:rPr lang="en-US" sz="2800" b="1" dirty="0"/>
              <a:t> </a:t>
            </a:r>
          </a:p>
        </p:txBody>
      </p:sp>
      <p:graphicFrame>
        <p:nvGraphicFramePr>
          <p:cNvPr id="9" name="Diagram 8">
            <a:extLst>
              <a:ext uri="{FF2B5EF4-FFF2-40B4-BE49-F238E27FC236}">
                <a16:creationId xmlns:a16="http://schemas.microsoft.com/office/drawing/2014/main" id="{34F42869-164D-4836-A321-81EC70C6C370}"/>
              </a:ext>
            </a:extLst>
          </p:cNvPr>
          <p:cNvGraphicFramePr/>
          <p:nvPr>
            <p:extLst>
              <p:ext uri="{D42A27DB-BD31-4B8C-83A1-F6EECF244321}">
                <p14:modId xmlns:p14="http://schemas.microsoft.com/office/powerpoint/2010/main" val="320583115"/>
              </p:ext>
            </p:extLst>
          </p:nvPr>
        </p:nvGraphicFramePr>
        <p:xfrm>
          <a:off x="-891915" y="1869435"/>
          <a:ext cx="9601200" cy="43091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0" name="Group 9">
            <a:extLst>
              <a:ext uri="{FF2B5EF4-FFF2-40B4-BE49-F238E27FC236}">
                <a16:creationId xmlns:a16="http://schemas.microsoft.com/office/drawing/2014/main" id="{F777CEF2-E2BA-4708-901E-7ABEDD563A82}"/>
              </a:ext>
            </a:extLst>
          </p:cNvPr>
          <p:cNvGrpSpPr/>
          <p:nvPr/>
        </p:nvGrpSpPr>
        <p:grpSpPr>
          <a:xfrm>
            <a:off x="7505449" y="5696762"/>
            <a:ext cx="1273243" cy="858801"/>
            <a:chOff x="6942172" y="5134036"/>
            <a:chExt cx="1997963" cy="1362075"/>
          </a:xfrm>
        </p:grpSpPr>
        <p:pic>
          <p:nvPicPr>
            <p:cNvPr id="11" name="image19.png">
              <a:extLst>
                <a:ext uri="{FF2B5EF4-FFF2-40B4-BE49-F238E27FC236}">
                  <a16:creationId xmlns:a16="http://schemas.microsoft.com/office/drawing/2014/main" id="{1CAE54AE-B126-4610-B019-3CE909C589E5}"/>
                </a:ext>
              </a:extLst>
            </p:cNvPr>
            <p:cNvPicPr/>
            <p:nvPr/>
          </p:nvPicPr>
          <p:blipFill>
            <a:blip r:embed="rId9"/>
            <a:srcRect/>
            <a:stretch>
              <a:fillRect/>
            </a:stretch>
          </p:blipFill>
          <p:spPr>
            <a:xfrm>
              <a:off x="7176268" y="5134036"/>
              <a:ext cx="1510532" cy="1362075"/>
            </a:xfrm>
            <a:prstGeom prst="rect">
              <a:avLst/>
            </a:prstGeom>
            <a:ln/>
          </p:spPr>
        </p:pic>
        <p:pic>
          <p:nvPicPr>
            <p:cNvPr id="12" name="image8.jpg">
              <a:extLst>
                <a:ext uri="{FF2B5EF4-FFF2-40B4-BE49-F238E27FC236}">
                  <a16:creationId xmlns:a16="http://schemas.microsoft.com/office/drawing/2014/main" id="{0B7DD85D-2079-4B44-86BE-F17AD1E9B22B}"/>
                </a:ext>
              </a:extLst>
            </p:cNvPr>
            <p:cNvPicPr/>
            <p:nvPr/>
          </p:nvPicPr>
          <p:blipFill>
            <a:blip r:embed="rId10"/>
            <a:srcRect/>
            <a:stretch>
              <a:fillRect/>
            </a:stretch>
          </p:blipFill>
          <p:spPr>
            <a:xfrm>
              <a:off x="6942172" y="5321424"/>
              <a:ext cx="574796" cy="1002359"/>
            </a:xfrm>
            <a:prstGeom prst="rect">
              <a:avLst/>
            </a:prstGeom>
            <a:ln/>
          </p:spPr>
        </p:pic>
        <p:pic>
          <p:nvPicPr>
            <p:cNvPr id="13" name="image14.png">
              <a:extLst>
                <a:ext uri="{FF2B5EF4-FFF2-40B4-BE49-F238E27FC236}">
                  <a16:creationId xmlns:a16="http://schemas.microsoft.com/office/drawing/2014/main" id="{1AA4567F-4054-4D03-987F-EF628D57858E}"/>
                </a:ext>
              </a:extLst>
            </p:cNvPr>
            <p:cNvPicPr/>
            <p:nvPr/>
          </p:nvPicPr>
          <p:blipFill>
            <a:blip r:embed="rId11"/>
            <a:srcRect/>
            <a:stretch>
              <a:fillRect/>
            </a:stretch>
          </p:blipFill>
          <p:spPr>
            <a:xfrm>
              <a:off x="8321156" y="5321424"/>
              <a:ext cx="618979" cy="987301"/>
            </a:xfrm>
            <a:prstGeom prst="rect">
              <a:avLst/>
            </a:prstGeom>
            <a:ln/>
          </p:spPr>
        </p:pic>
      </p:grpSp>
      <p:sp>
        <p:nvSpPr>
          <p:cNvPr id="4" name="Rectangle 3">
            <a:extLst>
              <a:ext uri="{FF2B5EF4-FFF2-40B4-BE49-F238E27FC236}">
                <a16:creationId xmlns:a16="http://schemas.microsoft.com/office/drawing/2014/main" id="{D5148748-3F75-4E26-90CA-B15E70F9BC7D}"/>
              </a:ext>
            </a:extLst>
          </p:cNvPr>
          <p:cNvSpPr/>
          <p:nvPr/>
        </p:nvSpPr>
        <p:spPr>
          <a:xfrm>
            <a:off x="2171452" y="5864008"/>
            <a:ext cx="4317207" cy="369332"/>
          </a:xfrm>
          <a:prstGeom prst="rect">
            <a:avLst/>
          </a:prstGeom>
        </p:spPr>
        <p:txBody>
          <a:bodyPr wrap="none">
            <a:spAutoFit/>
          </a:bodyPr>
          <a:lstStyle/>
          <a:p>
            <a:pPr indent="228600"/>
            <a:r>
              <a:rPr lang="en-US" u="sng" dirty="0">
                <a:solidFill>
                  <a:srgbClr val="0563C1"/>
                </a:solidFill>
                <a:latin typeface="Calibri" panose="020F0502020204030204" pitchFamily="34" charset="0"/>
                <a:ea typeface="Calibri" panose="020F0502020204030204" pitchFamily="34" charset="0"/>
                <a:hlinkClick r:id="rId12"/>
              </a:rPr>
              <a:t>http://wrc.ms/cashandgbv-pdm-sectionii</a:t>
            </a:r>
            <a:r>
              <a:rPr lang="en-US" dirty="0">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1715308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4C684FA-C724-4CD1-9E2F-9D6F48CE30E7}"/>
              </a:ext>
            </a:extLst>
          </p:cNvPr>
          <p:cNvPicPr>
            <a:picLocks noGrp="1" noChangeAspect="1"/>
          </p:cNvPicPr>
          <p:nvPr>
            <p:ph idx="1"/>
          </p:nvPr>
        </p:nvPicPr>
        <p:blipFill rotWithShape="1">
          <a:blip r:embed="rId3"/>
          <a:srcRect b="5889"/>
          <a:stretch/>
        </p:blipFill>
        <p:spPr>
          <a:xfrm>
            <a:off x="4542666" y="2342818"/>
            <a:ext cx="5245442" cy="2775444"/>
          </a:xfrm>
        </p:spPr>
      </p:pic>
      <p:sp>
        <p:nvSpPr>
          <p:cNvPr id="2" name="Title 1">
            <a:extLst>
              <a:ext uri="{FF2B5EF4-FFF2-40B4-BE49-F238E27FC236}">
                <a16:creationId xmlns:a16="http://schemas.microsoft.com/office/drawing/2014/main" id="{A2199120-B8D6-408E-AFF4-C250EE656EF9}"/>
              </a:ext>
            </a:extLst>
          </p:cNvPr>
          <p:cNvSpPr>
            <a:spLocks noGrp="1"/>
          </p:cNvSpPr>
          <p:nvPr>
            <p:ph type="title"/>
          </p:nvPr>
        </p:nvSpPr>
        <p:spPr/>
        <p:txBody>
          <a:bodyPr>
            <a:noAutofit/>
          </a:bodyPr>
          <a:lstStyle/>
          <a:p>
            <a:r>
              <a:rPr lang="en-US" sz="2800" dirty="0"/>
              <a:t>Post-distribution Monitoring (PDM) Module for Cash Referrals for Survivors of Gender-based Violence</a:t>
            </a:r>
            <a:br>
              <a:rPr lang="en-US" sz="2800" dirty="0"/>
            </a:br>
            <a:endParaRPr lang="en-US" sz="2800" dirty="0"/>
          </a:p>
        </p:txBody>
      </p:sp>
      <p:grpSp>
        <p:nvGrpSpPr>
          <p:cNvPr id="7" name="Group 6">
            <a:extLst>
              <a:ext uri="{FF2B5EF4-FFF2-40B4-BE49-F238E27FC236}">
                <a16:creationId xmlns:a16="http://schemas.microsoft.com/office/drawing/2014/main" id="{06A3725D-C4C0-465D-8846-A15DB8E75CCF}"/>
              </a:ext>
            </a:extLst>
          </p:cNvPr>
          <p:cNvGrpSpPr/>
          <p:nvPr/>
        </p:nvGrpSpPr>
        <p:grpSpPr>
          <a:xfrm>
            <a:off x="7505449" y="5696762"/>
            <a:ext cx="1273243" cy="858801"/>
            <a:chOff x="6942172" y="5134036"/>
            <a:chExt cx="1997963" cy="1362075"/>
          </a:xfrm>
        </p:grpSpPr>
        <p:pic>
          <p:nvPicPr>
            <p:cNvPr id="8" name="image19.png">
              <a:extLst>
                <a:ext uri="{FF2B5EF4-FFF2-40B4-BE49-F238E27FC236}">
                  <a16:creationId xmlns:a16="http://schemas.microsoft.com/office/drawing/2014/main" id="{A9BBFEFB-EE7F-456F-BB0C-6A7FD4314F8C}"/>
                </a:ext>
              </a:extLst>
            </p:cNvPr>
            <p:cNvPicPr/>
            <p:nvPr/>
          </p:nvPicPr>
          <p:blipFill>
            <a:blip r:embed="rId4"/>
            <a:srcRect/>
            <a:stretch>
              <a:fillRect/>
            </a:stretch>
          </p:blipFill>
          <p:spPr>
            <a:xfrm>
              <a:off x="7176268" y="5134036"/>
              <a:ext cx="1510532" cy="1362075"/>
            </a:xfrm>
            <a:prstGeom prst="rect">
              <a:avLst/>
            </a:prstGeom>
            <a:ln/>
          </p:spPr>
        </p:pic>
        <p:pic>
          <p:nvPicPr>
            <p:cNvPr id="9" name="image8.jpg">
              <a:extLst>
                <a:ext uri="{FF2B5EF4-FFF2-40B4-BE49-F238E27FC236}">
                  <a16:creationId xmlns:a16="http://schemas.microsoft.com/office/drawing/2014/main" id="{8B4DD492-5473-4836-B3AC-42D98ACCDE8D}"/>
                </a:ext>
              </a:extLst>
            </p:cNvPr>
            <p:cNvPicPr/>
            <p:nvPr/>
          </p:nvPicPr>
          <p:blipFill>
            <a:blip r:embed="rId5"/>
            <a:srcRect/>
            <a:stretch>
              <a:fillRect/>
            </a:stretch>
          </p:blipFill>
          <p:spPr>
            <a:xfrm>
              <a:off x="6942172" y="5321424"/>
              <a:ext cx="574796" cy="1002359"/>
            </a:xfrm>
            <a:prstGeom prst="rect">
              <a:avLst/>
            </a:prstGeom>
            <a:ln/>
          </p:spPr>
        </p:pic>
        <p:pic>
          <p:nvPicPr>
            <p:cNvPr id="10" name="image14.png">
              <a:extLst>
                <a:ext uri="{FF2B5EF4-FFF2-40B4-BE49-F238E27FC236}">
                  <a16:creationId xmlns:a16="http://schemas.microsoft.com/office/drawing/2014/main" id="{24072492-76A7-4DC6-8E13-A063C3A106AD}"/>
                </a:ext>
              </a:extLst>
            </p:cNvPr>
            <p:cNvPicPr/>
            <p:nvPr/>
          </p:nvPicPr>
          <p:blipFill>
            <a:blip r:embed="rId6"/>
            <a:srcRect/>
            <a:stretch>
              <a:fillRect/>
            </a:stretch>
          </p:blipFill>
          <p:spPr>
            <a:xfrm>
              <a:off x="8321156" y="5321424"/>
              <a:ext cx="618979" cy="987301"/>
            </a:xfrm>
            <a:prstGeom prst="rect">
              <a:avLst/>
            </a:prstGeom>
            <a:ln/>
          </p:spPr>
        </p:pic>
      </p:grpSp>
      <p:pic>
        <p:nvPicPr>
          <p:cNvPr id="6" name="image12.jpg">
            <a:extLst>
              <a:ext uri="{FF2B5EF4-FFF2-40B4-BE49-F238E27FC236}">
                <a16:creationId xmlns:a16="http://schemas.microsoft.com/office/drawing/2014/main" id="{86A025A3-4BFD-4EA6-9EB4-2079E9102C74}"/>
              </a:ext>
            </a:extLst>
          </p:cNvPr>
          <p:cNvPicPr/>
          <p:nvPr/>
        </p:nvPicPr>
        <p:blipFill>
          <a:blip r:embed="rId7"/>
          <a:srcRect/>
          <a:stretch>
            <a:fillRect/>
          </a:stretch>
        </p:blipFill>
        <p:spPr>
          <a:xfrm>
            <a:off x="1078128" y="1268964"/>
            <a:ext cx="3307557" cy="4857198"/>
          </a:xfrm>
          <a:prstGeom prst="rect">
            <a:avLst/>
          </a:prstGeom>
          <a:ln/>
        </p:spPr>
      </p:pic>
    </p:spTree>
    <p:extLst>
      <p:ext uri="{BB962C8B-B14F-4D97-AF65-F5344CB8AC3E}">
        <p14:creationId xmlns:p14="http://schemas.microsoft.com/office/powerpoint/2010/main" val="2051843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4CBD-67AE-4B03-98EC-34C292CA9E70}"/>
              </a:ext>
            </a:extLst>
          </p:cNvPr>
          <p:cNvSpPr>
            <a:spLocks noGrp="1"/>
          </p:cNvSpPr>
          <p:nvPr>
            <p:ph type="title"/>
          </p:nvPr>
        </p:nvSpPr>
        <p:spPr>
          <a:xfrm>
            <a:off x="0" y="-46446"/>
            <a:ext cx="9377464" cy="858801"/>
          </a:xfrm>
        </p:spPr>
        <p:txBody>
          <a:bodyPr>
            <a:normAutofit/>
          </a:bodyPr>
          <a:lstStyle/>
          <a:p>
            <a:r>
              <a:rPr lang="en-US" sz="4000" dirty="0"/>
              <a:t>Programmatic &amp; Operational Learning - IRC</a:t>
            </a:r>
          </a:p>
        </p:txBody>
      </p:sp>
      <p:grpSp>
        <p:nvGrpSpPr>
          <p:cNvPr id="3" name="Group 2">
            <a:extLst>
              <a:ext uri="{FF2B5EF4-FFF2-40B4-BE49-F238E27FC236}">
                <a16:creationId xmlns:a16="http://schemas.microsoft.com/office/drawing/2014/main" id="{4786B2A5-A6B9-4093-8E64-5F42D6399C1F}"/>
              </a:ext>
            </a:extLst>
          </p:cNvPr>
          <p:cNvGrpSpPr/>
          <p:nvPr/>
        </p:nvGrpSpPr>
        <p:grpSpPr>
          <a:xfrm>
            <a:off x="7505449" y="5724898"/>
            <a:ext cx="1273243" cy="858801"/>
            <a:chOff x="6942172" y="5134036"/>
            <a:chExt cx="1997963" cy="1362075"/>
          </a:xfrm>
        </p:grpSpPr>
        <p:pic>
          <p:nvPicPr>
            <p:cNvPr id="4" name="image19.png">
              <a:extLst>
                <a:ext uri="{FF2B5EF4-FFF2-40B4-BE49-F238E27FC236}">
                  <a16:creationId xmlns:a16="http://schemas.microsoft.com/office/drawing/2014/main" id="{7F014EC7-EE19-4254-BEF2-F6A5D7DF5F8D}"/>
                </a:ext>
              </a:extLst>
            </p:cNvPr>
            <p:cNvPicPr/>
            <p:nvPr/>
          </p:nvPicPr>
          <p:blipFill>
            <a:blip r:embed="rId3"/>
            <a:srcRect/>
            <a:stretch>
              <a:fillRect/>
            </a:stretch>
          </p:blipFill>
          <p:spPr>
            <a:xfrm>
              <a:off x="7176268" y="5134036"/>
              <a:ext cx="1510532" cy="1362075"/>
            </a:xfrm>
            <a:prstGeom prst="rect">
              <a:avLst/>
            </a:prstGeom>
            <a:ln/>
          </p:spPr>
        </p:pic>
        <p:pic>
          <p:nvPicPr>
            <p:cNvPr id="5" name="image8.jpg">
              <a:extLst>
                <a:ext uri="{FF2B5EF4-FFF2-40B4-BE49-F238E27FC236}">
                  <a16:creationId xmlns:a16="http://schemas.microsoft.com/office/drawing/2014/main" id="{B46FE592-2FBD-4082-B10B-CEC3A3ABFCDD}"/>
                </a:ext>
              </a:extLst>
            </p:cNvPr>
            <p:cNvPicPr/>
            <p:nvPr/>
          </p:nvPicPr>
          <p:blipFill>
            <a:blip r:embed="rId4"/>
            <a:srcRect/>
            <a:stretch>
              <a:fillRect/>
            </a:stretch>
          </p:blipFill>
          <p:spPr>
            <a:xfrm>
              <a:off x="6942172" y="5321424"/>
              <a:ext cx="574796" cy="1002359"/>
            </a:xfrm>
            <a:prstGeom prst="rect">
              <a:avLst/>
            </a:prstGeom>
            <a:ln/>
          </p:spPr>
        </p:pic>
        <p:pic>
          <p:nvPicPr>
            <p:cNvPr id="6" name="image14.png">
              <a:extLst>
                <a:ext uri="{FF2B5EF4-FFF2-40B4-BE49-F238E27FC236}">
                  <a16:creationId xmlns:a16="http://schemas.microsoft.com/office/drawing/2014/main" id="{62026E5C-444D-43BE-AB38-134B5AA7AF03}"/>
                </a:ext>
              </a:extLst>
            </p:cNvPr>
            <p:cNvPicPr/>
            <p:nvPr/>
          </p:nvPicPr>
          <p:blipFill>
            <a:blip r:embed="rId5"/>
            <a:srcRect/>
            <a:stretch>
              <a:fillRect/>
            </a:stretch>
          </p:blipFill>
          <p:spPr>
            <a:xfrm>
              <a:off x="8321156" y="5321424"/>
              <a:ext cx="618979" cy="987301"/>
            </a:xfrm>
            <a:prstGeom prst="rect">
              <a:avLst/>
            </a:prstGeom>
            <a:ln/>
          </p:spPr>
        </p:pic>
      </p:grpSp>
      <p:sp>
        <p:nvSpPr>
          <p:cNvPr id="7" name="Content Placeholder 9">
            <a:extLst>
              <a:ext uri="{FF2B5EF4-FFF2-40B4-BE49-F238E27FC236}">
                <a16:creationId xmlns:a16="http://schemas.microsoft.com/office/drawing/2014/main" id="{F0203ED1-4213-4087-B51C-4D2539725FDF}"/>
              </a:ext>
            </a:extLst>
          </p:cNvPr>
          <p:cNvSpPr txBox="1">
            <a:spLocks/>
          </p:cNvSpPr>
          <p:nvPr/>
        </p:nvSpPr>
        <p:spPr>
          <a:xfrm>
            <a:off x="155643" y="812356"/>
            <a:ext cx="4157565" cy="476030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None/>
            </a:pPr>
            <a:r>
              <a:rPr lang="en-US" sz="1800" dirty="0">
                <a:solidFill>
                  <a:srgbClr val="C00000"/>
                </a:solidFill>
              </a:rPr>
              <a:t>SURVIVORS RECEIVING  CASH FOR </a:t>
            </a:r>
          </a:p>
          <a:p>
            <a:pPr marL="0" indent="0" algn="ctr">
              <a:lnSpc>
                <a:spcPct val="80000"/>
              </a:lnSpc>
              <a:buNone/>
            </a:pPr>
            <a:r>
              <a:rPr lang="en-US" sz="1800" dirty="0">
                <a:solidFill>
                  <a:srgbClr val="C00000"/>
                </a:solidFill>
              </a:rPr>
              <a:t> BASIC NEEDS  ASSISTANCE </a:t>
            </a:r>
          </a:p>
          <a:p>
            <a:pPr marL="0" indent="0" algn="ctr">
              <a:lnSpc>
                <a:spcPct val="80000"/>
              </a:lnSpc>
              <a:buNone/>
            </a:pPr>
            <a:endParaRPr lang="en-US" sz="1800" dirty="0">
              <a:solidFill>
                <a:srgbClr val="C00000"/>
              </a:solidFill>
            </a:endParaRPr>
          </a:p>
          <a:p>
            <a:pPr>
              <a:lnSpc>
                <a:spcPct val="80000"/>
              </a:lnSpc>
            </a:pPr>
            <a:r>
              <a:rPr lang="en-US" sz="1800" dirty="0">
                <a:solidFill>
                  <a:srgbClr val="C00000"/>
                </a:solidFill>
              </a:rPr>
              <a:t>90%</a:t>
            </a:r>
            <a:r>
              <a:rPr lang="en-US" sz="1800" dirty="0"/>
              <a:t> confirmed cash </a:t>
            </a:r>
            <a:r>
              <a:rPr lang="en-US" sz="1800" b="1" dirty="0"/>
              <a:t>reduced their exposure</a:t>
            </a:r>
            <a:r>
              <a:rPr lang="en-US" sz="1800" dirty="0"/>
              <a:t> to violence of which </a:t>
            </a:r>
            <a:r>
              <a:rPr lang="en-US" sz="1800" dirty="0">
                <a:solidFill>
                  <a:srgbClr val="C00000"/>
                </a:solidFill>
              </a:rPr>
              <a:t>50%</a:t>
            </a:r>
            <a:r>
              <a:rPr lang="en-US" sz="1800" dirty="0"/>
              <a:t> reported violence ceased </a:t>
            </a:r>
          </a:p>
          <a:p>
            <a:pPr marL="0" indent="0">
              <a:lnSpc>
                <a:spcPct val="80000"/>
              </a:lnSpc>
              <a:buNone/>
            </a:pPr>
            <a:endParaRPr lang="en-US" sz="1800" dirty="0"/>
          </a:p>
          <a:p>
            <a:pPr>
              <a:lnSpc>
                <a:spcPct val="80000"/>
              </a:lnSpc>
            </a:pPr>
            <a:r>
              <a:rPr lang="en-US" sz="1800" dirty="0">
                <a:solidFill>
                  <a:srgbClr val="C00000"/>
                </a:solidFill>
              </a:rPr>
              <a:t>8%</a:t>
            </a:r>
            <a:r>
              <a:rPr lang="en-US" sz="1800" dirty="0"/>
              <a:t> reported violence increased after cash, attributed to </a:t>
            </a:r>
          </a:p>
          <a:p>
            <a:pPr lvl="1">
              <a:lnSpc>
                <a:spcPct val="80000"/>
              </a:lnSpc>
            </a:pPr>
            <a:r>
              <a:rPr lang="en-US" sz="1800" dirty="0"/>
              <a:t>untimely transfers </a:t>
            </a:r>
          </a:p>
          <a:p>
            <a:pPr lvl="1">
              <a:lnSpc>
                <a:spcPct val="80000"/>
              </a:lnSpc>
            </a:pPr>
            <a:r>
              <a:rPr lang="en-US" sz="1800" dirty="0"/>
              <a:t>Insufficient transfer amount </a:t>
            </a:r>
          </a:p>
          <a:p>
            <a:pPr lvl="1">
              <a:lnSpc>
                <a:spcPct val="80000"/>
              </a:lnSpc>
            </a:pPr>
            <a:endParaRPr lang="en-US" sz="1800" dirty="0"/>
          </a:p>
          <a:p>
            <a:pPr marL="0" lvl="0" indent="0">
              <a:lnSpc>
                <a:spcPct val="80000"/>
              </a:lnSpc>
              <a:buNone/>
            </a:pPr>
            <a:endParaRPr lang="en-US" sz="1800" dirty="0">
              <a:solidFill>
                <a:srgbClr val="C00000"/>
              </a:solidFill>
            </a:endParaRPr>
          </a:p>
          <a:p>
            <a:pPr lvl="1">
              <a:lnSpc>
                <a:spcPct val="80000"/>
              </a:lnSpc>
            </a:pPr>
            <a:endParaRPr lang="en-US" sz="1800" dirty="0"/>
          </a:p>
          <a:p>
            <a:pPr>
              <a:lnSpc>
                <a:spcPct val="80000"/>
              </a:lnSpc>
            </a:pPr>
            <a:endParaRPr lang="en-US" dirty="0"/>
          </a:p>
          <a:p>
            <a:pPr marL="0" indent="0">
              <a:lnSpc>
                <a:spcPct val="80000"/>
              </a:lnSpc>
              <a:buFont typeface="Arial"/>
              <a:buNone/>
            </a:pPr>
            <a:endParaRPr lang="en-US" sz="2000" dirty="0"/>
          </a:p>
        </p:txBody>
      </p:sp>
      <p:sp>
        <p:nvSpPr>
          <p:cNvPr id="8" name="Content Placeholder 2">
            <a:extLst>
              <a:ext uri="{FF2B5EF4-FFF2-40B4-BE49-F238E27FC236}">
                <a16:creationId xmlns:a16="http://schemas.microsoft.com/office/drawing/2014/main" id="{B278A70A-83E2-4553-8021-3BF95038506C}"/>
              </a:ext>
            </a:extLst>
          </p:cNvPr>
          <p:cNvSpPr txBox="1">
            <a:spLocks/>
          </p:cNvSpPr>
          <p:nvPr/>
        </p:nvSpPr>
        <p:spPr>
          <a:xfrm>
            <a:off x="4830792" y="812356"/>
            <a:ext cx="4157565" cy="5083924"/>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1800" dirty="0">
                <a:solidFill>
                  <a:srgbClr val="C00000"/>
                </a:solidFill>
              </a:rPr>
              <a:t>SURVIVORS  RECEIVING CASH </a:t>
            </a:r>
          </a:p>
          <a:p>
            <a:pPr marL="0" indent="0" algn="ctr">
              <a:spcBef>
                <a:spcPts val="0"/>
              </a:spcBef>
              <a:buNone/>
            </a:pPr>
            <a:r>
              <a:rPr lang="en-US" sz="1800" dirty="0">
                <a:solidFill>
                  <a:srgbClr val="C00000"/>
                </a:solidFill>
              </a:rPr>
              <a:t> FOR EMERGENCY RESPONSE CASES</a:t>
            </a:r>
          </a:p>
          <a:p>
            <a:pPr marL="0" indent="0" algn="ctr">
              <a:buNone/>
            </a:pPr>
            <a:endParaRPr lang="en-US" sz="1800" dirty="0">
              <a:solidFill>
                <a:srgbClr val="C00000"/>
              </a:solidFill>
            </a:endParaRPr>
          </a:p>
          <a:p>
            <a:pPr marL="0"/>
            <a:r>
              <a:rPr lang="en-US" sz="1800" dirty="0">
                <a:solidFill>
                  <a:srgbClr val="C00000"/>
                </a:solidFill>
              </a:rPr>
              <a:t>All survivors </a:t>
            </a:r>
            <a:r>
              <a:rPr lang="en-US" sz="1800" b="1" dirty="0"/>
              <a:t>were involved </a:t>
            </a:r>
            <a:r>
              <a:rPr lang="en-US" sz="1800" dirty="0"/>
              <a:t>in case assessment &amp; safety plan.</a:t>
            </a:r>
          </a:p>
          <a:p>
            <a:pPr marL="0" indent="0">
              <a:buFont typeface="Arial"/>
              <a:buNone/>
            </a:pPr>
            <a:endParaRPr lang="en-US" sz="1800" dirty="0"/>
          </a:p>
          <a:p>
            <a:r>
              <a:rPr lang="en-US" sz="1800" dirty="0">
                <a:solidFill>
                  <a:srgbClr val="C00000"/>
                </a:solidFill>
              </a:rPr>
              <a:t>100% </a:t>
            </a:r>
            <a:r>
              <a:rPr lang="en-US" sz="1800" b="1" dirty="0">
                <a:solidFill>
                  <a:srgbClr val="C00000"/>
                </a:solidFill>
              </a:rPr>
              <a:t>of cases </a:t>
            </a:r>
            <a:r>
              <a:rPr lang="en-US" sz="1800" b="1" dirty="0"/>
              <a:t>decreased exposure to violence and improved their sense of safety and empowerment </a:t>
            </a:r>
          </a:p>
          <a:p>
            <a:pPr marL="0" indent="0">
              <a:buFont typeface="Arial"/>
              <a:buNone/>
            </a:pPr>
            <a:endParaRPr lang="en-US" sz="1800" dirty="0"/>
          </a:p>
          <a:p>
            <a:pPr marL="0" indent="0">
              <a:buNone/>
            </a:pPr>
            <a:endParaRPr lang="en-US" sz="2400" dirty="0"/>
          </a:p>
        </p:txBody>
      </p:sp>
      <p:sp>
        <p:nvSpPr>
          <p:cNvPr id="9" name="TextBox 8">
            <a:extLst>
              <a:ext uri="{FF2B5EF4-FFF2-40B4-BE49-F238E27FC236}">
                <a16:creationId xmlns:a16="http://schemas.microsoft.com/office/drawing/2014/main" id="{83A12CA6-02B7-4E95-9DFC-852DD28A7545}"/>
              </a:ext>
            </a:extLst>
          </p:cNvPr>
          <p:cNvSpPr txBox="1"/>
          <p:nvPr/>
        </p:nvSpPr>
        <p:spPr>
          <a:xfrm>
            <a:off x="155643" y="4141504"/>
            <a:ext cx="8832714" cy="4801314"/>
          </a:xfrm>
          <a:prstGeom prst="rect">
            <a:avLst/>
          </a:prstGeom>
          <a:noFill/>
        </p:spPr>
        <p:txBody>
          <a:bodyPr wrap="square" rtlCol="0">
            <a:spAutoFit/>
          </a:bodyPr>
          <a:lstStyle/>
          <a:p>
            <a:r>
              <a:rPr lang="en-US" b="1" dirty="0"/>
              <a:t>OPERATIONAL LEARNING:</a:t>
            </a:r>
          </a:p>
          <a:p>
            <a:endParaRPr lang="en-US" b="1" dirty="0"/>
          </a:p>
          <a:p>
            <a:pPr marL="285750" indent="-285750">
              <a:buFont typeface="Arial" panose="020B0604020202020204" pitchFamily="34" charset="0"/>
              <a:buChar char="•"/>
            </a:pPr>
            <a:r>
              <a:rPr lang="en-US" b="1" dirty="0"/>
              <a:t>Cash and GBV case management staff  need to be exposed to and trained on key components of each other’s approaches and  operational parameters to ensure quality effective support to survivors </a:t>
            </a:r>
          </a:p>
          <a:p>
            <a:endParaRPr lang="en-US" b="1" dirty="0"/>
          </a:p>
          <a:p>
            <a:pPr marL="285750" indent="-285750">
              <a:buFont typeface="Arial" panose="020B0604020202020204" pitchFamily="34" charset="0"/>
              <a:buChar char="•"/>
            </a:pPr>
            <a:r>
              <a:rPr lang="en-US" b="1" dirty="0"/>
              <a:t>In order to uphold the long term safety of survivors need to access</a:t>
            </a:r>
          </a:p>
          <a:p>
            <a:r>
              <a:rPr lang="en-US" b="1" dirty="0"/>
              <a:t>     livelihood opportunities to achieve self-reliance beyond the receipt of  </a:t>
            </a:r>
          </a:p>
          <a:p>
            <a:r>
              <a:rPr lang="en-US" b="1" dirty="0"/>
              <a:t>     cash.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8373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6" descr="WRC White Bars Only.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40750" y="6324600"/>
            <a:ext cx="29845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835D9A50-6CC6-4255-BD91-61E0BA9CF181}"/>
              </a:ext>
            </a:extLst>
          </p:cNvPr>
          <p:cNvSpPr>
            <a:spLocks noGrp="1"/>
          </p:cNvSpPr>
          <p:nvPr>
            <p:ph type="title"/>
          </p:nvPr>
        </p:nvSpPr>
        <p:spPr>
          <a:xfrm>
            <a:off x="457200" y="274638"/>
            <a:ext cx="8229600" cy="1143000"/>
          </a:xfrm>
        </p:spPr>
        <p:txBody>
          <a:bodyPr>
            <a:noAutofit/>
          </a:bodyPr>
          <a:lstStyle/>
          <a:p>
            <a:r>
              <a:rPr lang="en-US" sz="4000" dirty="0">
                <a:solidFill>
                  <a:srgbClr val="C00000"/>
                </a:solidFill>
              </a:rPr>
              <a:t>Calls to Action: </a:t>
            </a:r>
            <a:r>
              <a:rPr lang="en-US" sz="4000" dirty="0"/>
              <a:t>Cash Practitioners</a:t>
            </a:r>
          </a:p>
        </p:txBody>
      </p:sp>
      <p:sp>
        <p:nvSpPr>
          <p:cNvPr id="7" name="Content Placeholder 2">
            <a:extLst>
              <a:ext uri="{FF2B5EF4-FFF2-40B4-BE49-F238E27FC236}">
                <a16:creationId xmlns:a16="http://schemas.microsoft.com/office/drawing/2014/main" id="{78659DF3-9000-4213-94DE-B0FC92FB833B}"/>
              </a:ext>
            </a:extLst>
          </p:cNvPr>
          <p:cNvSpPr>
            <a:spLocks noGrp="1"/>
          </p:cNvSpPr>
          <p:nvPr>
            <p:ph idx="1"/>
          </p:nvPr>
        </p:nvSpPr>
        <p:spPr>
          <a:xfrm>
            <a:off x="457200" y="1600200"/>
            <a:ext cx="8229600" cy="4525963"/>
          </a:xfrm>
        </p:spPr>
        <p:txBody>
          <a:bodyPr>
            <a:normAutofit fontScale="92500" lnSpcReduction="20000"/>
          </a:bodyPr>
          <a:lstStyle/>
          <a:p>
            <a:r>
              <a:rPr lang="en-US" dirty="0"/>
              <a:t>Collaborate with GBV actors to mainstream GBV considerations within CBIs across the program cycle. </a:t>
            </a:r>
          </a:p>
          <a:p>
            <a:pPr lvl="0"/>
            <a:endParaRPr lang="en-US" dirty="0"/>
          </a:p>
          <a:p>
            <a:pPr lvl="0"/>
            <a:r>
              <a:rPr lang="en-US" dirty="0"/>
              <a:t>Assess, mitigate and monitor risks of GBV associated with the introduction of cash assistance. </a:t>
            </a:r>
            <a:r>
              <a:rPr lang="en-US" i="1" dirty="0"/>
              <a:t>Tailor and adapt assistance. </a:t>
            </a:r>
          </a:p>
          <a:p>
            <a:pPr lvl="0"/>
            <a:endParaRPr lang="en-US" dirty="0"/>
          </a:p>
          <a:p>
            <a:pPr lvl="0"/>
            <a:r>
              <a:rPr lang="en-US" dirty="0"/>
              <a:t>Collaborate with GBV actors to integrate cash within GBV case management services.</a:t>
            </a:r>
          </a:p>
          <a:p>
            <a:endParaRPr lang="en-US" dirty="0"/>
          </a:p>
        </p:txBody>
      </p:sp>
      <p:grpSp>
        <p:nvGrpSpPr>
          <p:cNvPr id="8" name="Group 7">
            <a:extLst>
              <a:ext uri="{FF2B5EF4-FFF2-40B4-BE49-F238E27FC236}">
                <a16:creationId xmlns:a16="http://schemas.microsoft.com/office/drawing/2014/main" id="{A6CA90FB-F2FC-4804-8645-55021F7DC28B}"/>
              </a:ext>
            </a:extLst>
          </p:cNvPr>
          <p:cNvGrpSpPr/>
          <p:nvPr/>
        </p:nvGrpSpPr>
        <p:grpSpPr>
          <a:xfrm>
            <a:off x="7505449" y="5696762"/>
            <a:ext cx="1273243" cy="858801"/>
            <a:chOff x="6942172" y="5134036"/>
            <a:chExt cx="1997963" cy="1362075"/>
          </a:xfrm>
        </p:grpSpPr>
        <p:pic>
          <p:nvPicPr>
            <p:cNvPr id="9" name="image19.png">
              <a:extLst>
                <a:ext uri="{FF2B5EF4-FFF2-40B4-BE49-F238E27FC236}">
                  <a16:creationId xmlns:a16="http://schemas.microsoft.com/office/drawing/2014/main" id="{26D6EE2B-FDB1-4AF9-910E-DDDF2E97FFBF}"/>
                </a:ext>
              </a:extLst>
            </p:cNvPr>
            <p:cNvPicPr/>
            <p:nvPr/>
          </p:nvPicPr>
          <p:blipFill>
            <a:blip r:embed="rId4"/>
            <a:srcRect/>
            <a:stretch>
              <a:fillRect/>
            </a:stretch>
          </p:blipFill>
          <p:spPr>
            <a:xfrm>
              <a:off x="7176268" y="5134036"/>
              <a:ext cx="1510532" cy="1362075"/>
            </a:xfrm>
            <a:prstGeom prst="rect">
              <a:avLst/>
            </a:prstGeom>
            <a:ln/>
          </p:spPr>
        </p:pic>
        <p:pic>
          <p:nvPicPr>
            <p:cNvPr id="10" name="image8.jpg">
              <a:extLst>
                <a:ext uri="{FF2B5EF4-FFF2-40B4-BE49-F238E27FC236}">
                  <a16:creationId xmlns:a16="http://schemas.microsoft.com/office/drawing/2014/main" id="{52BABA89-9CC9-44AF-AE46-4886DBC382BA}"/>
                </a:ext>
              </a:extLst>
            </p:cNvPr>
            <p:cNvPicPr/>
            <p:nvPr/>
          </p:nvPicPr>
          <p:blipFill>
            <a:blip r:embed="rId5"/>
            <a:srcRect/>
            <a:stretch>
              <a:fillRect/>
            </a:stretch>
          </p:blipFill>
          <p:spPr>
            <a:xfrm>
              <a:off x="6942172" y="5321424"/>
              <a:ext cx="574796" cy="1002359"/>
            </a:xfrm>
            <a:prstGeom prst="rect">
              <a:avLst/>
            </a:prstGeom>
            <a:ln/>
          </p:spPr>
        </p:pic>
        <p:pic>
          <p:nvPicPr>
            <p:cNvPr id="11" name="image14.png">
              <a:extLst>
                <a:ext uri="{FF2B5EF4-FFF2-40B4-BE49-F238E27FC236}">
                  <a16:creationId xmlns:a16="http://schemas.microsoft.com/office/drawing/2014/main" id="{60D1D952-2860-47F3-B2E7-B1EEC29190CE}"/>
                </a:ext>
              </a:extLst>
            </p:cNvPr>
            <p:cNvPicPr/>
            <p:nvPr/>
          </p:nvPicPr>
          <p:blipFill>
            <a:blip r:embed="rId6"/>
            <a:srcRect/>
            <a:stretch>
              <a:fillRect/>
            </a:stretch>
          </p:blipFill>
          <p:spPr>
            <a:xfrm>
              <a:off x="8321156" y="5321424"/>
              <a:ext cx="618979" cy="987301"/>
            </a:xfrm>
            <a:prstGeom prst="rect">
              <a:avLst/>
            </a:prstGeom>
            <a:ln/>
          </p:spPr>
        </p:pic>
      </p:grpSp>
    </p:spTree>
    <p:extLst>
      <p:ext uri="{BB962C8B-B14F-4D97-AF65-F5344CB8AC3E}">
        <p14:creationId xmlns:p14="http://schemas.microsoft.com/office/powerpoint/2010/main" val="396684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6" descr="WRC White Bars Only.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77275" y="6324600"/>
            <a:ext cx="29845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835D9A50-6CC6-4255-BD91-61E0BA9CF181}"/>
              </a:ext>
            </a:extLst>
          </p:cNvPr>
          <p:cNvSpPr>
            <a:spLocks noGrp="1"/>
          </p:cNvSpPr>
          <p:nvPr>
            <p:ph type="title"/>
          </p:nvPr>
        </p:nvSpPr>
        <p:spPr>
          <a:xfrm>
            <a:off x="457200" y="274638"/>
            <a:ext cx="8229600" cy="1143000"/>
          </a:xfrm>
        </p:spPr>
        <p:txBody>
          <a:bodyPr/>
          <a:lstStyle/>
          <a:p>
            <a:r>
              <a:rPr lang="en-US" dirty="0">
                <a:solidFill>
                  <a:srgbClr val="C00000"/>
                </a:solidFill>
              </a:rPr>
              <a:t>Calls to Action: </a:t>
            </a:r>
            <a:r>
              <a:rPr lang="en-US" dirty="0"/>
              <a:t>GBV Practitioners</a:t>
            </a:r>
          </a:p>
        </p:txBody>
      </p:sp>
      <p:sp>
        <p:nvSpPr>
          <p:cNvPr id="9" name="Content Placeholder 2">
            <a:extLst>
              <a:ext uri="{FF2B5EF4-FFF2-40B4-BE49-F238E27FC236}">
                <a16:creationId xmlns:a16="http://schemas.microsoft.com/office/drawing/2014/main" id="{78659DF3-9000-4213-94DE-B0FC92FB833B}"/>
              </a:ext>
            </a:extLst>
          </p:cNvPr>
          <p:cNvSpPr>
            <a:spLocks noGrp="1"/>
          </p:cNvSpPr>
          <p:nvPr>
            <p:ph idx="1"/>
          </p:nvPr>
        </p:nvSpPr>
        <p:spPr>
          <a:xfrm>
            <a:off x="457200" y="1600200"/>
            <a:ext cx="8229600" cy="4525963"/>
          </a:xfrm>
        </p:spPr>
        <p:txBody>
          <a:bodyPr>
            <a:normAutofit fontScale="92500" lnSpcReduction="20000"/>
          </a:bodyPr>
          <a:lstStyle/>
          <a:p>
            <a:pPr lvl="0"/>
            <a:r>
              <a:rPr lang="en-US" dirty="0"/>
              <a:t>Set up comprehensive intersectoral referrals –cash actors are just as important as other partners. </a:t>
            </a:r>
          </a:p>
          <a:p>
            <a:pPr marL="0" lvl="0" indent="0">
              <a:buNone/>
            </a:pPr>
            <a:endParaRPr lang="en-US" dirty="0"/>
          </a:p>
          <a:p>
            <a:pPr lvl="0"/>
            <a:r>
              <a:rPr lang="en-US" dirty="0"/>
              <a:t>Build partnerships to integrate cash within GBV case management services – may require multiple partners to stop-gap access for clients.</a:t>
            </a:r>
          </a:p>
          <a:p>
            <a:pPr marL="0" lvl="0" indent="0">
              <a:buNone/>
            </a:pPr>
            <a:endParaRPr lang="en-US" dirty="0"/>
          </a:p>
          <a:p>
            <a:r>
              <a:rPr lang="en-US" dirty="0"/>
              <a:t>Collaborate with cash actors to ensure GBV considerations are mainstreaming within CBIs. </a:t>
            </a:r>
          </a:p>
          <a:p>
            <a:endParaRPr lang="en-US" dirty="0"/>
          </a:p>
        </p:txBody>
      </p:sp>
      <p:grpSp>
        <p:nvGrpSpPr>
          <p:cNvPr id="7" name="Group 6">
            <a:extLst>
              <a:ext uri="{FF2B5EF4-FFF2-40B4-BE49-F238E27FC236}">
                <a16:creationId xmlns:a16="http://schemas.microsoft.com/office/drawing/2014/main" id="{971D7551-3337-4B0C-9496-00A5A25AC7FE}"/>
              </a:ext>
            </a:extLst>
          </p:cNvPr>
          <p:cNvGrpSpPr/>
          <p:nvPr/>
        </p:nvGrpSpPr>
        <p:grpSpPr>
          <a:xfrm>
            <a:off x="7505449" y="5696762"/>
            <a:ext cx="1273243" cy="858801"/>
            <a:chOff x="6942172" y="5134036"/>
            <a:chExt cx="1997963" cy="1362075"/>
          </a:xfrm>
        </p:grpSpPr>
        <p:pic>
          <p:nvPicPr>
            <p:cNvPr id="10" name="image19.png">
              <a:extLst>
                <a:ext uri="{FF2B5EF4-FFF2-40B4-BE49-F238E27FC236}">
                  <a16:creationId xmlns:a16="http://schemas.microsoft.com/office/drawing/2014/main" id="{0908B18F-E3A5-4800-819D-AD6BCE9D3768}"/>
                </a:ext>
              </a:extLst>
            </p:cNvPr>
            <p:cNvPicPr/>
            <p:nvPr/>
          </p:nvPicPr>
          <p:blipFill>
            <a:blip r:embed="rId4"/>
            <a:srcRect/>
            <a:stretch>
              <a:fillRect/>
            </a:stretch>
          </p:blipFill>
          <p:spPr>
            <a:xfrm>
              <a:off x="7176268" y="5134036"/>
              <a:ext cx="1510532" cy="1362075"/>
            </a:xfrm>
            <a:prstGeom prst="rect">
              <a:avLst/>
            </a:prstGeom>
            <a:ln/>
          </p:spPr>
        </p:pic>
        <p:pic>
          <p:nvPicPr>
            <p:cNvPr id="11" name="image8.jpg">
              <a:extLst>
                <a:ext uri="{FF2B5EF4-FFF2-40B4-BE49-F238E27FC236}">
                  <a16:creationId xmlns:a16="http://schemas.microsoft.com/office/drawing/2014/main" id="{3D11BCA2-9D67-448A-B38D-01E4992D9AEA}"/>
                </a:ext>
              </a:extLst>
            </p:cNvPr>
            <p:cNvPicPr/>
            <p:nvPr/>
          </p:nvPicPr>
          <p:blipFill>
            <a:blip r:embed="rId5"/>
            <a:srcRect/>
            <a:stretch>
              <a:fillRect/>
            </a:stretch>
          </p:blipFill>
          <p:spPr>
            <a:xfrm>
              <a:off x="6942172" y="5321424"/>
              <a:ext cx="574796" cy="1002359"/>
            </a:xfrm>
            <a:prstGeom prst="rect">
              <a:avLst/>
            </a:prstGeom>
            <a:ln/>
          </p:spPr>
        </p:pic>
        <p:pic>
          <p:nvPicPr>
            <p:cNvPr id="12" name="image14.png">
              <a:extLst>
                <a:ext uri="{FF2B5EF4-FFF2-40B4-BE49-F238E27FC236}">
                  <a16:creationId xmlns:a16="http://schemas.microsoft.com/office/drawing/2014/main" id="{3C612E57-539C-4348-8A71-0EEE8B901BDB}"/>
                </a:ext>
              </a:extLst>
            </p:cNvPr>
            <p:cNvPicPr/>
            <p:nvPr/>
          </p:nvPicPr>
          <p:blipFill>
            <a:blip r:embed="rId6"/>
            <a:srcRect/>
            <a:stretch>
              <a:fillRect/>
            </a:stretch>
          </p:blipFill>
          <p:spPr>
            <a:xfrm>
              <a:off x="8321156" y="5321424"/>
              <a:ext cx="618979" cy="987301"/>
            </a:xfrm>
            <a:prstGeom prst="rect">
              <a:avLst/>
            </a:prstGeom>
            <a:ln/>
          </p:spPr>
        </p:pic>
      </p:grpSp>
    </p:spTree>
    <p:extLst>
      <p:ext uri="{BB962C8B-B14F-4D97-AF65-F5344CB8AC3E}">
        <p14:creationId xmlns:p14="http://schemas.microsoft.com/office/powerpoint/2010/main" val="170546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1304925"/>
            <a:ext cx="9144000" cy="1368425"/>
          </a:xfrm>
        </p:spPr>
        <p:txBody>
          <a:bodyPr>
            <a:normAutofit fontScale="90000"/>
          </a:bodyPr>
          <a:lstStyle/>
          <a:p>
            <a:pPr eaLnBrk="1" hangingPunct="1"/>
            <a:br>
              <a:rPr lang="en-US">
                <a:ea typeface="MS PGothic" charset="0"/>
                <a:cs typeface="Arial" charset="0"/>
              </a:rPr>
            </a:br>
            <a:br>
              <a:rPr lang="en-US">
                <a:ea typeface="MS PGothic" charset="0"/>
                <a:cs typeface="Arial" charset="0"/>
              </a:rPr>
            </a:br>
            <a:endParaRPr lang="en-US">
              <a:ea typeface="MS PGothic" charset="0"/>
              <a:cs typeface="Arial" charset="0"/>
            </a:endParaRPr>
          </a:p>
        </p:txBody>
      </p:sp>
      <p:pic>
        <p:nvPicPr>
          <p:cNvPr id="25605" name="Picture 6" descr="WRC White Bars Only.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77275" y="6324600"/>
            <a:ext cx="29845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835D9A50-6CC6-4255-BD91-61E0BA9CF181}"/>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C00000"/>
                </a:solidFill>
              </a:rPr>
              <a:t>Calls to Action: </a:t>
            </a:r>
            <a:r>
              <a:rPr lang="en-US" dirty="0"/>
              <a:t>Donors</a:t>
            </a:r>
          </a:p>
        </p:txBody>
      </p:sp>
      <p:sp>
        <p:nvSpPr>
          <p:cNvPr id="8" name="Content Placeholder 2">
            <a:extLst>
              <a:ext uri="{FF2B5EF4-FFF2-40B4-BE49-F238E27FC236}">
                <a16:creationId xmlns:a16="http://schemas.microsoft.com/office/drawing/2014/main" id="{78659DF3-9000-4213-94DE-B0FC92FB833B}"/>
              </a:ext>
            </a:extLst>
          </p:cNvPr>
          <p:cNvSpPr>
            <a:spLocks noGrp="1"/>
          </p:cNvSpPr>
          <p:nvPr>
            <p:ph idx="1"/>
          </p:nvPr>
        </p:nvSpPr>
        <p:spPr>
          <a:xfrm>
            <a:off x="457200" y="1600200"/>
            <a:ext cx="8229600" cy="4525963"/>
          </a:xfrm>
        </p:spPr>
        <p:txBody>
          <a:bodyPr>
            <a:normAutofit fontScale="92500" lnSpcReduction="10000"/>
          </a:bodyPr>
          <a:lstStyle/>
          <a:p>
            <a:r>
              <a:rPr lang="en-US" dirty="0"/>
              <a:t>Incentivize assessment, mitigation &amp; monitoring of risks associated with CBIs.</a:t>
            </a:r>
          </a:p>
          <a:p>
            <a:pPr marL="0" indent="0">
              <a:buNone/>
            </a:pPr>
            <a:endParaRPr lang="en-US" dirty="0"/>
          </a:p>
          <a:p>
            <a:r>
              <a:rPr lang="en-US" dirty="0"/>
              <a:t>Dedicate funding streams to the research &amp; scaling the integration of cash assistance into GBV programming.</a:t>
            </a:r>
          </a:p>
          <a:p>
            <a:pPr marL="0" indent="0">
              <a:buNone/>
            </a:pPr>
            <a:endParaRPr lang="en-US" dirty="0"/>
          </a:p>
          <a:p>
            <a:r>
              <a:rPr lang="en-US" dirty="0"/>
              <a:t>Consider the unique enabling factors for integrating cash into GBV programming.</a:t>
            </a:r>
          </a:p>
        </p:txBody>
      </p:sp>
      <p:grpSp>
        <p:nvGrpSpPr>
          <p:cNvPr id="9" name="Group 8">
            <a:extLst>
              <a:ext uri="{FF2B5EF4-FFF2-40B4-BE49-F238E27FC236}">
                <a16:creationId xmlns:a16="http://schemas.microsoft.com/office/drawing/2014/main" id="{006D9DE0-41AC-412E-B7BD-342B0E1B388C}"/>
              </a:ext>
            </a:extLst>
          </p:cNvPr>
          <p:cNvGrpSpPr/>
          <p:nvPr/>
        </p:nvGrpSpPr>
        <p:grpSpPr>
          <a:xfrm>
            <a:off x="7505449" y="5696762"/>
            <a:ext cx="1273243" cy="858801"/>
            <a:chOff x="6942172" y="5134036"/>
            <a:chExt cx="1997963" cy="1362075"/>
          </a:xfrm>
        </p:grpSpPr>
        <p:pic>
          <p:nvPicPr>
            <p:cNvPr id="10" name="image19.png">
              <a:extLst>
                <a:ext uri="{FF2B5EF4-FFF2-40B4-BE49-F238E27FC236}">
                  <a16:creationId xmlns:a16="http://schemas.microsoft.com/office/drawing/2014/main" id="{86B8E68F-52FF-43A7-A7C0-597016E414B6}"/>
                </a:ext>
              </a:extLst>
            </p:cNvPr>
            <p:cNvPicPr/>
            <p:nvPr/>
          </p:nvPicPr>
          <p:blipFill>
            <a:blip r:embed="rId4"/>
            <a:srcRect/>
            <a:stretch>
              <a:fillRect/>
            </a:stretch>
          </p:blipFill>
          <p:spPr>
            <a:xfrm>
              <a:off x="7176268" y="5134036"/>
              <a:ext cx="1510532" cy="1362075"/>
            </a:xfrm>
            <a:prstGeom prst="rect">
              <a:avLst/>
            </a:prstGeom>
            <a:ln/>
          </p:spPr>
        </p:pic>
        <p:pic>
          <p:nvPicPr>
            <p:cNvPr id="11" name="image8.jpg">
              <a:extLst>
                <a:ext uri="{FF2B5EF4-FFF2-40B4-BE49-F238E27FC236}">
                  <a16:creationId xmlns:a16="http://schemas.microsoft.com/office/drawing/2014/main" id="{DDC6DB68-81DB-4E0F-88C7-B8DCBDD2FB2D}"/>
                </a:ext>
              </a:extLst>
            </p:cNvPr>
            <p:cNvPicPr/>
            <p:nvPr/>
          </p:nvPicPr>
          <p:blipFill>
            <a:blip r:embed="rId5"/>
            <a:srcRect/>
            <a:stretch>
              <a:fillRect/>
            </a:stretch>
          </p:blipFill>
          <p:spPr>
            <a:xfrm>
              <a:off x="6942172" y="5321424"/>
              <a:ext cx="574796" cy="1002359"/>
            </a:xfrm>
            <a:prstGeom prst="rect">
              <a:avLst/>
            </a:prstGeom>
            <a:ln/>
          </p:spPr>
        </p:pic>
        <p:pic>
          <p:nvPicPr>
            <p:cNvPr id="12" name="image14.png">
              <a:extLst>
                <a:ext uri="{FF2B5EF4-FFF2-40B4-BE49-F238E27FC236}">
                  <a16:creationId xmlns:a16="http://schemas.microsoft.com/office/drawing/2014/main" id="{7E3B5F3B-F2CA-4DD8-BF5F-81E64A1CE0DA}"/>
                </a:ext>
              </a:extLst>
            </p:cNvPr>
            <p:cNvPicPr/>
            <p:nvPr/>
          </p:nvPicPr>
          <p:blipFill>
            <a:blip r:embed="rId6"/>
            <a:srcRect/>
            <a:stretch>
              <a:fillRect/>
            </a:stretch>
          </p:blipFill>
          <p:spPr>
            <a:xfrm>
              <a:off x="8321156" y="5321424"/>
              <a:ext cx="618979" cy="987301"/>
            </a:xfrm>
            <a:prstGeom prst="rect">
              <a:avLst/>
            </a:prstGeom>
            <a:ln/>
          </p:spPr>
        </p:pic>
      </p:grpSp>
    </p:spTree>
    <p:extLst>
      <p:ext uri="{BB962C8B-B14F-4D97-AF65-F5344CB8AC3E}">
        <p14:creationId xmlns:p14="http://schemas.microsoft.com/office/powerpoint/2010/main" val="42921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1304925"/>
            <a:ext cx="9144000" cy="1368425"/>
          </a:xfrm>
        </p:spPr>
        <p:txBody>
          <a:bodyPr>
            <a:normAutofit fontScale="90000"/>
          </a:bodyPr>
          <a:lstStyle/>
          <a:p>
            <a:pPr eaLnBrk="1" hangingPunct="1"/>
            <a:br>
              <a:rPr lang="en-US">
                <a:ea typeface="MS PGothic" charset="0"/>
                <a:cs typeface="Arial" charset="0"/>
              </a:rPr>
            </a:br>
            <a:br>
              <a:rPr lang="en-US">
                <a:ea typeface="MS PGothic" charset="0"/>
                <a:cs typeface="Arial" charset="0"/>
              </a:rPr>
            </a:br>
            <a:endParaRPr lang="en-US">
              <a:ea typeface="MS PGothic" charset="0"/>
              <a:cs typeface="Arial" charset="0"/>
            </a:endParaRPr>
          </a:p>
        </p:txBody>
      </p:sp>
      <p:pic>
        <p:nvPicPr>
          <p:cNvPr id="25605" name="Picture 6" descr="WRC White Bars Only.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77275" y="6324600"/>
            <a:ext cx="29845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835D9A50-6CC6-4255-BD91-61E0BA9CF181}"/>
              </a:ext>
            </a:extLst>
          </p:cNvPr>
          <p:cNvSpPr txBox="1">
            <a:spLocks/>
          </p:cNvSpPr>
          <p:nvPr/>
        </p:nvSpPr>
        <p:spPr>
          <a:xfrm>
            <a:off x="457200" y="-1735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Resources: Toolkit &amp; Video</a:t>
            </a:r>
          </a:p>
        </p:txBody>
      </p:sp>
      <p:grpSp>
        <p:nvGrpSpPr>
          <p:cNvPr id="3" name="Group 2">
            <a:extLst>
              <a:ext uri="{FF2B5EF4-FFF2-40B4-BE49-F238E27FC236}">
                <a16:creationId xmlns:a16="http://schemas.microsoft.com/office/drawing/2014/main" id="{AC26E247-E8E8-4DA2-BF85-3E0D5929AA52}"/>
              </a:ext>
            </a:extLst>
          </p:cNvPr>
          <p:cNvGrpSpPr/>
          <p:nvPr/>
        </p:nvGrpSpPr>
        <p:grpSpPr>
          <a:xfrm>
            <a:off x="1260937" y="1335023"/>
            <a:ext cx="6622126" cy="5152985"/>
            <a:chOff x="1505242" y="1380550"/>
            <a:chExt cx="6370497" cy="4844087"/>
          </a:xfrm>
        </p:grpSpPr>
        <p:pic>
          <p:nvPicPr>
            <p:cNvPr id="9" name="Picture 8" descr="Screen Shot 2018-03-02 at 10.14.11.png"/>
            <p:cNvPicPr>
              <a:picLocks noChangeAspect="1"/>
            </p:cNvPicPr>
            <p:nvPr/>
          </p:nvPicPr>
          <p:blipFill rotWithShape="1">
            <a:blip r:embed="rId4">
              <a:extLst>
                <a:ext uri="{28A0092B-C50C-407E-A947-70E740481C1C}">
                  <a14:useLocalDpi xmlns:a14="http://schemas.microsoft.com/office/drawing/2010/main" val="0"/>
                </a:ext>
              </a:extLst>
            </a:blip>
            <a:srcRect l="4508" t="6600" r="1252" b="62418"/>
            <a:stretch/>
          </p:blipFill>
          <p:spPr>
            <a:xfrm>
              <a:off x="1505243" y="1380550"/>
              <a:ext cx="6370496" cy="1713056"/>
            </a:xfrm>
            <a:prstGeom prst="rect">
              <a:avLst/>
            </a:prstGeom>
          </p:spPr>
          <p:style>
            <a:lnRef idx="2">
              <a:schemeClr val="dk1"/>
            </a:lnRef>
            <a:fillRef idx="1">
              <a:schemeClr val="lt1"/>
            </a:fillRef>
            <a:effectRef idx="0">
              <a:schemeClr val="dk1"/>
            </a:effectRef>
            <a:fontRef idx="minor">
              <a:schemeClr val="dk1"/>
            </a:fontRef>
          </p:style>
        </p:pic>
        <p:pic>
          <p:nvPicPr>
            <p:cNvPr id="11" name="Picture 10" descr="Screen Shot 2018-03-02 at 10.14.11.png">
              <a:extLst>
                <a:ext uri="{FF2B5EF4-FFF2-40B4-BE49-F238E27FC236}">
                  <a16:creationId xmlns:a16="http://schemas.microsoft.com/office/drawing/2014/main" id="{2AC0262F-99B5-4F6F-8B9A-28086BD14417}"/>
                </a:ext>
              </a:extLst>
            </p:cNvPr>
            <p:cNvPicPr>
              <a:picLocks noChangeAspect="1"/>
            </p:cNvPicPr>
            <p:nvPr/>
          </p:nvPicPr>
          <p:blipFill rotWithShape="1">
            <a:blip r:embed="rId4">
              <a:extLst>
                <a:ext uri="{28A0092B-C50C-407E-A947-70E740481C1C}">
                  <a14:useLocalDpi xmlns:a14="http://schemas.microsoft.com/office/drawing/2010/main" val="0"/>
                </a:ext>
              </a:extLst>
            </a:blip>
            <a:srcRect l="1" t="43237" r="1736"/>
            <a:stretch/>
          </p:blipFill>
          <p:spPr>
            <a:xfrm>
              <a:off x="1505242" y="3086055"/>
              <a:ext cx="6370496" cy="3138582"/>
            </a:xfrm>
            <a:prstGeom prst="rect">
              <a:avLst/>
            </a:prstGeom>
          </p:spPr>
          <p:style>
            <a:lnRef idx="2">
              <a:schemeClr val="dk1"/>
            </a:lnRef>
            <a:fillRef idx="1">
              <a:schemeClr val="lt1"/>
            </a:fillRef>
            <a:effectRef idx="0">
              <a:schemeClr val="dk1"/>
            </a:effectRef>
            <a:fontRef idx="minor">
              <a:schemeClr val="dk1"/>
            </a:fontRef>
          </p:style>
        </p:pic>
      </p:grpSp>
      <p:sp>
        <p:nvSpPr>
          <p:cNvPr id="13" name="TextBox 12">
            <a:extLst>
              <a:ext uri="{FF2B5EF4-FFF2-40B4-BE49-F238E27FC236}">
                <a16:creationId xmlns:a16="http://schemas.microsoft.com/office/drawing/2014/main" id="{F45FA811-1C09-4AB9-BC2B-35A5FCE0F91E}"/>
              </a:ext>
            </a:extLst>
          </p:cNvPr>
          <p:cNvSpPr txBox="1"/>
          <p:nvPr/>
        </p:nvSpPr>
        <p:spPr>
          <a:xfrm>
            <a:off x="2199104" y="804866"/>
            <a:ext cx="5183923" cy="369332"/>
          </a:xfrm>
          <a:prstGeom prst="rect">
            <a:avLst/>
          </a:prstGeom>
          <a:noFill/>
        </p:spPr>
        <p:txBody>
          <a:bodyPr wrap="square" rtlCol="0">
            <a:spAutoFit/>
          </a:bodyPr>
          <a:lstStyle/>
          <a:p>
            <a:pPr algn="ctr"/>
            <a:r>
              <a:rPr lang="en-US" u="sng" dirty="0">
                <a:hlinkClick r:id="rId5"/>
              </a:rPr>
              <a:t>http://wrc.ms/cashandgbv</a:t>
            </a:r>
            <a:r>
              <a:rPr lang="en-US" u="sng" dirty="0"/>
              <a:t>  </a:t>
            </a:r>
            <a:endParaRPr lang="en-US" sz="2800" dirty="0"/>
          </a:p>
        </p:txBody>
      </p:sp>
      <p:sp>
        <p:nvSpPr>
          <p:cNvPr id="2" name="Oval 1">
            <a:extLst>
              <a:ext uri="{FF2B5EF4-FFF2-40B4-BE49-F238E27FC236}">
                <a16:creationId xmlns:a16="http://schemas.microsoft.com/office/drawing/2014/main" id="{2E63D3D9-6469-41F3-83E3-65F5EE672492}"/>
              </a:ext>
            </a:extLst>
          </p:cNvPr>
          <p:cNvSpPr/>
          <p:nvPr/>
        </p:nvSpPr>
        <p:spPr>
          <a:xfrm>
            <a:off x="2918021" y="3809921"/>
            <a:ext cx="1769805" cy="1713056"/>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73899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1304925"/>
            <a:ext cx="9144000" cy="1368425"/>
          </a:xfrm>
        </p:spPr>
        <p:txBody>
          <a:bodyPr>
            <a:normAutofit fontScale="90000"/>
          </a:bodyPr>
          <a:lstStyle/>
          <a:p>
            <a:pPr eaLnBrk="1" hangingPunct="1"/>
            <a:br>
              <a:rPr lang="en-US">
                <a:ea typeface="MS PGothic" charset="0"/>
                <a:cs typeface="Arial" charset="0"/>
              </a:rPr>
            </a:br>
            <a:br>
              <a:rPr lang="en-US">
                <a:ea typeface="MS PGothic" charset="0"/>
                <a:cs typeface="Arial" charset="0"/>
              </a:rPr>
            </a:br>
            <a:endParaRPr lang="en-US">
              <a:ea typeface="MS PGothic" charset="0"/>
              <a:cs typeface="Arial" charset="0"/>
            </a:endParaRPr>
          </a:p>
        </p:txBody>
      </p:sp>
      <p:pic>
        <p:nvPicPr>
          <p:cNvPr id="25605" name="Picture 6" descr="WRC White Bars Only.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77275" y="6324600"/>
            <a:ext cx="29845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pic>
        <p:nvPicPr>
          <p:cNvPr id="12" name="Picture 11" descr="Screen Shot 2018-03-02 at 10.18.5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190" y="1417638"/>
            <a:ext cx="2694404" cy="34661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Screen Shot 2018-03-02 at 10.19.1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4798" y="1753101"/>
            <a:ext cx="2694404" cy="3476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descr="Screen Shot 2018-03-02 at 10.20.06.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05406" y="2213226"/>
            <a:ext cx="2694404" cy="3476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a:extLst>
              <a:ext uri="{FF2B5EF4-FFF2-40B4-BE49-F238E27FC236}">
                <a16:creationId xmlns:a16="http://schemas.microsoft.com/office/drawing/2014/main" id="{A9F716AB-2E80-43DE-A5EE-DD2B3FD4CB63}"/>
              </a:ext>
            </a:extLst>
          </p:cNvPr>
          <p:cNvSpPr txBox="1"/>
          <p:nvPr/>
        </p:nvSpPr>
        <p:spPr>
          <a:xfrm>
            <a:off x="2199104" y="804866"/>
            <a:ext cx="5183923" cy="369332"/>
          </a:xfrm>
          <a:prstGeom prst="rect">
            <a:avLst/>
          </a:prstGeom>
          <a:noFill/>
        </p:spPr>
        <p:txBody>
          <a:bodyPr wrap="square" rtlCol="0">
            <a:spAutoFit/>
          </a:bodyPr>
          <a:lstStyle/>
          <a:p>
            <a:pPr algn="ctr"/>
            <a:r>
              <a:rPr lang="en-US" u="sng" dirty="0">
                <a:hlinkClick r:id="rId7"/>
              </a:rPr>
              <a:t>http://wrc.ms/cashandgbv</a:t>
            </a:r>
            <a:r>
              <a:rPr lang="en-US" u="sng" dirty="0"/>
              <a:t>  </a:t>
            </a:r>
            <a:endParaRPr lang="en-US" sz="2800" dirty="0"/>
          </a:p>
        </p:txBody>
      </p:sp>
      <p:sp>
        <p:nvSpPr>
          <p:cNvPr id="16" name="Title 1">
            <a:extLst>
              <a:ext uri="{FF2B5EF4-FFF2-40B4-BE49-F238E27FC236}">
                <a16:creationId xmlns:a16="http://schemas.microsoft.com/office/drawing/2014/main" id="{E75B4AF6-F9ED-42DD-A9D6-0AE9D947C7F5}"/>
              </a:ext>
            </a:extLst>
          </p:cNvPr>
          <p:cNvSpPr txBox="1">
            <a:spLocks/>
          </p:cNvSpPr>
          <p:nvPr/>
        </p:nvSpPr>
        <p:spPr>
          <a:xfrm>
            <a:off x="457200" y="-1735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Resources: Case Studies</a:t>
            </a:r>
          </a:p>
        </p:txBody>
      </p:sp>
    </p:spTree>
    <p:extLst>
      <p:ext uri="{BB962C8B-B14F-4D97-AF65-F5344CB8AC3E}">
        <p14:creationId xmlns:p14="http://schemas.microsoft.com/office/powerpoint/2010/main" val="3114091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463EC-A827-4C44-B139-858C4F1EA6F2}"/>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4657E4C-8984-4CD2-AB23-452663AED028}"/>
              </a:ext>
            </a:extLst>
          </p:cNvPr>
          <p:cNvSpPr>
            <a:spLocks noGrp="1"/>
          </p:cNvSpPr>
          <p:nvPr>
            <p:ph idx="1"/>
          </p:nvPr>
        </p:nvSpPr>
        <p:spPr>
          <a:xfrm>
            <a:off x="457200" y="1375417"/>
            <a:ext cx="8229600" cy="4525963"/>
          </a:xfrm>
        </p:spPr>
        <p:txBody>
          <a:bodyPr>
            <a:noAutofit/>
          </a:bodyPr>
          <a:lstStyle/>
          <a:p>
            <a:r>
              <a:rPr lang="en-US" sz="2200" dirty="0"/>
              <a:t>Background – project and partnership</a:t>
            </a:r>
          </a:p>
          <a:p>
            <a:pPr marL="0" indent="0">
              <a:buNone/>
            </a:pPr>
            <a:endParaRPr lang="en-US" sz="2200" dirty="0"/>
          </a:p>
          <a:p>
            <a:pPr lvl="0"/>
            <a:r>
              <a:rPr lang="en-US" sz="2200" dirty="0"/>
              <a:t>Taking stock of current practice integrating cash and GBV programming</a:t>
            </a:r>
          </a:p>
          <a:p>
            <a:pPr marL="0" lvl="0" indent="0">
              <a:buNone/>
            </a:pPr>
            <a:endParaRPr lang="en-US" sz="2200" dirty="0"/>
          </a:p>
          <a:p>
            <a:pPr lvl="0"/>
            <a:r>
              <a:rPr lang="en-US" sz="2200" dirty="0"/>
              <a:t>Introduction and orientation to the Toolkit </a:t>
            </a:r>
          </a:p>
          <a:p>
            <a:pPr marL="0" lvl="0" indent="0">
              <a:buNone/>
            </a:pPr>
            <a:endParaRPr lang="en-US" sz="2200" dirty="0"/>
          </a:p>
          <a:p>
            <a:pPr lvl="0"/>
            <a:r>
              <a:rPr lang="en-US" sz="2200" dirty="0"/>
              <a:t>Programmatic and operational learning from piloting the Toolkit in Jordan</a:t>
            </a:r>
          </a:p>
          <a:p>
            <a:pPr marL="0" lvl="0" indent="0">
              <a:buNone/>
            </a:pPr>
            <a:endParaRPr lang="en-US" sz="2200" dirty="0"/>
          </a:p>
          <a:p>
            <a:pPr lvl="0"/>
            <a:r>
              <a:rPr lang="en-US" sz="2200" dirty="0"/>
              <a:t>Calls to Action for cash actors, GBV actors and donors</a:t>
            </a:r>
          </a:p>
          <a:p>
            <a:pPr marL="0" lvl="0" indent="0">
              <a:buNone/>
            </a:pPr>
            <a:endParaRPr lang="en-US" sz="2200" dirty="0"/>
          </a:p>
          <a:p>
            <a:pPr lvl="0"/>
            <a:r>
              <a:rPr lang="en-US" sz="2200" dirty="0"/>
              <a:t>Q &amp; A </a:t>
            </a:r>
          </a:p>
          <a:p>
            <a:pPr marL="0" indent="0">
              <a:buFont typeface="Arial" charset="0"/>
              <a:buNone/>
            </a:pPr>
            <a:endParaRPr lang="en-US" sz="2200" dirty="0">
              <a:ea typeface="MS PGothic" charset="0"/>
              <a:cs typeface="Arial" charset="0"/>
            </a:endParaRPr>
          </a:p>
        </p:txBody>
      </p:sp>
      <p:grpSp>
        <p:nvGrpSpPr>
          <p:cNvPr id="7" name="Group 6">
            <a:extLst>
              <a:ext uri="{FF2B5EF4-FFF2-40B4-BE49-F238E27FC236}">
                <a16:creationId xmlns:a16="http://schemas.microsoft.com/office/drawing/2014/main" id="{BA63E312-1C85-4F95-A484-77564C1B4615}"/>
              </a:ext>
            </a:extLst>
          </p:cNvPr>
          <p:cNvGrpSpPr/>
          <p:nvPr/>
        </p:nvGrpSpPr>
        <p:grpSpPr>
          <a:xfrm>
            <a:off x="7505449" y="5696762"/>
            <a:ext cx="1273243" cy="858801"/>
            <a:chOff x="6942172" y="5134036"/>
            <a:chExt cx="1997963" cy="1362075"/>
          </a:xfrm>
        </p:grpSpPr>
        <p:pic>
          <p:nvPicPr>
            <p:cNvPr id="4" name="image19.png">
              <a:extLst>
                <a:ext uri="{FF2B5EF4-FFF2-40B4-BE49-F238E27FC236}">
                  <a16:creationId xmlns:a16="http://schemas.microsoft.com/office/drawing/2014/main" id="{42C5DCB5-9DEE-4F28-9D7B-66B200BD0238}"/>
                </a:ext>
              </a:extLst>
            </p:cNvPr>
            <p:cNvPicPr/>
            <p:nvPr/>
          </p:nvPicPr>
          <p:blipFill>
            <a:blip r:embed="rId3"/>
            <a:srcRect/>
            <a:stretch>
              <a:fillRect/>
            </a:stretch>
          </p:blipFill>
          <p:spPr>
            <a:xfrm>
              <a:off x="7176268" y="5134036"/>
              <a:ext cx="1510532" cy="1362075"/>
            </a:xfrm>
            <a:prstGeom prst="rect">
              <a:avLst/>
            </a:prstGeom>
            <a:ln/>
          </p:spPr>
        </p:pic>
        <p:pic>
          <p:nvPicPr>
            <p:cNvPr id="5" name="image8.jpg">
              <a:extLst>
                <a:ext uri="{FF2B5EF4-FFF2-40B4-BE49-F238E27FC236}">
                  <a16:creationId xmlns:a16="http://schemas.microsoft.com/office/drawing/2014/main" id="{C6E54A87-C337-4754-AB6B-8187B319040C}"/>
                </a:ext>
              </a:extLst>
            </p:cNvPr>
            <p:cNvPicPr/>
            <p:nvPr/>
          </p:nvPicPr>
          <p:blipFill>
            <a:blip r:embed="rId4"/>
            <a:srcRect/>
            <a:stretch>
              <a:fillRect/>
            </a:stretch>
          </p:blipFill>
          <p:spPr>
            <a:xfrm>
              <a:off x="6942172" y="5321424"/>
              <a:ext cx="574796" cy="1002359"/>
            </a:xfrm>
            <a:prstGeom prst="rect">
              <a:avLst/>
            </a:prstGeom>
            <a:ln/>
          </p:spPr>
        </p:pic>
        <p:pic>
          <p:nvPicPr>
            <p:cNvPr id="6" name="image14.png">
              <a:extLst>
                <a:ext uri="{FF2B5EF4-FFF2-40B4-BE49-F238E27FC236}">
                  <a16:creationId xmlns:a16="http://schemas.microsoft.com/office/drawing/2014/main" id="{CD78326A-530F-4826-B590-A8ED2103EA6E}"/>
                </a:ext>
              </a:extLst>
            </p:cNvPr>
            <p:cNvPicPr/>
            <p:nvPr/>
          </p:nvPicPr>
          <p:blipFill>
            <a:blip r:embed="rId5"/>
            <a:srcRect/>
            <a:stretch>
              <a:fillRect/>
            </a:stretch>
          </p:blipFill>
          <p:spPr>
            <a:xfrm>
              <a:off x="8321156" y="5321424"/>
              <a:ext cx="618979" cy="987301"/>
            </a:xfrm>
            <a:prstGeom prst="rect">
              <a:avLst/>
            </a:prstGeom>
            <a:ln/>
          </p:spPr>
        </p:pic>
      </p:grpSp>
    </p:spTree>
    <p:extLst>
      <p:ext uri="{BB962C8B-B14F-4D97-AF65-F5344CB8AC3E}">
        <p14:creationId xmlns:p14="http://schemas.microsoft.com/office/powerpoint/2010/main" val="308435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1304925"/>
            <a:ext cx="9144000" cy="1368425"/>
          </a:xfrm>
        </p:spPr>
        <p:txBody>
          <a:bodyPr>
            <a:normAutofit fontScale="90000"/>
          </a:bodyPr>
          <a:lstStyle/>
          <a:p>
            <a:pPr eaLnBrk="1" hangingPunct="1"/>
            <a:br>
              <a:rPr lang="en-US" dirty="0">
                <a:ea typeface="MS PGothic" charset="0"/>
                <a:cs typeface="Arial" charset="0"/>
              </a:rPr>
            </a:br>
            <a:br>
              <a:rPr lang="en-US" dirty="0">
                <a:ea typeface="MS PGothic" charset="0"/>
                <a:cs typeface="Arial" charset="0"/>
              </a:rPr>
            </a:br>
            <a:endParaRPr lang="en-US" dirty="0">
              <a:ea typeface="MS PGothic" charset="0"/>
              <a:cs typeface="Arial" charset="0"/>
            </a:endParaRPr>
          </a:p>
        </p:txBody>
      </p:sp>
      <p:pic>
        <p:nvPicPr>
          <p:cNvPr id="25605" name="Picture 6" descr="WRC White Bars Only.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77275" y="6324600"/>
            <a:ext cx="29845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11619BE6-5814-4941-BEB2-506A486A8DF2}"/>
              </a:ext>
            </a:extLst>
          </p:cNvPr>
          <p:cNvGrpSpPr/>
          <p:nvPr/>
        </p:nvGrpSpPr>
        <p:grpSpPr>
          <a:xfrm>
            <a:off x="7505449" y="5696762"/>
            <a:ext cx="1273243" cy="858801"/>
            <a:chOff x="6942172" y="5134036"/>
            <a:chExt cx="1997963" cy="1362075"/>
          </a:xfrm>
        </p:grpSpPr>
        <p:pic>
          <p:nvPicPr>
            <p:cNvPr id="10" name="image19.png">
              <a:extLst>
                <a:ext uri="{FF2B5EF4-FFF2-40B4-BE49-F238E27FC236}">
                  <a16:creationId xmlns:a16="http://schemas.microsoft.com/office/drawing/2014/main" id="{00E06A77-31DD-4136-A35F-7AB7FDE3158B}"/>
                </a:ext>
              </a:extLst>
            </p:cNvPr>
            <p:cNvPicPr/>
            <p:nvPr/>
          </p:nvPicPr>
          <p:blipFill>
            <a:blip r:embed="rId4"/>
            <a:srcRect/>
            <a:stretch>
              <a:fillRect/>
            </a:stretch>
          </p:blipFill>
          <p:spPr>
            <a:xfrm>
              <a:off x="7176268" y="5134036"/>
              <a:ext cx="1510532" cy="1362075"/>
            </a:xfrm>
            <a:prstGeom prst="rect">
              <a:avLst/>
            </a:prstGeom>
            <a:ln/>
          </p:spPr>
        </p:pic>
        <p:pic>
          <p:nvPicPr>
            <p:cNvPr id="11" name="image8.jpg">
              <a:extLst>
                <a:ext uri="{FF2B5EF4-FFF2-40B4-BE49-F238E27FC236}">
                  <a16:creationId xmlns:a16="http://schemas.microsoft.com/office/drawing/2014/main" id="{F9F81D4C-9052-41C8-A333-9B0061F34A49}"/>
                </a:ext>
              </a:extLst>
            </p:cNvPr>
            <p:cNvPicPr/>
            <p:nvPr/>
          </p:nvPicPr>
          <p:blipFill>
            <a:blip r:embed="rId5"/>
            <a:srcRect/>
            <a:stretch>
              <a:fillRect/>
            </a:stretch>
          </p:blipFill>
          <p:spPr>
            <a:xfrm>
              <a:off x="6942172" y="5321424"/>
              <a:ext cx="574796" cy="1002359"/>
            </a:xfrm>
            <a:prstGeom prst="rect">
              <a:avLst/>
            </a:prstGeom>
            <a:ln/>
          </p:spPr>
        </p:pic>
        <p:pic>
          <p:nvPicPr>
            <p:cNvPr id="12" name="image14.png">
              <a:extLst>
                <a:ext uri="{FF2B5EF4-FFF2-40B4-BE49-F238E27FC236}">
                  <a16:creationId xmlns:a16="http://schemas.microsoft.com/office/drawing/2014/main" id="{3825DFF5-2D8A-41CE-9ADF-55CFBF0EA00D}"/>
                </a:ext>
              </a:extLst>
            </p:cNvPr>
            <p:cNvPicPr/>
            <p:nvPr/>
          </p:nvPicPr>
          <p:blipFill>
            <a:blip r:embed="rId6"/>
            <a:srcRect/>
            <a:stretch>
              <a:fillRect/>
            </a:stretch>
          </p:blipFill>
          <p:spPr>
            <a:xfrm>
              <a:off x="8321156" y="5321424"/>
              <a:ext cx="618979" cy="987301"/>
            </a:xfrm>
            <a:prstGeom prst="rect">
              <a:avLst/>
            </a:prstGeom>
            <a:ln/>
          </p:spPr>
        </p:pic>
      </p:grpSp>
      <p:pic>
        <p:nvPicPr>
          <p:cNvPr id="14" name="image16.jpg">
            <a:extLst>
              <a:ext uri="{FF2B5EF4-FFF2-40B4-BE49-F238E27FC236}">
                <a16:creationId xmlns:a16="http://schemas.microsoft.com/office/drawing/2014/main" id="{500A4182-DF69-4FE0-9C0B-C26F020239DE}"/>
              </a:ext>
            </a:extLst>
          </p:cNvPr>
          <p:cNvPicPr/>
          <p:nvPr/>
        </p:nvPicPr>
        <p:blipFill>
          <a:blip r:embed="rId7"/>
          <a:srcRect/>
          <a:stretch>
            <a:fillRect/>
          </a:stretch>
        </p:blipFill>
        <p:spPr>
          <a:xfrm>
            <a:off x="1211006" y="844332"/>
            <a:ext cx="6924934" cy="4708743"/>
          </a:xfrm>
          <a:prstGeom prst="rect">
            <a:avLst/>
          </a:prstGeom>
          <a:ln/>
        </p:spPr>
      </p:pic>
      <p:sp>
        <p:nvSpPr>
          <p:cNvPr id="15" name="Title 1">
            <a:extLst>
              <a:ext uri="{FF2B5EF4-FFF2-40B4-BE49-F238E27FC236}">
                <a16:creationId xmlns:a16="http://schemas.microsoft.com/office/drawing/2014/main" id="{C1E8CA6F-22AE-4EF4-8694-AF1F3F07DB29}"/>
              </a:ext>
            </a:extLst>
          </p:cNvPr>
          <p:cNvSpPr txBox="1">
            <a:spLocks/>
          </p:cNvSpPr>
          <p:nvPr/>
        </p:nvSpPr>
        <p:spPr>
          <a:xfrm>
            <a:off x="457200" y="-1735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Q&amp;A</a:t>
            </a:r>
          </a:p>
        </p:txBody>
      </p:sp>
    </p:spTree>
    <p:extLst>
      <p:ext uri="{BB962C8B-B14F-4D97-AF65-F5344CB8AC3E}">
        <p14:creationId xmlns:p14="http://schemas.microsoft.com/office/powerpoint/2010/main" val="2463635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1304925"/>
            <a:ext cx="9144000" cy="1368425"/>
          </a:xfrm>
        </p:spPr>
        <p:txBody>
          <a:bodyPr>
            <a:normAutofit fontScale="90000"/>
          </a:bodyPr>
          <a:lstStyle/>
          <a:p>
            <a:pPr eaLnBrk="1" hangingPunct="1"/>
            <a:br>
              <a:rPr lang="en-US" dirty="0">
                <a:ea typeface="MS PGothic" charset="0"/>
                <a:cs typeface="Arial" charset="0"/>
              </a:rPr>
            </a:br>
            <a:br>
              <a:rPr lang="en-US" dirty="0">
                <a:ea typeface="MS PGothic" charset="0"/>
                <a:cs typeface="Arial" charset="0"/>
              </a:rPr>
            </a:br>
            <a:r>
              <a:rPr lang="en-US" dirty="0">
                <a:ea typeface="MS PGothic" charset="0"/>
                <a:cs typeface="Arial" charset="0"/>
              </a:rPr>
              <a:t>Please contact us:</a:t>
            </a:r>
            <a:br>
              <a:rPr lang="en-US" dirty="0">
                <a:ea typeface="MS PGothic" charset="0"/>
                <a:cs typeface="Arial" charset="0"/>
              </a:rPr>
            </a:br>
            <a:endParaRPr lang="en-US" dirty="0">
              <a:ea typeface="MS PGothic" charset="0"/>
              <a:cs typeface="Arial" charset="0"/>
            </a:endParaRPr>
          </a:p>
        </p:txBody>
      </p:sp>
      <p:pic>
        <p:nvPicPr>
          <p:cNvPr id="25605" name="Picture 6" descr="WRC White Bars Only.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77275" y="6324600"/>
            <a:ext cx="29845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835D9A50-6CC6-4255-BD91-61E0BA9CF181}"/>
              </a:ext>
            </a:extLst>
          </p:cNvPr>
          <p:cNvSpPr txBox="1">
            <a:spLocks/>
          </p:cNvSpPr>
          <p:nvPr/>
        </p:nvSpPr>
        <p:spPr>
          <a:xfrm>
            <a:off x="487212" y="72560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Thank you!</a:t>
            </a:r>
          </a:p>
        </p:txBody>
      </p:sp>
      <p:sp>
        <p:nvSpPr>
          <p:cNvPr id="8" name="Content Placeholder 2">
            <a:extLst>
              <a:ext uri="{FF2B5EF4-FFF2-40B4-BE49-F238E27FC236}">
                <a16:creationId xmlns:a16="http://schemas.microsoft.com/office/drawing/2014/main" id="{78659DF3-9000-4213-94DE-B0FC92FB833B}"/>
              </a:ext>
            </a:extLst>
          </p:cNvPr>
          <p:cNvSpPr>
            <a:spLocks noGrp="1"/>
          </p:cNvSpPr>
          <p:nvPr>
            <p:ph idx="1"/>
          </p:nvPr>
        </p:nvSpPr>
        <p:spPr>
          <a:xfrm>
            <a:off x="168275" y="3094120"/>
            <a:ext cx="8867475" cy="4525963"/>
          </a:xfrm>
        </p:spPr>
        <p:txBody>
          <a:bodyPr>
            <a:normAutofit/>
          </a:bodyPr>
          <a:lstStyle/>
          <a:p>
            <a:pPr marL="0" indent="0" algn="ctr">
              <a:buNone/>
            </a:pPr>
            <a:r>
              <a:rPr lang="en-US" dirty="0"/>
              <a:t>Tenzin Manell: </a:t>
            </a:r>
            <a:r>
              <a:rPr lang="en-US" dirty="0">
                <a:hlinkClick r:id="rId4"/>
              </a:rPr>
              <a:t>tenzinm@wrcommission.org</a:t>
            </a:r>
            <a:endParaRPr lang="en-US" dirty="0"/>
          </a:p>
          <a:p>
            <a:pPr marL="0" indent="0" algn="ctr">
              <a:buNone/>
            </a:pPr>
            <a:r>
              <a:rPr lang="en-US" dirty="0"/>
              <a:t>Melanie Megevand: </a:t>
            </a:r>
            <a:r>
              <a:rPr lang="en-US" dirty="0">
                <a:hlinkClick r:id="rId5"/>
              </a:rPr>
              <a:t>Melanie.Megevand@rescue.org</a:t>
            </a:r>
            <a:r>
              <a:rPr lang="en-US" dirty="0"/>
              <a:t> </a:t>
            </a:r>
          </a:p>
          <a:p>
            <a:pPr marL="0" indent="0" algn="ctr">
              <a:buNone/>
            </a:pPr>
            <a:r>
              <a:rPr lang="en-US" dirty="0"/>
              <a:t>Kevin McNulty: </a:t>
            </a:r>
            <a:r>
              <a:rPr lang="en-US" dirty="0">
                <a:hlinkClick r:id="rId6"/>
              </a:rPr>
              <a:t>kmcnulty@mercycorps.org</a:t>
            </a:r>
            <a:r>
              <a:rPr lang="en-US" dirty="0"/>
              <a:t> </a:t>
            </a:r>
          </a:p>
          <a:p>
            <a:pPr marL="0" indent="0" algn="ctr">
              <a:buNone/>
            </a:pPr>
            <a:endParaRPr lang="en-US" dirty="0"/>
          </a:p>
        </p:txBody>
      </p:sp>
      <p:grpSp>
        <p:nvGrpSpPr>
          <p:cNvPr id="9" name="Group 8">
            <a:extLst>
              <a:ext uri="{FF2B5EF4-FFF2-40B4-BE49-F238E27FC236}">
                <a16:creationId xmlns:a16="http://schemas.microsoft.com/office/drawing/2014/main" id="{D8640212-2DF8-41E6-8468-7D0870117A12}"/>
              </a:ext>
            </a:extLst>
          </p:cNvPr>
          <p:cNvGrpSpPr/>
          <p:nvPr/>
        </p:nvGrpSpPr>
        <p:grpSpPr>
          <a:xfrm>
            <a:off x="7505449" y="5696762"/>
            <a:ext cx="1273243" cy="858801"/>
            <a:chOff x="6942172" y="5134036"/>
            <a:chExt cx="1997963" cy="1362075"/>
          </a:xfrm>
        </p:grpSpPr>
        <p:pic>
          <p:nvPicPr>
            <p:cNvPr id="10" name="image19.png">
              <a:extLst>
                <a:ext uri="{FF2B5EF4-FFF2-40B4-BE49-F238E27FC236}">
                  <a16:creationId xmlns:a16="http://schemas.microsoft.com/office/drawing/2014/main" id="{BC64C7A0-B7D1-4432-B5DE-AE474032D598}"/>
                </a:ext>
              </a:extLst>
            </p:cNvPr>
            <p:cNvPicPr/>
            <p:nvPr/>
          </p:nvPicPr>
          <p:blipFill>
            <a:blip r:embed="rId7"/>
            <a:srcRect/>
            <a:stretch>
              <a:fillRect/>
            </a:stretch>
          </p:blipFill>
          <p:spPr>
            <a:xfrm>
              <a:off x="7176268" y="5134036"/>
              <a:ext cx="1510532" cy="1362075"/>
            </a:xfrm>
            <a:prstGeom prst="rect">
              <a:avLst/>
            </a:prstGeom>
            <a:ln/>
          </p:spPr>
        </p:pic>
        <p:pic>
          <p:nvPicPr>
            <p:cNvPr id="11" name="image8.jpg">
              <a:extLst>
                <a:ext uri="{FF2B5EF4-FFF2-40B4-BE49-F238E27FC236}">
                  <a16:creationId xmlns:a16="http://schemas.microsoft.com/office/drawing/2014/main" id="{67F77710-41D6-41C0-8EDA-3C4A45936F3B}"/>
                </a:ext>
              </a:extLst>
            </p:cNvPr>
            <p:cNvPicPr/>
            <p:nvPr/>
          </p:nvPicPr>
          <p:blipFill>
            <a:blip r:embed="rId8"/>
            <a:srcRect/>
            <a:stretch>
              <a:fillRect/>
            </a:stretch>
          </p:blipFill>
          <p:spPr>
            <a:xfrm>
              <a:off x="6942172" y="5321424"/>
              <a:ext cx="574796" cy="1002359"/>
            </a:xfrm>
            <a:prstGeom prst="rect">
              <a:avLst/>
            </a:prstGeom>
            <a:ln/>
          </p:spPr>
        </p:pic>
        <p:pic>
          <p:nvPicPr>
            <p:cNvPr id="12" name="image14.png">
              <a:extLst>
                <a:ext uri="{FF2B5EF4-FFF2-40B4-BE49-F238E27FC236}">
                  <a16:creationId xmlns:a16="http://schemas.microsoft.com/office/drawing/2014/main" id="{E6A45905-B87D-4F59-B4F0-5F2447E43AFD}"/>
                </a:ext>
              </a:extLst>
            </p:cNvPr>
            <p:cNvPicPr/>
            <p:nvPr/>
          </p:nvPicPr>
          <p:blipFill>
            <a:blip r:embed="rId9"/>
            <a:srcRect/>
            <a:stretch>
              <a:fillRect/>
            </a:stretch>
          </p:blipFill>
          <p:spPr>
            <a:xfrm>
              <a:off x="8321156" y="5321424"/>
              <a:ext cx="618979" cy="987301"/>
            </a:xfrm>
            <a:prstGeom prst="rect">
              <a:avLst/>
            </a:prstGeom>
            <a:ln/>
          </p:spPr>
        </p:pic>
      </p:grpSp>
    </p:spTree>
    <p:extLst>
      <p:ext uri="{BB962C8B-B14F-4D97-AF65-F5344CB8AC3E}">
        <p14:creationId xmlns:p14="http://schemas.microsoft.com/office/powerpoint/2010/main" val="2006786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6" descr="WRC White Bars Only.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77275" y="6324600"/>
            <a:ext cx="29845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354835" y="1320842"/>
            <a:ext cx="8471665" cy="5558445"/>
          </a:xfrm>
          <a:prstGeom prst="rect">
            <a:avLst/>
          </a:prstGeom>
          <a:noFill/>
        </p:spPr>
        <p:txBody>
          <a:bodyPr wrap="square">
            <a:spAutoFit/>
          </a:bodyPr>
          <a:lstStyle/>
          <a:p>
            <a:pPr marL="342900" lvl="0" indent="-342900">
              <a:spcBef>
                <a:spcPct val="20000"/>
              </a:spcBef>
              <a:buFont typeface="Arial"/>
              <a:buChar char="•"/>
            </a:pPr>
            <a:r>
              <a:rPr lang="en-US" sz="2400" dirty="0">
                <a:solidFill>
                  <a:prstClr val="black"/>
                </a:solidFill>
              </a:rPr>
              <a:t>WRC funded by U.S. Bureau of Population, Migration and Refugees</a:t>
            </a:r>
          </a:p>
          <a:p>
            <a:pPr marL="342900" lvl="0" indent="-342900">
              <a:spcBef>
                <a:spcPct val="20000"/>
              </a:spcBef>
              <a:buFont typeface="Arial"/>
              <a:buChar char="•"/>
            </a:pPr>
            <a:endParaRPr lang="en-US" sz="2400" dirty="0">
              <a:solidFill>
                <a:prstClr val="black"/>
              </a:solidFill>
            </a:endParaRPr>
          </a:p>
          <a:p>
            <a:pPr marL="342900" lvl="0" indent="-342900">
              <a:spcBef>
                <a:spcPct val="20000"/>
              </a:spcBef>
              <a:buFont typeface="Arial"/>
              <a:buChar char="•"/>
            </a:pPr>
            <a:r>
              <a:rPr lang="en-US" sz="2400" dirty="0">
                <a:solidFill>
                  <a:prstClr val="black"/>
                </a:solidFill>
              </a:rPr>
              <a:t>Goal: build capacity of humanitarian actors to optimize Cash-based Interventions (CBIs) for enhanced protection from GBV</a:t>
            </a:r>
          </a:p>
          <a:p>
            <a:pPr marL="342900" lvl="0" indent="-342900">
              <a:spcBef>
                <a:spcPct val="20000"/>
              </a:spcBef>
              <a:buFont typeface="Arial"/>
              <a:buChar char="•"/>
            </a:pPr>
            <a:endParaRPr lang="en-US" sz="2400" dirty="0">
              <a:solidFill>
                <a:prstClr val="black"/>
              </a:solidFill>
            </a:endParaRPr>
          </a:p>
          <a:p>
            <a:pPr marL="742950" lvl="1" indent="-285750">
              <a:spcBef>
                <a:spcPct val="20000"/>
              </a:spcBef>
              <a:buFont typeface="Arial"/>
              <a:buChar char="–"/>
            </a:pPr>
            <a:r>
              <a:rPr lang="en-US" sz="2400" dirty="0">
                <a:solidFill>
                  <a:prstClr val="black"/>
                </a:solidFill>
              </a:rPr>
              <a:t>Assessed current practice</a:t>
            </a:r>
          </a:p>
          <a:p>
            <a:pPr marL="742950" lvl="1" indent="-285750">
              <a:spcBef>
                <a:spcPct val="20000"/>
              </a:spcBef>
              <a:buFont typeface="Arial"/>
              <a:buChar char="–"/>
            </a:pPr>
            <a:r>
              <a:rPr lang="en-US" sz="2400" dirty="0">
                <a:solidFill>
                  <a:prstClr val="black"/>
                </a:solidFill>
              </a:rPr>
              <a:t>Developed guidance &amp; tools </a:t>
            </a:r>
          </a:p>
          <a:p>
            <a:pPr marL="742950" lvl="1" indent="-285750">
              <a:spcBef>
                <a:spcPct val="20000"/>
              </a:spcBef>
              <a:buFont typeface="Arial"/>
              <a:buChar char="–"/>
            </a:pPr>
            <a:r>
              <a:rPr lang="en-US" sz="2400" dirty="0">
                <a:solidFill>
                  <a:prstClr val="black"/>
                </a:solidFill>
              </a:rPr>
              <a:t>Piloted field resources in 3 settings</a:t>
            </a:r>
          </a:p>
          <a:p>
            <a:pPr marL="1257300" lvl="2" indent="-342900">
              <a:spcBef>
                <a:spcPct val="20000"/>
              </a:spcBef>
              <a:buFont typeface="Wingdings" panose="05000000000000000000" pitchFamily="2" charset="2"/>
              <a:buChar char="§"/>
            </a:pPr>
            <a:r>
              <a:rPr lang="en-US" sz="2200" dirty="0">
                <a:solidFill>
                  <a:prstClr val="black"/>
                </a:solidFill>
              </a:rPr>
              <a:t>Jordan with Mercy Corps &amp; IRC</a:t>
            </a:r>
          </a:p>
          <a:p>
            <a:pPr marL="1257300" lvl="2" indent="-342900">
              <a:spcBef>
                <a:spcPct val="20000"/>
              </a:spcBef>
              <a:buFont typeface="Wingdings" panose="05000000000000000000" pitchFamily="2" charset="2"/>
              <a:buChar char="§"/>
            </a:pPr>
            <a:r>
              <a:rPr lang="en-US" sz="2200" dirty="0">
                <a:solidFill>
                  <a:prstClr val="black"/>
                </a:solidFill>
              </a:rPr>
              <a:t>Somalia with African Development Solutions</a:t>
            </a:r>
          </a:p>
          <a:p>
            <a:pPr marL="1257300" lvl="2" indent="-342900">
              <a:spcBef>
                <a:spcPct val="20000"/>
              </a:spcBef>
              <a:buFont typeface="Wingdings" panose="05000000000000000000" pitchFamily="2" charset="2"/>
              <a:buChar char="§"/>
            </a:pPr>
            <a:r>
              <a:rPr lang="en-US" sz="2200" dirty="0">
                <a:solidFill>
                  <a:prstClr val="black"/>
                </a:solidFill>
              </a:rPr>
              <a:t>Niger with Save the Children </a:t>
            </a:r>
          </a:p>
          <a:p>
            <a:pPr>
              <a:defRPr/>
            </a:pPr>
            <a:endParaRPr lang="en-US" sz="2400" dirty="0">
              <a:latin typeface="Arial" panose="020B0604020202020204" pitchFamily="34" charset="0"/>
              <a:ea typeface="+mn-ea"/>
              <a:cs typeface="+mn-cs"/>
            </a:endParaRPr>
          </a:p>
        </p:txBody>
      </p:sp>
      <p:sp>
        <p:nvSpPr>
          <p:cNvPr id="8" name="Title 1">
            <a:extLst>
              <a:ext uri="{FF2B5EF4-FFF2-40B4-BE49-F238E27FC236}">
                <a16:creationId xmlns:a16="http://schemas.microsoft.com/office/drawing/2014/main" id="{57C463EC-A827-4C44-B139-858C4F1EA6F2}"/>
              </a:ext>
            </a:extLst>
          </p:cNvPr>
          <p:cNvSpPr>
            <a:spLocks noGrp="1"/>
          </p:cNvSpPr>
          <p:nvPr>
            <p:ph type="title"/>
          </p:nvPr>
        </p:nvSpPr>
        <p:spPr>
          <a:xfrm>
            <a:off x="457200" y="274638"/>
            <a:ext cx="8229600" cy="1143000"/>
          </a:xfrm>
        </p:spPr>
        <p:txBody>
          <a:bodyPr/>
          <a:lstStyle/>
          <a:p>
            <a:r>
              <a:rPr lang="en-US" dirty="0"/>
              <a:t>Background: Project &amp; Partnerships</a:t>
            </a:r>
          </a:p>
        </p:txBody>
      </p:sp>
      <p:grpSp>
        <p:nvGrpSpPr>
          <p:cNvPr id="7" name="Group 6">
            <a:extLst>
              <a:ext uri="{FF2B5EF4-FFF2-40B4-BE49-F238E27FC236}">
                <a16:creationId xmlns:a16="http://schemas.microsoft.com/office/drawing/2014/main" id="{8AFEC7D7-E61E-4172-976E-255858BC1B05}"/>
              </a:ext>
            </a:extLst>
          </p:cNvPr>
          <p:cNvGrpSpPr/>
          <p:nvPr/>
        </p:nvGrpSpPr>
        <p:grpSpPr>
          <a:xfrm>
            <a:off x="7505449" y="5696762"/>
            <a:ext cx="1273243" cy="858801"/>
            <a:chOff x="6942172" y="5134036"/>
            <a:chExt cx="1997963" cy="1362075"/>
          </a:xfrm>
        </p:grpSpPr>
        <p:pic>
          <p:nvPicPr>
            <p:cNvPr id="9" name="image19.png">
              <a:extLst>
                <a:ext uri="{FF2B5EF4-FFF2-40B4-BE49-F238E27FC236}">
                  <a16:creationId xmlns:a16="http://schemas.microsoft.com/office/drawing/2014/main" id="{F978F97F-8E80-45D2-8148-FC5BF0061695}"/>
                </a:ext>
              </a:extLst>
            </p:cNvPr>
            <p:cNvPicPr/>
            <p:nvPr/>
          </p:nvPicPr>
          <p:blipFill>
            <a:blip r:embed="rId4"/>
            <a:srcRect/>
            <a:stretch>
              <a:fillRect/>
            </a:stretch>
          </p:blipFill>
          <p:spPr>
            <a:xfrm>
              <a:off x="7176268" y="5134036"/>
              <a:ext cx="1510532" cy="1362075"/>
            </a:xfrm>
            <a:prstGeom prst="rect">
              <a:avLst/>
            </a:prstGeom>
            <a:ln/>
          </p:spPr>
        </p:pic>
        <p:pic>
          <p:nvPicPr>
            <p:cNvPr id="10" name="image8.jpg">
              <a:extLst>
                <a:ext uri="{FF2B5EF4-FFF2-40B4-BE49-F238E27FC236}">
                  <a16:creationId xmlns:a16="http://schemas.microsoft.com/office/drawing/2014/main" id="{0FDFB74C-7415-4DB9-9CE9-5152178163B0}"/>
                </a:ext>
              </a:extLst>
            </p:cNvPr>
            <p:cNvPicPr/>
            <p:nvPr/>
          </p:nvPicPr>
          <p:blipFill>
            <a:blip r:embed="rId5"/>
            <a:srcRect/>
            <a:stretch>
              <a:fillRect/>
            </a:stretch>
          </p:blipFill>
          <p:spPr>
            <a:xfrm>
              <a:off x="6942172" y="5321424"/>
              <a:ext cx="574796" cy="1002359"/>
            </a:xfrm>
            <a:prstGeom prst="rect">
              <a:avLst/>
            </a:prstGeom>
            <a:ln/>
          </p:spPr>
        </p:pic>
        <p:pic>
          <p:nvPicPr>
            <p:cNvPr id="11" name="image14.png">
              <a:extLst>
                <a:ext uri="{FF2B5EF4-FFF2-40B4-BE49-F238E27FC236}">
                  <a16:creationId xmlns:a16="http://schemas.microsoft.com/office/drawing/2014/main" id="{94B77751-E52F-47E1-B4F2-36C897646FCC}"/>
                </a:ext>
              </a:extLst>
            </p:cNvPr>
            <p:cNvPicPr/>
            <p:nvPr/>
          </p:nvPicPr>
          <p:blipFill>
            <a:blip r:embed="rId6"/>
            <a:srcRect/>
            <a:stretch>
              <a:fillRect/>
            </a:stretch>
          </p:blipFill>
          <p:spPr>
            <a:xfrm>
              <a:off x="8321156" y="5321424"/>
              <a:ext cx="618979" cy="987301"/>
            </a:xfrm>
            <a:prstGeom prst="rect">
              <a:avLst/>
            </a:prstGeom>
            <a:ln/>
          </p:spPr>
        </p:pic>
      </p:grpSp>
    </p:spTree>
    <p:extLst>
      <p:ext uri="{BB962C8B-B14F-4D97-AF65-F5344CB8AC3E}">
        <p14:creationId xmlns:p14="http://schemas.microsoft.com/office/powerpoint/2010/main" val="385283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52490-F0B5-4694-9A06-45A5A6379165}"/>
              </a:ext>
            </a:extLst>
          </p:cNvPr>
          <p:cNvSpPr>
            <a:spLocks noGrp="1"/>
          </p:cNvSpPr>
          <p:nvPr>
            <p:ph type="title"/>
          </p:nvPr>
        </p:nvSpPr>
        <p:spPr/>
        <p:txBody>
          <a:bodyPr/>
          <a:lstStyle/>
          <a:p>
            <a:r>
              <a:rPr lang="en-US" dirty="0"/>
              <a:t>Mercy Corps &amp; IRC Partnership</a:t>
            </a:r>
          </a:p>
        </p:txBody>
      </p:sp>
      <p:sp>
        <p:nvSpPr>
          <p:cNvPr id="3" name="Content Placeholder 2">
            <a:extLst>
              <a:ext uri="{FF2B5EF4-FFF2-40B4-BE49-F238E27FC236}">
                <a16:creationId xmlns:a16="http://schemas.microsoft.com/office/drawing/2014/main" id="{67E2D9C3-23D3-4946-92C7-C2BB748F45E8}"/>
              </a:ext>
            </a:extLst>
          </p:cNvPr>
          <p:cNvSpPr>
            <a:spLocks noGrp="1"/>
          </p:cNvSpPr>
          <p:nvPr>
            <p:ph idx="1"/>
          </p:nvPr>
        </p:nvSpPr>
        <p:spPr>
          <a:xfrm>
            <a:off x="457201" y="1600200"/>
            <a:ext cx="3583858" cy="4525963"/>
          </a:xfrm>
        </p:spPr>
        <p:txBody>
          <a:bodyPr>
            <a:normAutofit fontScale="85000" lnSpcReduction="20000"/>
          </a:bodyPr>
          <a:lstStyle/>
          <a:p>
            <a:r>
              <a:rPr lang="en-US" sz="3000" dirty="0"/>
              <a:t>Strengthen coordination to address GBV &amp; develop evidence for best practice</a:t>
            </a:r>
          </a:p>
          <a:p>
            <a:endParaRPr lang="en-US" dirty="0"/>
          </a:p>
          <a:p>
            <a:r>
              <a:rPr lang="en-US" dirty="0"/>
              <a:t>Address limitations &amp; opportunities of coordination &amp; referrals for utilizing cash within GBV case management </a:t>
            </a:r>
          </a:p>
        </p:txBody>
      </p:sp>
      <p:pic>
        <p:nvPicPr>
          <p:cNvPr id="4" name="image7.jpg">
            <a:extLst>
              <a:ext uri="{FF2B5EF4-FFF2-40B4-BE49-F238E27FC236}">
                <a16:creationId xmlns:a16="http://schemas.microsoft.com/office/drawing/2014/main" id="{1FC516B1-98DB-4A06-8E94-CB367BB6D0A8}"/>
              </a:ext>
            </a:extLst>
          </p:cNvPr>
          <p:cNvPicPr/>
          <p:nvPr/>
        </p:nvPicPr>
        <p:blipFill>
          <a:blip r:embed="rId3"/>
          <a:srcRect/>
          <a:stretch>
            <a:fillRect/>
          </a:stretch>
        </p:blipFill>
        <p:spPr>
          <a:xfrm>
            <a:off x="4380269" y="2027903"/>
            <a:ext cx="4439265" cy="3150675"/>
          </a:xfrm>
          <a:prstGeom prst="rect">
            <a:avLst/>
          </a:prstGeom>
          <a:ln/>
        </p:spPr>
      </p:pic>
      <p:grpSp>
        <p:nvGrpSpPr>
          <p:cNvPr id="5" name="Group 4">
            <a:extLst>
              <a:ext uri="{FF2B5EF4-FFF2-40B4-BE49-F238E27FC236}">
                <a16:creationId xmlns:a16="http://schemas.microsoft.com/office/drawing/2014/main" id="{5FE91F23-33BA-4071-9C6B-E66AF0DC88E2}"/>
              </a:ext>
            </a:extLst>
          </p:cNvPr>
          <p:cNvGrpSpPr/>
          <p:nvPr/>
        </p:nvGrpSpPr>
        <p:grpSpPr>
          <a:xfrm>
            <a:off x="7505449" y="5696762"/>
            <a:ext cx="1273243" cy="858801"/>
            <a:chOff x="6942172" y="5134036"/>
            <a:chExt cx="1997963" cy="1362075"/>
          </a:xfrm>
        </p:grpSpPr>
        <p:pic>
          <p:nvPicPr>
            <p:cNvPr id="6" name="image19.png">
              <a:extLst>
                <a:ext uri="{FF2B5EF4-FFF2-40B4-BE49-F238E27FC236}">
                  <a16:creationId xmlns:a16="http://schemas.microsoft.com/office/drawing/2014/main" id="{7BC793CA-FDF5-420E-8343-9C1391FEC586}"/>
                </a:ext>
              </a:extLst>
            </p:cNvPr>
            <p:cNvPicPr/>
            <p:nvPr/>
          </p:nvPicPr>
          <p:blipFill>
            <a:blip r:embed="rId4"/>
            <a:srcRect/>
            <a:stretch>
              <a:fillRect/>
            </a:stretch>
          </p:blipFill>
          <p:spPr>
            <a:xfrm>
              <a:off x="7176268" y="5134036"/>
              <a:ext cx="1510532" cy="1362075"/>
            </a:xfrm>
            <a:prstGeom prst="rect">
              <a:avLst/>
            </a:prstGeom>
            <a:ln/>
          </p:spPr>
        </p:pic>
        <p:pic>
          <p:nvPicPr>
            <p:cNvPr id="7" name="image8.jpg">
              <a:extLst>
                <a:ext uri="{FF2B5EF4-FFF2-40B4-BE49-F238E27FC236}">
                  <a16:creationId xmlns:a16="http://schemas.microsoft.com/office/drawing/2014/main" id="{28C675B2-CCD4-4493-8355-65FC1D8BD86D}"/>
                </a:ext>
              </a:extLst>
            </p:cNvPr>
            <p:cNvPicPr/>
            <p:nvPr/>
          </p:nvPicPr>
          <p:blipFill>
            <a:blip r:embed="rId5"/>
            <a:srcRect/>
            <a:stretch>
              <a:fillRect/>
            </a:stretch>
          </p:blipFill>
          <p:spPr>
            <a:xfrm>
              <a:off x="6942172" y="5321424"/>
              <a:ext cx="574796" cy="1002359"/>
            </a:xfrm>
            <a:prstGeom prst="rect">
              <a:avLst/>
            </a:prstGeom>
            <a:ln/>
          </p:spPr>
        </p:pic>
        <p:pic>
          <p:nvPicPr>
            <p:cNvPr id="8" name="image14.png">
              <a:extLst>
                <a:ext uri="{FF2B5EF4-FFF2-40B4-BE49-F238E27FC236}">
                  <a16:creationId xmlns:a16="http://schemas.microsoft.com/office/drawing/2014/main" id="{D557122E-177D-4AE0-A8EB-E4713465CDEB}"/>
                </a:ext>
              </a:extLst>
            </p:cNvPr>
            <p:cNvPicPr/>
            <p:nvPr/>
          </p:nvPicPr>
          <p:blipFill>
            <a:blip r:embed="rId6"/>
            <a:srcRect/>
            <a:stretch>
              <a:fillRect/>
            </a:stretch>
          </p:blipFill>
          <p:spPr>
            <a:xfrm>
              <a:off x="8321156" y="5321424"/>
              <a:ext cx="618979" cy="987301"/>
            </a:xfrm>
            <a:prstGeom prst="rect">
              <a:avLst/>
            </a:prstGeom>
            <a:ln/>
          </p:spPr>
        </p:pic>
      </p:grpSp>
    </p:spTree>
    <p:extLst>
      <p:ext uri="{BB962C8B-B14F-4D97-AF65-F5344CB8AC3E}">
        <p14:creationId xmlns:p14="http://schemas.microsoft.com/office/powerpoint/2010/main" val="460658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1520825"/>
            <a:ext cx="4784725" cy="4727575"/>
          </a:xfrm>
        </p:spPr>
        <p:txBody>
          <a:bodyPr>
            <a:normAutofit fontScale="90000"/>
          </a:bodyPr>
          <a:lstStyle/>
          <a:p>
            <a:pPr eaLnBrk="1" hangingPunct="1"/>
            <a:r>
              <a:rPr lang="en-US" sz="1800">
                <a:ea typeface="MS PGothic" charset="0"/>
                <a:cs typeface="Arial" charset="0"/>
              </a:rPr>
              <a:t>                                                                       </a:t>
            </a:r>
            <a:br>
              <a:rPr lang="en-US" sz="1800" b="0">
                <a:ea typeface="MS PGothic" charset="0"/>
                <a:cs typeface="Arial" charset="0"/>
              </a:rPr>
            </a:br>
            <a:r>
              <a:rPr lang="en-US" sz="1800" b="0">
                <a:ea typeface="MS PGothic" charset="0"/>
                <a:cs typeface="Arial" charset="0"/>
              </a:rPr>
              <a:t>               </a:t>
            </a: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r>
              <a:rPr lang="en-US" sz="1800" b="0">
                <a:ea typeface="MS PGothic" charset="0"/>
                <a:cs typeface="Arial" charset="0"/>
              </a:rPr>
              <a:t>			</a:t>
            </a:r>
            <a:br>
              <a:rPr lang="en-US" sz="5400">
                <a:ea typeface="MS PGothic" charset="0"/>
              </a:rPr>
            </a:br>
            <a:br>
              <a:rPr lang="en-US" sz="2400">
                <a:ea typeface="MS PGothic" charset="0"/>
              </a:rPr>
            </a:br>
            <a:br>
              <a:rPr lang="en-US" sz="2400">
                <a:ea typeface="MS PGothic" charset="0"/>
                <a:cs typeface="Arial" charset="0"/>
              </a:rPr>
            </a:br>
            <a:endParaRPr lang="en-US" sz="2400">
              <a:ea typeface="MS PGothic" charset="0"/>
              <a:cs typeface="Arial" charset="0"/>
            </a:endParaRPr>
          </a:p>
        </p:txBody>
      </p:sp>
      <p:pic>
        <p:nvPicPr>
          <p:cNvPr id="10245" name="Picture 6" descr="WRC White Bars Only.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77275" y="6324600"/>
            <a:ext cx="29845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5029200" y="914400"/>
            <a:ext cx="3648075" cy="1938338"/>
          </a:xfrm>
          <a:prstGeom prst="rect">
            <a:avLst/>
          </a:prstGeom>
          <a:noFill/>
        </p:spPr>
        <p:txBody>
          <a:bodyPr>
            <a:spAutoFit/>
          </a:bodyPr>
          <a:lstStyle/>
          <a:p>
            <a:pPr>
              <a:defRPr/>
            </a:pPr>
            <a:endParaRPr lang="en-US" sz="2400" dirty="0">
              <a:latin typeface="Arial" panose="020B0604020202020204" pitchFamily="34" charset="0"/>
              <a:ea typeface="+mn-ea"/>
              <a:cs typeface="+mn-cs"/>
            </a:endParaRPr>
          </a:p>
          <a:p>
            <a:pPr>
              <a:defRPr/>
            </a:pPr>
            <a:endParaRPr lang="en-US" sz="2400" dirty="0">
              <a:latin typeface="Arial" panose="020B0604020202020204" pitchFamily="34" charset="0"/>
              <a:ea typeface="+mn-ea"/>
              <a:cs typeface="+mn-cs"/>
            </a:endParaRPr>
          </a:p>
          <a:p>
            <a:pPr>
              <a:defRPr/>
            </a:pPr>
            <a:endParaRPr lang="en-US" sz="2400" dirty="0">
              <a:latin typeface="Arial" panose="020B0604020202020204" pitchFamily="34" charset="0"/>
              <a:ea typeface="+mn-ea"/>
              <a:cs typeface="+mn-cs"/>
            </a:endParaRPr>
          </a:p>
          <a:p>
            <a:pPr marL="342900" indent="-342900">
              <a:buFont typeface="Arial" panose="020B0604020202020204" pitchFamily="34" charset="0"/>
              <a:buChar char="•"/>
              <a:defRPr/>
            </a:pPr>
            <a:endParaRPr lang="en-US" sz="2400" dirty="0">
              <a:latin typeface="Arial" panose="020B0604020202020204" pitchFamily="34" charset="0"/>
              <a:ea typeface="+mn-ea"/>
              <a:cs typeface="+mn-cs"/>
            </a:endParaRPr>
          </a:p>
          <a:p>
            <a:pPr marL="342900" indent="-342900">
              <a:buFont typeface="Arial" panose="020B0604020202020204" pitchFamily="34" charset="0"/>
              <a:buChar char="•"/>
              <a:defRPr/>
            </a:pPr>
            <a:endParaRPr lang="en-US" sz="2400" dirty="0">
              <a:latin typeface="Arial" panose="020B0604020202020204" pitchFamily="34" charset="0"/>
              <a:ea typeface="+mn-ea"/>
              <a:cs typeface="+mn-cs"/>
            </a:endParaRPr>
          </a:p>
        </p:txBody>
      </p:sp>
      <p:sp>
        <p:nvSpPr>
          <p:cNvPr id="10247" name="Rectangle 3"/>
          <p:cNvSpPr>
            <a:spLocks noChangeArrowheads="1"/>
          </p:cNvSpPr>
          <p:nvPr/>
        </p:nvSpPr>
        <p:spPr bwMode="auto">
          <a:xfrm>
            <a:off x="298816" y="1724085"/>
            <a:ext cx="8442325" cy="4524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457200" lvl="0" indent="-457200">
              <a:buFont typeface="Arial"/>
              <a:buChar char="•"/>
            </a:pPr>
            <a:r>
              <a:rPr lang="en-US" sz="3200" dirty="0"/>
              <a:t>Integrating cash and GBV programming is the next frontier</a:t>
            </a:r>
          </a:p>
          <a:p>
            <a:pPr marL="457200" lvl="0" indent="-457200">
              <a:buFont typeface="Arial"/>
              <a:buChar char="•"/>
            </a:pPr>
            <a:endParaRPr lang="en-US" sz="3200" dirty="0"/>
          </a:p>
          <a:p>
            <a:pPr marL="457200" lvl="0" indent="-457200">
              <a:buFont typeface="Arial"/>
              <a:buChar char="•"/>
            </a:pPr>
            <a:r>
              <a:rPr lang="en-US" sz="3200" dirty="0"/>
              <a:t>Cash and GBV actors are siloed </a:t>
            </a:r>
          </a:p>
          <a:p>
            <a:pPr marL="457200" lvl="0" indent="-457200">
              <a:buFont typeface="Arial"/>
              <a:buChar char="•"/>
            </a:pPr>
            <a:endParaRPr lang="en-US" sz="3200" dirty="0"/>
          </a:p>
          <a:p>
            <a:pPr marL="457200" lvl="0" indent="-457200">
              <a:buFont typeface="Arial"/>
              <a:buChar char="•"/>
            </a:pPr>
            <a:r>
              <a:rPr lang="en-US" sz="3200" dirty="0"/>
              <a:t>Prevailing anxiety about integrating cash and GBV programming inhibit cash and GBV actors from working together </a:t>
            </a:r>
          </a:p>
          <a:p>
            <a:pPr>
              <a:buFontTx/>
              <a:buChar char="-"/>
            </a:pPr>
            <a:endParaRPr lang="en-US" sz="3200" dirty="0"/>
          </a:p>
        </p:txBody>
      </p:sp>
      <p:sp>
        <p:nvSpPr>
          <p:cNvPr id="8" name="Title 1">
            <a:extLst>
              <a:ext uri="{FF2B5EF4-FFF2-40B4-BE49-F238E27FC236}">
                <a16:creationId xmlns:a16="http://schemas.microsoft.com/office/drawing/2014/main" id="{57C463EC-A827-4C44-B139-858C4F1EA6F2}"/>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Taking Stock of Current Practice</a:t>
            </a:r>
          </a:p>
        </p:txBody>
      </p:sp>
      <p:grpSp>
        <p:nvGrpSpPr>
          <p:cNvPr id="9" name="Group 8">
            <a:extLst>
              <a:ext uri="{FF2B5EF4-FFF2-40B4-BE49-F238E27FC236}">
                <a16:creationId xmlns:a16="http://schemas.microsoft.com/office/drawing/2014/main" id="{86962E09-9712-419B-930A-B3D0A7E1A822}"/>
              </a:ext>
            </a:extLst>
          </p:cNvPr>
          <p:cNvGrpSpPr/>
          <p:nvPr/>
        </p:nvGrpSpPr>
        <p:grpSpPr>
          <a:xfrm>
            <a:off x="7505449" y="5696762"/>
            <a:ext cx="1273243" cy="858801"/>
            <a:chOff x="6942172" y="5134036"/>
            <a:chExt cx="1997963" cy="1362075"/>
          </a:xfrm>
        </p:grpSpPr>
        <p:pic>
          <p:nvPicPr>
            <p:cNvPr id="10" name="image19.png">
              <a:extLst>
                <a:ext uri="{FF2B5EF4-FFF2-40B4-BE49-F238E27FC236}">
                  <a16:creationId xmlns:a16="http://schemas.microsoft.com/office/drawing/2014/main" id="{5B3D352D-1BE9-403C-859F-D33A5895CEA0}"/>
                </a:ext>
              </a:extLst>
            </p:cNvPr>
            <p:cNvPicPr/>
            <p:nvPr/>
          </p:nvPicPr>
          <p:blipFill>
            <a:blip r:embed="rId4"/>
            <a:srcRect/>
            <a:stretch>
              <a:fillRect/>
            </a:stretch>
          </p:blipFill>
          <p:spPr>
            <a:xfrm>
              <a:off x="7176268" y="5134036"/>
              <a:ext cx="1510532" cy="1362075"/>
            </a:xfrm>
            <a:prstGeom prst="rect">
              <a:avLst/>
            </a:prstGeom>
            <a:ln/>
          </p:spPr>
        </p:pic>
        <p:pic>
          <p:nvPicPr>
            <p:cNvPr id="11" name="image8.jpg">
              <a:extLst>
                <a:ext uri="{FF2B5EF4-FFF2-40B4-BE49-F238E27FC236}">
                  <a16:creationId xmlns:a16="http://schemas.microsoft.com/office/drawing/2014/main" id="{8173F6C6-5F82-4680-AFAC-93F28F522E8C}"/>
                </a:ext>
              </a:extLst>
            </p:cNvPr>
            <p:cNvPicPr/>
            <p:nvPr/>
          </p:nvPicPr>
          <p:blipFill>
            <a:blip r:embed="rId5"/>
            <a:srcRect/>
            <a:stretch>
              <a:fillRect/>
            </a:stretch>
          </p:blipFill>
          <p:spPr>
            <a:xfrm>
              <a:off x="6942172" y="5321424"/>
              <a:ext cx="574796" cy="1002359"/>
            </a:xfrm>
            <a:prstGeom prst="rect">
              <a:avLst/>
            </a:prstGeom>
            <a:ln/>
          </p:spPr>
        </p:pic>
        <p:pic>
          <p:nvPicPr>
            <p:cNvPr id="12" name="image14.png">
              <a:extLst>
                <a:ext uri="{FF2B5EF4-FFF2-40B4-BE49-F238E27FC236}">
                  <a16:creationId xmlns:a16="http://schemas.microsoft.com/office/drawing/2014/main" id="{2613FFE5-4385-482A-804B-C3DED02836A0}"/>
                </a:ext>
              </a:extLst>
            </p:cNvPr>
            <p:cNvPicPr/>
            <p:nvPr/>
          </p:nvPicPr>
          <p:blipFill>
            <a:blip r:embed="rId6"/>
            <a:srcRect/>
            <a:stretch>
              <a:fillRect/>
            </a:stretch>
          </p:blipFill>
          <p:spPr>
            <a:xfrm>
              <a:off x="8321156" y="5321424"/>
              <a:ext cx="618979" cy="987301"/>
            </a:xfrm>
            <a:prstGeom prst="rect">
              <a:avLst/>
            </a:prstGeom>
            <a:ln/>
          </p:spPr>
        </p:pic>
      </p:grpSp>
    </p:spTree>
    <p:extLst>
      <p:ext uri="{BB962C8B-B14F-4D97-AF65-F5344CB8AC3E}">
        <p14:creationId xmlns:p14="http://schemas.microsoft.com/office/powerpoint/2010/main" val="360277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6" descr="WRC White Bars Only.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77275" y="6324600"/>
            <a:ext cx="29845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5029200" y="914400"/>
            <a:ext cx="3648075" cy="1938338"/>
          </a:xfrm>
          <a:prstGeom prst="rect">
            <a:avLst/>
          </a:prstGeom>
          <a:noFill/>
        </p:spPr>
        <p:txBody>
          <a:bodyPr>
            <a:spAutoFit/>
          </a:bodyPr>
          <a:lstStyle/>
          <a:p>
            <a:pPr>
              <a:defRPr/>
            </a:pPr>
            <a:endParaRPr lang="en-US" sz="2400" dirty="0">
              <a:latin typeface="Arial" panose="020B0604020202020204" pitchFamily="34" charset="0"/>
              <a:ea typeface="+mn-ea"/>
              <a:cs typeface="+mn-cs"/>
            </a:endParaRPr>
          </a:p>
          <a:p>
            <a:pPr>
              <a:defRPr/>
            </a:pPr>
            <a:endParaRPr lang="en-US" sz="2400" dirty="0">
              <a:latin typeface="Arial" panose="020B0604020202020204" pitchFamily="34" charset="0"/>
              <a:ea typeface="+mn-ea"/>
              <a:cs typeface="+mn-cs"/>
            </a:endParaRPr>
          </a:p>
          <a:p>
            <a:pPr>
              <a:defRPr/>
            </a:pPr>
            <a:endParaRPr lang="en-US" sz="2400" dirty="0">
              <a:latin typeface="Arial" panose="020B0604020202020204" pitchFamily="34" charset="0"/>
              <a:ea typeface="+mn-ea"/>
              <a:cs typeface="+mn-cs"/>
            </a:endParaRPr>
          </a:p>
          <a:p>
            <a:pPr marL="342900" indent="-342900">
              <a:buFont typeface="Arial" panose="020B0604020202020204" pitchFamily="34" charset="0"/>
              <a:buChar char="•"/>
              <a:defRPr/>
            </a:pPr>
            <a:endParaRPr lang="en-US" sz="2400" dirty="0">
              <a:latin typeface="Arial" panose="020B0604020202020204" pitchFamily="34" charset="0"/>
              <a:ea typeface="+mn-ea"/>
              <a:cs typeface="+mn-cs"/>
            </a:endParaRPr>
          </a:p>
          <a:p>
            <a:pPr marL="342900" indent="-342900">
              <a:buFont typeface="Arial" panose="020B0604020202020204" pitchFamily="34" charset="0"/>
              <a:buChar char="•"/>
              <a:defRPr/>
            </a:pPr>
            <a:endParaRPr lang="en-US" sz="2400" dirty="0">
              <a:latin typeface="Arial" panose="020B0604020202020204" pitchFamily="34" charset="0"/>
              <a:ea typeface="+mn-ea"/>
              <a:cs typeface="+mn-cs"/>
            </a:endParaRPr>
          </a:p>
        </p:txBody>
      </p:sp>
      <p:sp>
        <p:nvSpPr>
          <p:cNvPr id="12295" name="Rectangle 3"/>
          <p:cNvSpPr>
            <a:spLocks noChangeArrowheads="1"/>
          </p:cNvSpPr>
          <p:nvPr/>
        </p:nvSpPr>
        <p:spPr bwMode="auto">
          <a:xfrm>
            <a:off x="421344" y="1486485"/>
            <a:ext cx="8442325"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sz="3200" dirty="0"/>
          </a:p>
        </p:txBody>
      </p:sp>
      <p:sp>
        <p:nvSpPr>
          <p:cNvPr id="8" name="Title 1">
            <a:extLst>
              <a:ext uri="{FF2B5EF4-FFF2-40B4-BE49-F238E27FC236}">
                <a16:creationId xmlns:a16="http://schemas.microsoft.com/office/drawing/2014/main" id="{57C463EC-A827-4C44-B139-858C4F1EA6F2}"/>
              </a:ext>
            </a:extLst>
          </p:cNvPr>
          <p:cNvSpPr txBox="1">
            <a:spLocks/>
          </p:cNvSpPr>
          <p:nvPr/>
        </p:nvSpPr>
        <p:spPr>
          <a:xfrm>
            <a:off x="457200" y="386682"/>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Taking Stock of Current Practice (cont’d)</a:t>
            </a:r>
          </a:p>
        </p:txBody>
      </p:sp>
      <p:sp>
        <p:nvSpPr>
          <p:cNvPr id="10" name="Content Placeholder 2">
            <a:extLst>
              <a:ext uri="{FF2B5EF4-FFF2-40B4-BE49-F238E27FC236}">
                <a16:creationId xmlns:a16="http://schemas.microsoft.com/office/drawing/2014/main" id="{F4657E4C-8984-4CD2-AB23-452663AED028}"/>
              </a:ext>
            </a:extLst>
          </p:cNvPr>
          <p:cNvSpPr>
            <a:spLocks noGrp="1"/>
          </p:cNvSpPr>
          <p:nvPr>
            <p:ph idx="1"/>
          </p:nvPr>
        </p:nvSpPr>
        <p:spPr>
          <a:xfrm>
            <a:off x="457200" y="1600200"/>
            <a:ext cx="8229600" cy="4525963"/>
          </a:xfrm>
        </p:spPr>
        <p:txBody>
          <a:bodyPr>
            <a:normAutofit/>
          </a:bodyPr>
          <a:lstStyle/>
          <a:p>
            <a:pPr lvl="0"/>
            <a:r>
              <a:rPr lang="en-US" dirty="0"/>
              <a:t>Resource gaps are challenges to generating learning and building evidence</a:t>
            </a:r>
          </a:p>
          <a:p>
            <a:pPr marL="0" lvl="0" indent="0">
              <a:buNone/>
            </a:pPr>
            <a:endParaRPr lang="en-US" dirty="0"/>
          </a:p>
          <a:p>
            <a:pPr lvl="0"/>
            <a:r>
              <a:rPr lang="en-US" dirty="0"/>
              <a:t>Persistent poor practice undercuts the potential of cash</a:t>
            </a:r>
          </a:p>
          <a:p>
            <a:pPr marL="0" lvl="0" indent="0">
              <a:buNone/>
            </a:pPr>
            <a:endParaRPr lang="en-US" dirty="0"/>
          </a:p>
          <a:p>
            <a:r>
              <a:rPr lang="en-US" dirty="0"/>
              <a:t>Cash and GBV practitioners need practical field resources</a:t>
            </a:r>
          </a:p>
        </p:txBody>
      </p:sp>
      <p:grpSp>
        <p:nvGrpSpPr>
          <p:cNvPr id="9" name="Group 8">
            <a:extLst>
              <a:ext uri="{FF2B5EF4-FFF2-40B4-BE49-F238E27FC236}">
                <a16:creationId xmlns:a16="http://schemas.microsoft.com/office/drawing/2014/main" id="{AA2F3888-93B8-4DDC-B31E-73E3DA00074C}"/>
              </a:ext>
            </a:extLst>
          </p:cNvPr>
          <p:cNvGrpSpPr/>
          <p:nvPr/>
        </p:nvGrpSpPr>
        <p:grpSpPr>
          <a:xfrm>
            <a:off x="7505449" y="5696762"/>
            <a:ext cx="1273243" cy="858801"/>
            <a:chOff x="6942172" y="5134036"/>
            <a:chExt cx="1997963" cy="1362075"/>
          </a:xfrm>
        </p:grpSpPr>
        <p:pic>
          <p:nvPicPr>
            <p:cNvPr id="11" name="image19.png">
              <a:extLst>
                <a:ext uri="{FF2B5EF4-FFF2-40B4-BE49-F238E27FC236}">
                  <a16:creationId xmlns:a16="http://schemas.microsoft.com/office/drawing/2014/main" id="{20E07D4A-C7DD-49F3-8597-5688168ED66A}"/>
                </a:ext>
              </a:extLst>
            </p:cNvPr>
            <p:cNvPicPr/>
            <p:nvPr/>
          </p:nvPicPr>
          <p:blipFill>
            <a:blip r:embed="rId4"/>
            <a:srcRect/>
            <a:stretch>
              <a:fillRect/>
            </a:stretch>
          </p:blipFill>
          <p:spPr>
            <a:xfrm>
              <a:off x="7176268" y="5134036"/>
              <a:ext cx="1510532" cy="1362075"/>
            </a:xfrm>
            <a:prstGeom prst="rect">
              <a:avLst/>
            </a:prstGeom>
            <a:ln/>
          </p:spPr>
        </p:pic>
        <p:pic>
          <p:nvPicPr>
            <p:cNvPr id="12" name="image8.jpg">
              <a:extLst>
                <a:ext uri="{FF2B5EF4-FFF2-40B4-BE49-F238E27FC236}">
                  <a16:creationId xmlns:a16="http://schemas.microsoft.com/office/drawing/2014/main" id="{93D3D53A-F025-4DC7-A009-D58AC8565FF1}"/>
                </a:ext>
              </a:extLst>
            </p:cNvPr>
            <p:cNvPicPr/>
            <p:nvPr/>
          </p:nvPicPr>
          <p:blipFill>
            <a:blip r:embed="rId5"/>
            <a:srcRect/>
            <a:stretch>
              <a:fillRect/>
            </a:stretch>
          </p:blipFill>
          <p:spPr>
            <a:xfrm>
              <a:off x="6942172" y="5321424"/>
              <a:ext cx="574796" cy="1002359"/>
            </a:xfrm>
            <a:prstGeom prst="rect">
              <a:avLst/>
            </a:prstGeom>
            <a:ln/>
          </p:spPr>
        </p:pic>
        <p:pic>
          <p:nvPicPr>
            <p:cNvPr id="13" name="image14.png">
              <a:extLst>
                <a:ext uri="{FF2B5EF4-FFF2-40B4-BE49-F238E27FC236}">
                  <a16:creationId xmlns:a16="http://schemas.microsoft.com/office/drawing/2014/main" id="{A5E7A643-D331-4D54-A9F0-2E059BB2BC9E}"/>
                </a:ext>
              </a:extLst>
            </p:cNvPr>
            <p:cNvPicPr/>
            <p:nvPr/>
          </p:nvPicPr>
          <p:blipFill>
            <a:blip r:embed="rId6"/>
            <a:srcRect/>
            <a:stretch>
              <a:fillRect/>
            </a:stretch>
          </p:blipFill>
          <p:spPr>
            <a:xfrm>
              <a:off x="8321156" y="5321424"/>
              <a:ext cx="618979" cy="987301"/>
            </a:xfrm>
            <a:prstGeom prst="rect">
              <a:avLst/>
            </a:prstGeom>
            <a:ln/>
          </p:spPr>
        </p:pic>
      </p:grpSp>
    </p:spTree>
    <p:extLst>
      <p:ext uri="{BB962C8B-B14F-4D97-AF65-F5344CB8AC3E}">
        <p14:creationId xmlns:p14="http://schemas.microsoft.com/office/powerpoint/2010/main" val="235908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1520825"/>
            <a:ext cx="4784725" cy="4727575"/>
          </a:xfrm>
        </p:spPr>
        <p:txBody>
          <a:bodyPr>
            <a:normAutofit fontScale="90000"/>
          </a:bodyPr>
          <a:lstStyle/>
          <a:p>
            <a:pPr eaLnBrk="1" hangingPunct="1"/>
            <a:r>
              <a:rPr lang="en-US" sz="1800" dirty="0">
                <a:ea typeface="MS PGothic" charset="0"/>
                <a:cs typeface="Arial" charset="0"/>
              </a:rPr>
              <a:t>                                                                       </a:t>
            </a:r>
            <a:br>
              <a:rPr lang="en-US" sz="1800" b="0" dirty="0">
                <a:ea typeface="MS PGothic" charset="0"/>
                <a:cs typeface="Arial" charset="0"/>
              </a:rPr>
            </a:br>
            <a:r>
              <a:rPr lang="en-US" sz="1800" b="0" dirty="0">
                <a:ea typeface="MS PGothic" charset="0"/>
                <a:cs typeface="Arial" charset="0"/>
              </a:rPr>
              <a:t>               </a:t>
            </a: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br>
              <a:rPr lang="en-US" sz="1800" b="0" dirty="0">
                <a:ea typeface="MS PGothic" charset="0"/>
                <a:cs typeface="Arial" charset="0"/>
              </a:rPr>
            </a:br>
            <a:r>
              <a:rPr lang="en-US" sz="1800" b="0" dirty="0">
                <a:ea typeface="MS PGothic" charset="0"/>
                <a:cs typeface="Arial" charset="0"/>
              </a:rPr>
              <a:t>			</a:t>
            </a:r>
            <a:br>
              <a:rPr lang="en-US" sz="5400" dirty="0">
                <a:ea typeface="MS PGothic" charset="0"/>
              </a:rPr>
            </a:br>
            <a:br>
              <a:rPr lang="en-US" sz="2400" dirty="0">
                <a:ea typeface="MS PGothic" charset="0"/>
              </a:rPr>
            </a:br>
            <a:br>
              <a:rPr lang="en-US" sz="2400" dirty="0">
                <a:ea typeface="MS PGothic" charset="0"/>
                <a:cs typeface="Arial" charset="0"/>
              </a:rPr>
            </a:br>
            <a:endParaRPr lang="en-US" sz="2400" dirty="0">
              <a:ea typeface="MS PGothic" charset="0"/>
              <a:cs typeface="Arial" charset="0"/>
            </a:endParaRPr>
          </a:p>
        </p:txBody>
      </p:sp>
      <p:pic>
        <p:nvPicPr>
          <p:cNvPr id="14341" name="Picture 6" descr="WRC White Bars Only.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77275" y="6324600"/>
            <a:ext cx="29845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3232150" y="947738"/>
            <a:ext cx="3648075" cy="1938337"/>
          </a:xfrm>
          <a:prstGeom prst="rect">
            <a:avLst/>
          </a:prstGeom>
          <a:noFill/>
        </p:spPr>
        <p:txBody>
          <a:bodyPr>
            <a:spAutoFit/>
          </a:bodyPr>
          <a:lstStyle/>
          <a:p>
            <a:pPr>
              <a:defRPr/>
            </a:pPr>
            <a:endParaRPr lang="en-US" sz="2400" dirty="0">
              <a:latin typeface="Arial" panose="020B0604020202020204" pitchFamily="34" charset="0"/>
              <a:ea typeface="+mn-ea"/>
              <a:cs typeface="+mn-cs"/>
            </a:endParaRPr>
          </a:p>
          <a:p>
            <a:pPr>
              <a:defRPr/>
            </a:pPr>
            <a:endParaRPr lang="en-US" sz="2400" dirty="0">
              <a:latin typeface="Arial" panose="020B0604020202020204" pitchFamily="34" charset="0"/>
              <a:ea typeface="+mn-ea"/>
              <a:cs typeface="+mn-cs"/>
            </a:endParaRPr>
          </a:p>
          <a:p>
            <a:pPr>
              <a:defRPr/>
            </a:pPr>
            <a:endParaRPr lang="en-US" sz="2400" dirty="0">
              <a:latin typeface="Arial" panose="020B0604020202020204" pitchFamily="34" charset="0"/>
              <a:ea typeface="+mn-ea"/>
              <a:cs typeface="+mn-cs"/>
            </a:endParaRPr>
          </a:p>
          <a:p>
            <a:pPr marL="342900" indent="-342900">
              <a:buFont typeface="Arial" panose="020B0604020202020204" pitchFamily="34" charset="0"/>
              <a:buChar char="•"/>
              <a:defRPr/>
            </a:pPr>
            <a:endParaRPr lang="en-US" sz="2400" dirty="0">
              <a:latin typeface="Arial" panose="020B0604020202020204" pitchFamily="34" charset="0"/>
              <a:ea typeface="+mn-ea"/>
              <a:cs typeface="+mn-cs"/>
            </a:endParaRPr>
          </a:p>
          <a:p>
            <a:pPr marL="342900" indent="-342900">
              <a:buFont typeface="Arial" panose="020B0604020202020204" pitchFamily="34" charset="0"/>
              <a:buChar char="•"/>
              <a:defRPr/>
            </a:pPr>
            <a:endParaRPr lang="en-US" sz="2400" dirty="0">
              <a:latin typeface="Arial" panose="020B0604020202020204" pitchFamily="34" charset="0"/>
              <a:ea typeface="+mn-ea"/>
              <a:cs typeface="+mn-cs"/>
            </a:endParaRPr>
          </a:p>
        </p:txBody>
      </p:sp>
      <p:sp>
        <p:nvSpPr>
          <p:cNvPr id="8" name="Title 1">
            <a:extLst>
              <a:ext uri="{FF2B5EF4-FFF2-40B4-BE49-F238E27FC236}">
                <a16:creationId xmlns:a16="http://schemas.microsoft.com/office/drawing/2014/main" id="{E9A9FCBF-EB7A-42BA-B65F-C288A86F9110}"/>
              </a:ext>
            </a:extLst>
          </p:cNvPr>
          <p:cNvSpPr txBox="1">
            <a:spLocks/>
          </p:cNvSpPr>
          <p:nvPr/>
        </p:nvSpPr>
        <p:spPr>
          <a:xfrm>
            <a:off x="669925" y="4606834"/>
            <a:ext cx="8229600" cy="22736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700" b="1" dirty="0"/>
              <a:t>Toolkit for Optimizing Cash-based Interventions for Protection from Gender-based Violence: </a:t>
            </a:r>
            <a:br>
              <a:rPr lang="en-US" sz="2700" b="1" dirty="0"/>
            </a:br>
            <a:r>
              <a:rPr lang="en-US" sz="2700" b="1" dirty="0"/>
              <a:t>Mainstreaming GBV Considerations in CBIs and Utilizing Cash in GBV Response </a:t>
            </a:r>
          </a:p>
        </p:txBody>
      </p:sp>
      <p:pic>
        <p:nvPicPr>
          <p:cNvPr id="10" name="Picture 9">
            <a:extLst>
              <a:ext uri="{FF2B5EF4-FFF2-40B4-BE49-F238E27FC236}">
                <a16:creationId xmlns:a16="http://schemas.microsoft.com/office/drawing/2014/main" id="{B6BE8E24-C116-496E-B5EC-32393F5753D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6121" y="1114320"/>
            <a:ext cx="5700163" cy="3700883"/>
          </a:xfrm>
          <a:prstGeom prst="rect">
            <a:avLst/>
          </a:prstGeom>
          <a:noFill/>
          <a:ln>
            <a:noFill/>
          </a:ln>
        </p:spPr>
      </p:pic>
      <p:grpSp>
        <p:nvGrpSpPr>
          <p:cNvPr id="9" name="Group 8">
            <a:extLst>
              <a:ext uri="{FF2B5EF4-FFF2-40B4-BE49-F238E27FC236}">
                <a16:creationId xmlns:a16="http://schemas.microsoft.com/office/drawing/2014/main" id="{2D8DD01D-DF71-4D97-9FFE-12113543167E}"/>
              </a:ext>
            </a:extLst>
          </p:cNvPr>
          <p:cNvGrpSpPr/>
          <p:nvPr/>
        </p:nvGrpSpPr>
        <p:grpSpPr>
          <a:xfrm>
            <a:off x="4079580" y="180199"/>
            <a:ext cx="1273243" cy="858801"/>
            <a:chOff x="6942172" y="5134036"/>
            <a:chExt cx="1997963" cy="1362075"/>
          </a:xfrm>
        </p:grpSpPr>
        <p:pic>
          <p:nvPicPr>
            <p:cNvPr id="11" name="image19.png">
              <a:extLst>
                <a:ext uri="{FF2B5EF4-FFF2-40B4-BE49-F238E27FC236}">
                  <a16:creationId xmlns:a16="http://schemas.microsoft.com/office/drawing/2014/main" id="{8DB018E1-657B-4863-AD44-D08F47EA8909}"/>
                </a:ext>
              </a:extLst>
            </p:cNvPr>
            <p:cNvPicPr/>
            <p:nvPr/>
          </p:nvPicPr>
          <p:blipFill>
            <a:blip r:embed="rId5"/>
            <a:srcRect/>
            <a:stretch>
              <a:fillRect/>
            </a:stretch>
          </p:blipFill>
          <p:spPr>
            <a:xfrm>
              <a:off x="7176268" y="5134036"/>
              <a:ext cx="1510532" cy="1362075"/>
            </a:xfrm>
            <a:prstGeom prst="rect">
              <a:avLst/>
            </a:prstGeom>
            <a:ln/>
          </p:spPr>
        </p:pic>
        <p:pic>
          <p:nvPicPr>
            <p:cNvPr id="12" name="image8.jpg">
              <a:extLst>
                <a:ext uri="{FF2B5EF4-FFF2-40B4-BE49-F238E27FC236}">
                  <a16:creationId xmlns:a16="http://schemas.microsoft.com/office/drawing/2014/main" id="{3B45CDAC-A13B-4916-BB33-752A146F9E56}"/>
                </a:ext>
              </a:extLst>
            </p:cNvPr>
            <p:cNvPicPr/>
            <p:nvPr/>
          </p:nvPicPr>
          <p:blipFill>
            <a:blip r:embed="rId6"/>
            <a:srcRect/>
            <a:stretch>
              <a:fillRect/>
            </a:stretch>
          </p:blipFill>
          <p:spPr>
            <a:xfrm>
              <a:off x="6942172" y="5321424"/>
              <a:ext cx="574796" cy="1002359"/>
            </a:xfrm>
            <a:prstGeom prst="rect">
              <a:avLst/>
            </a:prstGeom>
            <a:ln/>
          </p:spPr>
        </p:pic>
        <p:pic>
          <p:nvPicPr>
            <p:cNvPr id="13" name="image14.png">
              <a:extLst>
                <a:ext uri="{FF2B5EF4-FFF2-40B4-BE49-F238E27FC236}">
                  <a16:creationId xmlns:a16="http://schemas.microsoft.com/office/drawing/2014/main" id="{209E3B3D-CD4D-4423-B567-75B26D41711B}"/>
                </a:ext>
              </a:extLst>
            </p:cNvPr>
            <p:cNvPicPr/>
            <p:nvPr/>
          </p:nvPicPr>
          <p:blipFill>
            <a:blip r:embed="rId7"/>
            <a:srcRect/>
            <a:stretch>
              <a:fillRect/>
            </a:stretch>
          </p:blipFill>
          <p:spPr>
            <a:xfrm>
              <a:off x="8321156" y="5321424"/>
              <a:ext cx="618979" cy="987301"/>
            </a:xfrm>
            <a:prstGeom prst="rect">
              <a:avLst/>
            </a:prstGeom>
            <a:ln/>
          </p:spPr>
        </p:pic>
      </p:grpSp>
    </p:spTree>
    <p:extLst>
      <p:ext uri="{BB962C8B-B14F-4D97-AF65-F5344CB8AC3E}">
        <p14:creationId xmlns:p14="http://schemas.microsoft.com/office/powerpoint/2010/main" val="497265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1520825"/>
            <a:ext cx="4784725" cy="4727575"/>
          </a:xfrm>
        </p:spPr>
        <p:txBody>
          <a:bodyPr>
            <a:normAutofit fontScale="90000"/>
          </a:bodyPr>
          <a:lstStyle/>
          <a:p>
            <a:pPr eaLnBrk="1" hangingPunct="1"/>
            <a:r>
              <a:rPr lang="en-US" sz="1800">
                <a:ea typeface="MS PGothic" charset="0"/>
                <a:cs typeface="Arial" charset="0"/>
              </a:rPr>
              <a:t>                                                                       </a:t>
            </a:r>
            <a:br>
              <a:rPr lang="en-US" sz="1800" b="0">
                <a:ea typeface="MS PGothic" charset="0"/>
                <a:cs typeface="Arial" charset="0"/>
              </a:rPr>
            </a:br>
            <a:r>
              <a:rPr lang="en-US" sz="1800" b="0">
                <a:ea typeface="MS PGothic" charset="0"/>
                <a:cs typeface="Arial" charset="0"/>
              </a:rPr>
              <a:t>               </a:t>
            </a: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br>
              <a:rPr lang="en-US" sz="1800" b="0">
                <a:ea typeface="MS PGothic" charset="0"/>
                <a:cs typeface="Arial" charset="0"/>
              </a:rPr>
            </a:br>
            <a:r>
              <a:rPr lang="en-US" sz="1800" b="0">
                <a:ea typeface="MS PGothic" charset="0"/>
                <a:cs typeface="Arial" charset="0"/>
              </a:rPr>
              <a:t>			</a:t>
            </a:r>
            <a:br>
              <a:rPr lang="en-US" sz="5400">
                <a:ea typeface="MS PGothic" charset="0"/>
              </a:rPr>
            </a:br>
            <a:br>
              <a:rPr lang="en-US" sz="2400">
                <a:ea typeface="MS PGothic" charset="0"/>
              </a:rPr>
            </a:br>
            <a:br>
              <a:rPr lang="en-US" sz="2400">
                <a:ea typeface="MS PGothic" charset="0"/>
                <a:cs typeface="Arial" charset="0"/>
              </a:rPr>
            </a:br>
            <a:endParaRPr lang="en-US" sz="2400">
              <a:ea typeface="MS PGothic" charset="0"/>
              <a:cs typeface="Arial" charset="0"/>
            </a:endParaRPr>
          </a:p>
        </p:txBody>
      </p:sp>
      <p:pic>
        <p:nvPicPr>
          <p:cNvPr id="14341" name="Picture 6" descr="WRC White Bars Only.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77275" y="6324600"/>
            <a:ext cx="29845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3232150" y="947738"/>
            <a:ext cx="3648075" cy="1938337"/>
          </a:xfrm>
          <a:prstGeom prst="rect">
            <a:avLst/>
          </a:prstGeom>
          <a:noFill/>
        </p:spPr>
        <p:txBody>
          <a:bodyPr>
            <a:spAutoFit/>
          </a:bodyPr>
          <a:lstStyle/>
          <a:p>
            <a:pPr>
              <a:defRPr/>
            </a:pPr>
            <a:endParaRPr lang="en-US" sz="2400" dirty="0">
              <a:latin typeface="Arial" panose="020B0604020202020204" pitchFamily="34" charset="0"/>
              <a:ea typeface="+mn-ea"/>
              <a:cs typeface="+mn-cs"/>
            </a:endParaRPr>
          </a:p>
          <a:p>
            <a:pPr>
              <a:defRPr/>
            </a:pPr>
            <a:endParaRPr lang="en-US" sz="2400" dirty="0">
              <a:latin typeface="Arial" panose="020B0604020202020204" pitchFamily="34" charset="0"/>
              <a:ea typeface="+mn-ea"/>
              <a:cs typeface="+mn-cs"/>
            </a:endParaRPr>
          </a:p>
          <a:p>
            <a:pPr>
              <a:defRPr/>
            </a:pPr>
            <a:endParaRPr lang="en-US" sz="2400" dirty="0">
              <a:latin typeface="Arial" panose="020B0604020202020204" pitchFamily="34" charset="0"/>
              <a:ea typeface="+mn-ea"/>
              <a:cs typeface="+mn-cs"/>
            </a:endParaRPr>
          </a:p>
          <a:p>
            <a:pPr marL="342900" indent="-342900">
              <a:buFont typeface="Arial" panose="020B0604020202020204" pitchFamily="34" charset="0"/>
              <a:buChar char="•"/>
              <a:defRPr/>
            </a:pPr>
            <a:endParaRPr lang="en-US" sz="2400" dirty="0">
              <a:latin typeface="Arial" panose="020B0604020202020204" pitchFamily="34" charset="0"/>
              <a:ea typeface="+mn-ea"/>
              <a:cs typeface="+mn-cs"/>
            </a:endParaRPr>
          </a:p>
          <a:p>
            <a:pPr marL="342900" indent="-342900">
              <a:buFont typeface="Arial" panose="020B0604020202020204" pitchFamily="34" charset="0"/>
              <a:buChar char="•"/>
              <a:defRPr/>
            </a:pPr>
            <a:endParaRPr lang="en-US" sz="2400" dirty="0">
              <a:latin typeface="Arial" panose="020B0604020202020204" pitchFamily="34" charset="0"/>
              <a:ea typeface="+mn-ea"/>
              <a:cs typeface="+mn-cs"/>
            </a:endParaRPr>
          </a:p>
        </p:txBody>
      </p:sp>
      <p:sp>
        <p:nvSpPr>
          <p:cNvPr id="8" name="Title 1">
            <a:extLst>
              <a:ext uri="{FF2B5EF4-FFF2-40B4-BE49-F238E27FC236}">
                <a16:creationId xmlns:a16="http://schemas.microsoft.com/office/drawing/2014/main" id="{E9A9FCBF-EB7A-42BA-B65F-C288A86F9110}"/>
              </a:ext>
            </a:extLst>
          </p:cNvPr>
          <p:cNvSpPr txBox="1">
            <a:spLocks/>
          </p:cNvSpPr>
          <p:nvPr/>
        </p:nvSpPr>
        <p:spPr>
          <a:xfrm>
            <a:off x="479685" y="452499"/>
            <a:ext cx="8229600" cy="158296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100" b="1" dirty="0"/>
              <a:t>Toolkit Structure</a:t>
            </a:r>
          </a:p>
        </p:txBody>
      </p:sp>
      <p:graphicFrame>
        <p:nvGraphicFramePr>
          <p:cNvPr id="9" name="Diagram 8">
            <a:extLst>
              <a:ext uri="{FF2B5EF4-FFF2-40B4-BE49-F238E27FC236}">
                <a16:creationId xmlns:a16="http://schemas.microsoft.com/office/drawing/2014/main" id="{34F42869-164D-4836-A321-81EC70C6C370}"/>
              </a:ext>
            </a:extLst>
          </p:cNvPr>
          <p:cNvGraphicFramePr/>
          <p:nvPr>
            <p:extLst>
              <p:ext uri="{D42A27DB-BD31-4B8C-83A1-F6EECF244321}">
                <p14:modId xmlns:p14="http://schemas.microsoft.com/office/powerpoint/2010/main" val="3304829733"/>
              </p:ext>
            </p:extLst>
          </p:nvPr>
        </p:nvGraphicFramePr>
        <p:xfrm>
          <a:off x="389744" y="1900977"/>
          <a:ext cx="8027233" cy="36913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0" name="Group 9">
            <a:extLst>
              <a:ext uri="{FF2B5EF4-FFF2-40B4-BE49-F238E27FC236}">
                <a16:creationId xmlns:a16="http://schemas.microsoft.com/office/drawing/2014/main" id="{5FF15BB4-507B-4CF0-923D-42162F235DE5}"/>
              </a:ext>
            </a:extLst>
          </p:cNvPr>
          <p:cNvGrpSpPr/>
          <p:nvPr/>
        </p:nvGrpSpPr>
        <p:grpSpPr>
          <a:xfrm>
            <a:off x="7505449" y="5696762"/>
            <a:ext cx="1273243" cy="858801"/>
            <a:chOff x="6942172" y="5134036"/>
            <a:chExt cx="1997963" cy="1362075"/>
          </a:xfrm>
        </p:grpSpPr>
        <p:pic>
          <p:nvPicPr>
            <p:cNvPr id="11" name="image19.png">
              <a:extLst>
                <a:ext uri="{FF2B5EF4-FFF2-40B4-BE49-F238E27FC236}">
                  <a16:creationId xmlns:a16="http://schemas.microsoft.com/office/drawing/2014/main" id="{1EC691DA-DD01-4C78-86F3-1BBEDA9AE424}"/>
                </a:ext>
              </a:extLst>
            </p:cNvPr>
            <p:cNvPicPr/>
            <p:nvPr/>
          </p:nvPicPr>
          <p:blipFill>
            <a:blip r:embed="rId9"/>
            <a:srcRect/>
            <a:stretch>
              <a:fillRect/>
            </a:stretch>
          </p:blipFill>
          <p:spPr>
            <a:xfrm>
              <a:off x="7176268" y="5134036"/>
              <a:ext cx="1510532" cy="1362075"/>
            </a:xfrm>
            <a:prstGeom prst="rect">
              <a:avLst/>
            </a:prstGeom>
            <a:ln/>
          </p:spPr>
        </p:pic>
        <p:pic>
          <p:nvPicPr>
            <p:cNvPr id="12" name="image8.jpg">
              <a:extLst>
                <a:ext uri="{FF2B5EF4-FFF2-40B4-BE49-F238E27FC236}">
                  <a16:creationId xmlns:a16="http://schemas.microsoft.com/office/drawing/2014/main" id="{917953DA-68F7-4B37-B808-6B8CEDFBAF6E}"/>
                </a:ext>
              </a:extLst>
            </p:cNvPr>
            <p:cNvPicPr/>
            <p:nvPr/>
          </p:nvPicPr>
          <p:blipFill>
            <a:blip r:embed="rId10"/>
            <a:srcRect/>
            <a:stretch>
              <a:fillRect/>
            </a:stretch>
          </p:blipFill>
          <p:spPr>
            <a:xfrm>
              <a:off x="6942172" y="5321424"/>
              <a:ext cx="574796" cy="1002359"/>
            </a:xfrm>
            <a:prstGeom prst="rect">
              <a:avLst/>
            </a:prstGeom>
            <a:ln/>
          </p:spPr>
        </p:pic>
        <p:pic>
          <p:nvPicPr>
            <p:cNvPr id="13" name="image14.png">
              <a:extLst>
                <a:ext uri="{FF2B5EF4-FFF2-40B4-BE49-F238E27FC236}">
                  <a16:creationId xmlns:a16="http://schemas.microsoft.com/office/drawing/2014/main" id="{FA1FF0AF-D03D-4EE9-B95E-DA5DA312C38E}"/>
                </a:ext>
              </a:extLst>
            </p:cNvPr>
            <p:cNvPicPr/>
            <p:nvPr/>
          </p:nvPicPr>
          <p:blipFill>
            <a:blip r:embed="rId11"/>
            <a:srcRect/>
            <a:stretch>
              <a:fillRect/>
            </a:stretch>
          </p:blipFill>
          <p:spPr>
            <a:xfrm>
              <a:off x="8321156" y="5321424"/>
              <a:ext cx="618979" cy="987301"/>
            </a:xfrm>
            <a:prstGeom prst="rect">
              <a:avLst/>
            </a:prstGeom>
            <a:ln/>
          </p:spPr>
        </p:pic>
      </p:grpSp>
    </p:spTree>
    <p:extLst>
      <p:ext uri="{BB962C8B-B14F-4D97-AF65-F5344CB8AC3E}">
        <p14:creationId xmlns:p14="http://schemas.microsoft.com/office/powerpoint/2010/main" val="2382311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1254</TotalTime>
  <Words>4176</Words>
  <Application>Microsoft Macintosh PowerPoint</Application>
  <PresentationFormat>On-screen Show (4:3)</PresentationFormat>
  <Paragraphs>444</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 Unicode MS</vt:lpstr>
      <vt:lpstr>MS PGothic</vt:lpstr>
      <vt:lpstr>Arial</vt:lpstr>
      <vt:lpstr>Calibri</vt:lpstr>
      <vt:lpstr>Wingdings</vt:lpstr>
      <vt:lpstr>Office Theme</vt:lpstr>
      <vt:lpstr>  Practical Tools for Integrating Cash and Gender-based Violence (GBV) Programming</vt:lpstr>
      <vt:lpstr>Presenters</vt:lpstr>
      <vt:lpstr>Outline</vt:lpstr>
      <vt:lpstr>Background: Project &amp; Partnerships</vt:lpstr>
      <vt:lpstr>Mercy Corps &amp; IRC Partnership</vt:lpstr>
      <vt:lpstr>                                                                                                              </vt:lpstr>
      <vt:lpstr>PowerPoint Presentation</vt:lpstr>
      <vt:lpstr>                                                                                                              </vt:lpstr>
      <vt:lpstr>                                                                                                              </vt:lpstr>
      <vt:lpstr>                                                                                                              </vt:lpstr>
      <vt:lpstr>                                                                                                              </vt:lpstr>
      <vt:lpstr>PowerPoint Presentation</vt:lpstr>
      <vt:lpstr>Programmatic &amp; Operational Learning Assessing Risk</vt:lpstr>
      <vt:lpstr>Adapting Programming</vt:lpstr>
      <vt:lpstr>                                                                                                              </vt:lpstr>
      <vt:lpstr>PowerPoint Presentation</vt:lpstr>
      <vt:lpstr>Programmatic &amp; Operational Learning Post Delivery Monitoring</vt:lpstr>
      <vt:lpstr>                                                                                                              </vt:lpstr>
      <vt:lpstr>                                                                                                              </vt:lpstr>
      <vt:lpstr>Programmatic Learning - IRC</vt:lpstr>
      <vt:lpstr>PowerPoint Presentation</vt:lpstr>
      <vt:lpstr>                                                                                                              </vt:lpstr>
      <vt:lpstr>Post-distribution Monitoring (PDM) Module for Cash Referrals for Survivors of Gender-based Violence </vt:lpstr>
      <vt:lpstr>Programmatic &amp; Operational Learning - IRC</vt:lpstr>
      <vt:lpstr>Calls to Action: Cash Practitioners</vt:lpstr>
      <vt:lpstr>Calls to Action: GBV Practitioners</vt:lpstr>
      <vt:lpstr>  </vt:lpstr>
      <vt:lpstr>  </vt:lpstr>
      <vt:lpstr>  </vt:lpstr>
      <vt:lpstr>  </vt:lpstr>
      <vt:lpstr>  Please contact us: </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Optimizing Cash-based Interventions for Protection from Gender-based Violence:  Mainstreaming GBV Considerations in CBIs and Utilizing Cash in GBV Response  [date] Webinar   </dc:title>
  <dc:creator>Nadine</dc:creator>
  <cp:lastModifiedBy>Frances Nguyen</cp:lastModifiedBy>
  <cp:revision>113</cp:revision>
  <cp:lastPrinted>2018-03-20T11:33:52Z</cp:lastPrinted>
  <dcterms:created xsi:type="dcterms:W3CDTF">2018-03-01T14:34:08Z</dcterms:created>
  <dcterms:modified xsi:type="dcterms:W3CDTF">2018-03-20T16:56:32Z</dcterms:modified>
</cp:coreProperties>
</file>