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dem Yuce" initials="DY" lastIdx="7" clrIdx="0">
    <p:extLst>
      <p:ext uri="{19B8F6BF-5375-455C-9EA6-DF929625EA0E}">
        <p15:presenceInfo xmlns:p15="http://schemas.microsoft.com/office/powerpoint/2012/main" userId="S::dyuce@unicef.org::b35120e7-745e-47ce-bccc-7e0ffff9634f" providerId="AD"/>
      </p:ext>
    </p:extLst>
  </p:cmAuthor>
  <p:cmAuthor id="2" name="Guest User" initials="GU" lastIdx="8" clrIdx="1">
    <p:extLst>
      <p:ext uri="{19B8F6BF-5375-455C-9EA6-DF929625EA0E}">
        <p15:presenceInfo xmlns:p15="http://schemas.microsoft.com/office/powerpoint/2012/main" userId="S::urn:spo:anon#73731fbc3654e622c35cdeff2ad7449bb4135a16b0ef10a82f4f9d037dbfbdae::" providerId="AD"/>
      </p:ext>
    </p:extLst>
  </p:cmAuthor>
  <p:cmAuthor id="3" name="Diana Quick" initials="DQ" lastIdx="8" clrIdx="2">
    <p:extLst>
      <p:ext uri="{19B8F6BF-5375-455C-9EA6-DF929625EA0E}">
        <p15:presenceInfo xmlns:p15="http://schemas.microsoft.com/office/powerpoint/2012/main" userId="Diana Qu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43" d="100"/>
          <a:sy n="143" d="100"/>
        </p:scale>
        <p:origin x="148" y="5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9T13:35:45.874" idx="1">
    <p:pos x="10" y="10"/>
    <p:text>Can the Module2 color changed to black or white?</p:text>
    <p:extLst>
      <p:ext uri="{C676402C-5697-4E1C-873F-D02D1690AC5C}">
        <p15:threadingInfo xmlns:p15="http://schemas.microsoft.com/office/powerpoint/2012/main" timeZoneBias="-180"/>
      </p:ext>
    </p:extLst>
  </p:cm>
  <p:cm authorId="3" dt="2021-02-19T08:59:29.795" idx="1">
    <p:pos x="10" y="146"/>
    <p:text>fixed</p:text>
    <p:extLst>
      <p:ext uri="{C676402C-5697-4E1C-873F-D02D1690AC5C}">
        <p15:threadingInfo xmlns:p15="http://schemas.microsoft.com/office/powerpoint/2012/main" timeZoneBias="300">
          <p15:parentCm authorId="1" idx="1"/>
        </p15:threadingInfo>
      </p:ext>
    </p:extLst>
  </p:cm>
</p:cmLst>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2A8ED8-5A1C-864C-9A08-872C848FB118}" type="doc">
      <dgm:prSet loTypeId="urn:microsoft.com/office/officeart/2005/8/layout/vList5" loCatId="" qsTypeId="urn:microsoft.com/office/officeart/2005/8/quickstyle/simple1" qsCatId="simple" csTypeId="urn:microsoft.com/office/officeart/2005/8/colors/accent4_2" csCatId="accent4" phldr="1"/>
      <dgm:spPr/>
      <dgm:t>
        <a:bodyPr/>
        <a:lstStyle/>
        <a:p>
          <a:endParaRPr lang="it-IT"/>
        </a:p>
      </dgm:t>
    </dgm:pt>
    <dgm:pt modelId="{EEA22892-B63B-384E-B7DA-500825687161}">
      <dgm:prSet phldrT="[Testo]"/>
      <dgm:spPr/>
      <dgm:t>
        <a:bodyPr/>
        <a:lstStyle/>
        <a:p>
          <a:r>
            <a:rPr lang="en-US" dirty="0">
              <a:latin typeface="+mn-lt"/>
              <a:ea typeface="MS PGothic"/>
              <a:cs typeface="MS PGothic" charset="0"/>
            </a:rPr>
            <a:t>Confidentiality</a:t>
          </a:r>
          <a:endParaRPr lang="it-IT" dirty="0">
            <a:latin typeface="+mn-lt"/>
            <a:ea typeface="MS PGothic"/>
            <a:cs typeface="Calibri Light" panose="020F0302020204030204"/>
          </a:endParaRPr>
        </a:p>
      </dgm:t>
    </dgm:pt>
    <dgm:pt modelId="{161274FB-64A9-9C41-B9BD-FD519E013FF3}" type="parTrans" cxnId="{56FA0F66-82FE-B745-87D0-47CEBD3F3415}">
      <dgm:prSet/>
      <dgm:spPr/>
      <dgm:t>
        <a:bodyPr/>
        <a:lstStyle/>
        <a:p>
          <a:endParaRPr lang="it-IT"/>
        </a:p>
      </dgm:t>
    </dgm:pt>
    <dgm:pt modelId="{DADF5291-F376-2143-8A4B-BAE4E4482820}" type="sibTrans" cxnId="{56FA0F66-82FE-B745-87D0-47CEBD3F3415}">
      <dgm:prSet/>
      <dgm:spPr/>
      <dgm:t>
        <a:bodyPr/>
        <a:lstStyle/>
        <a:p>
          <a:endParaRPr lang="it-IT"/>
        </a:p>
      </dgm:t>
    </dgm:pt>
    <dgm:pt modelId="{FD1BFEF8-D91F-2D41-BA64-8BEC723CFAB9}">
      <dgm:prSet/>
      <dgm:spPr/>
      <dgm:t>
        <a:bodyPr/>
        <a:lstStyle/>
        <a:p>
          <a:r>
            <a:rPr lang="en-US" dirty="0">
              <a:latin typeface="+mn-lt"/>
              <a:ea typeface="MS PGothic"/>
            </a:rPr>
            <a:t>Non-discrimination</a:t>
          </a:r>
          <a:endParaRPr lang="it-IT" dirty="0">
            <a:latin typeface="+mn-lt"/>
          </a:endParaRPr>
        </a:p>
      </dgm:t>
    </dgm:pt>
    <dgm:pt modelId="{D0E30EAE-F217-0F40-B85A-C34B2ED3778C}" type="parTrans" cxnId="{AE290FBB-B4C6-104F-B794-198E37744893}">
      <dgm:prSet/>
      <dgm:spPr/>
      <dgm:t>
        <a:bodyPr/>
        <a:lstStyle/>
        <a:p>
          <a:endParaRPr lang="it-IT"/>
        </a:p>
      </dgm:t>
    </dgm:pt>
    <dgm:pt modelId="{9782C2F9-AA6F-7F49-BA83-E6822105FA0A}" type="sibTrans" cxnId="{AE290FBB-B4C6-104F-B794-198E37744893}">
      <dgm:prSet/>
      <dgm:spPr/>
      <dgm:t>
        <a:bodyPr/>
        <a:lstStyle/>
        <a:p>
          <a:endParaRPr lang="it-IT"/>
        </a:p>
      </dgm:t>
    </dgm:pt>
    <dgm:pt modelId="{1FBFC33F-E1DD-E14D-A49D-F9C096EF740C}">
      <dgm:prSet phldrT="[Testo]"/>
      <dgm:spPr/>
      <dgm:t>
        <a:bodyPr/>
        <a:lstStyle/>
        <a:p>
          <a:r>
            <a:rPr lang="en-US" dirty="0">
              <a:latin typeface="+mn-lt"/>
              <a:ea typeface="MS PGothic"/>
              <a:cs typeface="MS PGothic" charset="0"/>
            </a:rPr>
            <a:t>Safety</a:t>
          </a:r>
          <a:endParaRPr lang="it-IT" dirty="0">
            <a:latin typeface="+mn-lt"/>
            <a:ea typeface="MS PGothic"/>
          </a:endParaRPr>
        </a:p>
      </dgm:t>
    </dgm:pt>
    <dgm:pt modelId="{B6BCEEEE-4359-9F4A-879F-FED5BC7341B4}" type="parTrans" cxnId="{D5D5CDB5-0EC1-D040-BC2B-404E09BDD1BA}">
      <dgm:prSet/>
      <dgm:spPr/>
      <dgm:t>
        <a:bodyPr/>
        <a:lstStyle/>
        <a:p>
          <a:endParaRPr lang="it-IT"/>
        </a:p>
      </dgm:t>
    </dgm:pt>
    <dgm:pt modelId="{22893D46-EA41-6147-BE18-F4CF87061218}" type="sibTrans" cxnId="{D5D5CDB5-0EC1-D040-BC2B-404E09BDD1BA}">
      <dgm:prSet/>
      <dgm:spPr/>
      <dgm:t>
        <a:bodyPr/>
        <a:lstStyle/>
        <a:p>
          <a:endParaRPr lang="it-IT"/>
        </a:p>
      </dgm:t>
    </dgm:pt>
    <dgm:pt modelId="{12F409E3-EFA0-43D1-93A4-B41D5C40428A}">
      <dgm:prSet phldr="0"/>
      <dgm:spPr/>
      <dgm:t>
        <a:bodyPr/>
        <a:lstStyle/>
        <a:p>
          <a:pPr rtl="0"/>
          <a:r>
            <a:rPr lang="en-US" dirty="0">
              <a:latin typeface="+mn-lt"/>
              <a:ea typeface="MS PGothic"/>
            </a:rPr>
            <a:t>Respect</a:t>
          </a:r>
          <a:endParaRPr lang="it-IT" dirty="0">
            <a:latin typeface="+mn-lt"/>
            <a:ea typeface="MS PGothic"/>
            <a:cs typeface="Calibri Light" panose="020F0302020204030204"/>
          </a:endParaRPr>
        </a:p>
      </dgm:t>
    </dgm:pt>
    <dgm:pt modelId="{63BD5A7A-57E3-45F2-8A0A-880C1AEC2A08}" type="parTrans" cxnId="{67769367-D7C3-4365-9B73-BF9B8F2AFFD0}">
      <dgm:prSet/>
      <dgm:spPr/>
      <dgm:t>
        <a:bodyPr/>
        <a:lstStyle/>
        <a:p>
          <a:endParaRPr lang="en-US"/>
        </a:p>
      </dgm:t>
    </dgm:pt>
    <dgm:pt modelId="{A593C99F-4427-411F-9D61-5C6734AB28DB}" type="sibTrans" cxnId="{67769367-D7C3-4365-9B73-BF9B8F2AFFD0}">
      <dgm:prSet/>
      <dgm:spPr/>
      <dgm:t>
        <a:bodyPr/>
        <a:lstStyle/>
        <a:p>
          <a:endParaRPr lang="en-US"/>
        </a:p>
      </dgm:t>
    </dgm:pt>
    <dgm:pt modelId="{F615A9DE-1615-0F49-B590-4E1564A09241}" type="pres">
      <dgm:prSet presAssocID="{852A8ED8-5A1C-864C-9A08-872C848FB118}" presName="Name0" presStyleCnt="0">
        <dgm:presLayoutVars>
          <dgm:dir/>
          <dgm:animLvl val="lvl"/>
          <dgm:resizeHandles val="exact"/>
        </dgm:presLayoutVars>
      </dgm:prSet>
      <dgm:spPr/>
    </dgm:pt>
    <dgm:pt modelId="{62FA2522-772E-A447-93F3-5440D8B4679A}" type="pres">
      <dgm:prSet presAssocID="{EEA22892-B63B-384E-B7DA-500825687161}" presName="linNode" presStyleCnt="0"/>
      <dgm:spPr/>
    </dgm:pt>
    <dgm:pt modelId="{E324B4BD-BB79-6F41-9AB3-284A3434611E}" type="pres">
      <dgm:prSet presAssocID="{EEA22892-B63B-384E-B7DA-500825687161}" presName="parentText" presStyleLbl="node1" presStyleIdx="0" presStyleCnt="4">
        <dgm:presLayoutVars>
          <dgm:chMax val="1"/>
          <dgm:bulletEnabled val="1"/>
        </dgm:presLayoutVars>
      </dgm:prSet>
      <dgm:spPr>
        <a:prstGeom prst="rect">
          <a:avLst/>
        </a:prstGeom>
      </dgm:spPr>
    </dgm:pt>
    <dgm:pt modelId="{0FBEC902-FAC4-2646-88CC-3338AC714490}" type="pres">
      <dgm:prSet presAssocID="{DADF5291-F376-2143-8A4B-BAE4E4482820}" presName="sp" presStyleCnt="0"/>
      <dgm:spPr/>
    </dgm:pt>
    <dgm:pt modelId="{52AFDBB7-D2A8-474C-8118-3D280A6CD1C7}" type="pres">
      <dgm:prSet presAssocID="{1FBFC33F-E1DD-E14D-A49D-F9C096EF740C}" presName="linNode" presStyleCnt="0"/>
      <dgm:spPr/>
    </dgm:pt>
    <dgm:pt modelId="{E4ECBA16-9EFF-C94A-A0F2-CD213BA1A5F4}" type="pres">
      <dgm:prSet presAssocID="{1FBFC33F-E1DD-E14D-A49D-F9C096EF740C}" presName="parentText" presStyleLbl="node1" presStyleIdx="1" presStyleCnt="4">
        <dgm:presLayoutVars>
          <dgm:chMax val="1"/>
          <dgm:bulletEnabled val="1"/>
        </dgm:presLayoutVars>
      </dgm:prSet>
      <dgm:spPr>
        <a:prstGeom prst="rect">
          <a:avLst/>
        </a:prstGeom>
      </dgm:spPr>
    </dgm:pt>
    <dgm:pt modelId="{01347EF5-686F-9B41-82D7-DC82D7D4CD2E}" type="pres">
      <dgm:prSet presAssocID="{22893D46-EA41-6147-BE18-F4CF87061218}" presName="sp" presStyleCnt="0"/>
      <dgm:spPr/>
    </dgm:pt>
    <dgm:pt modelId="{96D0ACA8-EF2D-4432-B970-07B9C208B279}" type="pres">
      <dgm:prSet presAssocID="{12F409E3-EFA0-43D1-93A4-B41D5C40428A}" presName="linNode" presStyleCnt="0"/>
      <dgm:spPr/>
    </dgm:pt>
    <dgm:pt modelId="{867C0891-CF34-46C9-8E27-22F836D45D17}" type="pres">
      <dgm:prSet presAssocID="{12F409E3-EFA0-43D1-93A4-B41D5C40428A}" presName="parentText" presStyleLbl="node1" presStyleIdx="2" presStyleCnt="4">
        <dgm:presLayoutVars>
          <dgm:chMax val="1"/>
          <dgm:bulletEnabled val="1"/>
        </dgm:presLayoutVars>
      </dgm:prSet>
      <dgm:spPr>
        <a:prstGeom prst="rect">
          <a:avLst/>
        </a:prstGeom>
      </dgm:spPr>
    </dgm:pt>
    <dgm:pt modelId="{FC889A4E-FC13-4611-8726-5397091A930F}" type="pres">
      <dgm:prSet presAssocID="{A593C99F-4427-411F-9D61-5C6734AB28DB}" presName="sp" presStyleCnt="0"/>
      <dgm:spPr/>
    </dgm:pt>
    <dgm:pt modelId="{7C6D90CA-BF82-704F-BA78-CCE796CE2A6C}" type="pres">
      <dgm:prSet presAssocID="{FD1BFEF8-D91F-2D41-BA64-8BEC723CFAB9}" presName="linNode" presStyleCnt="0"/>
      <dgm:spPr/>
    </dgm:pt>
    <dgm:pt modelId="{34E68F39-49A5-7444-82D4-276D3B438630}" type="pres">
      <dgm:prSet presAssocID="{FD1BFEF8-D91F-2D41-BA64-8BEC723CFAB9}" presName="parentText" presStyleLbl="node1" presStyleIdx="3" presStyleCnt="4">
        <dgm:presLayoutVars>
          <dgm:chMax val="1"/>
          <dgm:bulletEnabled val="1"/>
        </dgm:presLayoutVars>
      </dgm:prSet>
      <dgm:spPr>
        <a:prstGeom prst="rect">
          <a:avLst/>
        </a:prstGeom>
      </dgm:spPr>
    </dgm:pt>
  </dgm:ptLst>
  <dgm:cxnLst>
    <dgm:cxn modelId="{9AD6E415-2031-4DBB-B87A-7BA755070FA0}" type="presOf" srcId="{1FBFC33F-E1DD-E14D-A49D-F9C096EF740C}" destId="{E4ECBA16-9EFF-C94A-A0F2-CD213BA1A5F4}" srcOrd="0" destOrd="0" presId="urn:microsoft.com/office/officeart/2005/8/layout/vList5"/>
    <dgm:cxn modelId="{6ADB6233-2F6A-4CE3-9831-7BD3D97C4C3C}" type="presOf" srcId="{FD1BFEF8-D91F-2D41-BA64-8BEC723CFAB9}" destId="{34E68F39-49A5-7444-82D4-276D3B438630}" srcOrd="0" destOrd="0" presId="urn:microsoft.com/office/officeart/2005/8/layout/vList5"/>
    <dgm:cxn modelId="{56FA0F66-82FE-B745-87D0-47CEBD3F3415}" srcId="{852A8ED8-5A1C-864C-9A08-872C848FB118}" destId="{EEA22892-B63B-384E-B7DA-500825687161}" srcOrd="0" destOrd="0" parTransId="{161274FB-64A9-9C41-B9BD-FD519E013FF3}" sibTransId="{DADF5291-F376-2143-8A4B-BAE4E4482820}"/>
    <dgm:cxn modelId="{67769367-D7C3-4365-9B73-BF9B8F2AFFD0}" srcId="{852A8ED8-5A1C-864C-9A08-872C848FB118}" destId="{12F409E3-EFA0-43D1-93A4-B41D5C40428A}" srcOrd="2" destOrd="0" parTransId="{63BD5A7A-57E3-45F2-8A0A-880C1AEC2A08}" sibTransId="{A593C99F-4427-411F-9D61-5C6734AB28DB}"/>
    <dgm:cxn modelId="{EA1FEF75-D472-491D-BF92-78909D76A5AC}" type="presOf" srcId="{12F409E3-EFA0-43D1-93A4-B41D5C40428A}" destId="{867C0891-CF34-46C9-8E27-22F836D45D17}" srcOrd="0" destOrd="0" presId="urn:microsoft.com/office/officeart/2005/8/layout/vList5"/>
    <dgm:cxn modelId="{D5D5CDB5-0EC1-D040-BC2B-404E09BDD1BA}" srcId="{852A8ED8-5A1C-864C-9A08-872C848FB118}" destId="{1FBFC33F-E1DD-E14D-A49D-F9C096EF740C}" srcOrd="1" destOrd="0" parTransId="{B6BCEEEE-4359-9F4A-879F-FED5BC7341B4}" sibTransId="{22893D46-EA41-6147-BE18-F4CF87061218}"/>
    <dgm:cxn modelId="{AE290FBB-B4C6-104F-B794-198E37744893}" srcId="{852A8ED8-5A1C-864C-9A08-872C848FB118}" destId="{FD1BFEF8-D91F-2D41-BA64-8BEC723CFAB9}" srcOrd="3" destOrd="0" parTransId="{D0E30EAE-F217-0F40-B85A-C34B2ED3778C}" sibTransId="{9782C2F9-AA6F-7F49-BA83-E6822105FA0A}"/>
    <dgm:cxn modelId="{E775DDD9-B599-5048-9B5A-D8BCC4484B65}" type="presOf" srcId="{852A8ED8-5A1C-864C-9A08-872C848FB118}" destId="{F615A9DE-1615-0F49-B590-4E1564A09241}" srcOrd="0" destOrd="0" presId="urn:microsoft.com/office/officeart/2005/8/layout/vList5"/>
    <dgm:cxn modelId="{181427E3-7BD7-49F2-B723-D7B4FE9EB14D}" type="presOf" srcId="{EEA22892-B63B-384E-B7DA-500825687161}" destId="{E324B4BD-BB79-6F41-9AB3-284A3434611E}" srcOrd="0" destOrd="0" presId="urn:microsoft.com/office/officeart/2005/8/layout/vList5"/>
    <dgm:cxn modelId="{7A7FE722-E6DD-40D7-B9C4-DD267FEE205C}" type="presParOf" srcId="{F615A9DE-1615-0F49-B590-4E1564A09241}" destId="{62FA2522-772E-A447-93F3-5440D8B4679A}" srcOrd="0" destOrd="0" presId="urn:microsoft.com/office/officeart/2005/8/layout/vList5"/>
    <dgm:cxn modelId="{8F5BEF47-23AB-4EC4-906A-C2B5FE57AF1F}" type="presParOf" srcId="{62FA2522-772E-A447-93F3-5440D8B4679A}" destId="{E324B4BD-BB79-6F41-9AB3-284A3434611E}" srcOrd="0" destOrd="0" presId="urn:microsoft.com/office/officeart/2005/8/layout/vList5"/>
    <dgm:cxn modelId="{8BC725AE-76F2-4B26-98A4-C463891530FC}" type="presParOf" srcId="{F615A9DE-1615-0F49-B590-4E1564A09241}" destId="{0FBEC902-FAC4-2646-88CC-3338AC714490}" srcOrd="1" destOrd="0" presId="urn:microsoft.com/office/officeart/2005/8/layout/vList5"/>
    <dgm:cxn modelId="{5AB8861A-82C9-4B80-85F9-8AB4E57C2CB2}" type="presParOf" srcId="{F615A9DE-1615-0F49-B590-4E1564A09241}" destId="{52AFDBB7-D2A8-474C-8118-3D280A6CD1C7}" srcOrd="2" destOrd="0" presId="urn:microsoft.com/office/officeart/2005/8/layout/vList5"/>
    <dgm:cxn modelId="{AD3135CB-7696-4CDB-9A84-293F863445B9}" type="presParOf" srcId="{52AFDBB7-D2A8-474C-8118-3D280A6CD1C7}" destId="{E4ECBA16-9EFF-C94A-A0F2-CD213BA1A5F4}" srcOrd="0" destOrd="0" presId="urn:microsoft.com/office/officeart/2005/8/layout/vList5"/>
    <dgm:cxn modelId="{07B4986F-ED6F-419C-ABCF-D2E8D9A8AFD4}" type="presParOf" srcId="{F615A9DE-1615-0F49-B590-4E1564A09241}" destId="{01347EF5-686F-9B41-82D7-DC82D7D4CD2E}" srcOrd="3" destOrd="0" presId="urn:microsoft.com/office/officeart/2005/8/layout/vList5"/>
    <dgm:cxn modelId="{549CD55F-BF8B-4C7F-B15D-67D28DFCA83A}" type="presParOf" srcId="{F615A9DE-1615-0F49-B590-4E1564A09241}" destId="{96D0ACA8-EF2D-4432-B970-07B9C208B279}" srcOrd="4" destOrd="0" presId="urn:microsoft.com/office/officeart/2005/8/layout/vList5"/>
    <dgm:cxn modelId="{661983FB-D2C0-4790-8A3A-8FECB8AB18B2}" type="presParOf" srcId="{96D0ACA8-EF2D-4432-B970-07B9C208B279}" destId="{867C0891-CF34-46C9-8E27-22F836D45D17}" srcOrd="0" destOrd="0" presId="urn:microsoft.com/office/officeart/2005/8/layout/vList5"/>
    <dgm:cxn modelId="{AA507A8F-8C00-4B38-AB84-79D1B39D4EE9}" type="presParOf" srcId="{F615A9DE-1615-0F49-B590-4E1564A09241}" destId="{FC889A4E-FC13-4611-8726-5397091A930F}" srcOrd="5" destOrd="0" presId="urn:microsoft.com/office/officeart/2005/8/layout/vList5"/>
    <dgm:cxn modelId="{46C271F8-FF6A-4686-BC2E-27D2D0225CCE}" type="presParOf" srcId="{F615A9DE-1615-0F49-B590-4E1564A09241}" destId="{7C6D90CA-BF82-704F-BA78-CCE796CE2A6C}" srcOrd="6" destOrd="0" presId="urn:microsoft.com/office/officeart/2005/8/layout/vList5"/>
    <dgm:cxn modelId="{3F628FCF-1827-41EC-B69A-6F8394BCD18E}" type="presParOf" srcId="{7C6D90CA-BF82-704F-BA78-CCE796CE2A6C}" destId="{34E68F39-49A5-7444-82D4-276D3B43863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A5F81-534C-3040-912F-6BE4C6BC07E1}" type="doc">
      <dgm:prSet loTypeId="urn:microsoft.com/office/officeart/2005/8/layout/default" loCatId="" qsTypeId="urn:microsoft.com/office/officeart/2005/8/quickstyle/simple1" qsCatId="simple" csTypeId="urn:microsoft.com/office/officeart/2005/8/colors/accent4_2" csCatId="accent4" phldr="1"/>
      <dgm:spPr/>
      <dgm:t>
        <a:bodyPr/>
        <a:lstStyle/>
        <a:p>
          <a:endParaRPr lang="it-IT"/>
        </a:p>
      </dgm:t>
    </dgm:pt>
    <dgm:pt modelId="{DD176DE6-58C2-9F43-9A7C-AE4CE89BF6D1}">
      <dgm:prSet phldrT="[Testo]"/>
      <dgm:spPr>
        <a:ln>
          <a:noFill/>
        </a:ln>
      </dgm:spPr>
      <dgm:t>
        <a:bodyPr/>
        <a:lstStyle/>
        <a:p>
          <a:r>
            <a:rPr lang="it-IT">
              <a:latin typeface="+mn-lt"/>
            </a:rPr>
            <a:t>Confidentiality</a:t>
          </a:r>
          <a:endParaRPr lang="it-IT" b="0" i="0" u="none" strike="noStrike" cap="none" baseline="0" noProof="0" dirty="0">
            <a:latin typeface="+mn-lt"/>
            <a:cs typeface="Calibri Light"/>
          </a:endParaRPr>
        </a:p>
      </dgm:t>
    </dgm:pt>
    <dgm:pt modelId="{7E5EF27C-3CC7-4B4C-87D1-4EBB0A7B0FA5}" type="parTrans" cxnId="{B98C4BB2-1855-6F44-ABA7-9AA9F34543EA}">
      <dgm:prSet/>
      <dgm:spPr/>
      <dgm:t>
        <a:bodyPr/>
        <a:lstStyle/>
        <a:p>
          <a:endParaRPr lang="it-IT"/>
        </a:p>
      </dgm:t>
    </dgm:pt>
    <dgm:pt modelId="{11F63505-DF1E-FB46-97D3-5CD1FA45BEA1}" type="sibTrans" cxnId="{B98C4BB2-1855-6F44-ABA7-9AA9F34543EA}">
      <dgm:prSet/>
      <dgm:spPr/>
      <dgm:t>
        <a:bodyPr/>
        <a:lstStyle/>
        <a:p>
          <a:endParaRPr lang="it-IT"/>
        </a:p>
      </dgm:t>
    </dgm:pt>
    <dgm:pt modelId="{89383645-3BB4-E244-A455-6307B7E25531}">
      <dgm:prSet phldrT="[Testo]"/>
      <dgm:spPr>
        <a:ln>
          <a:noFill/>
        </a:ln>
      </dgm:spPr>
      <dgm:t>
        <a:bodyPr/>
        <a:lstStyle/>
        <a:p>
          <a:r>
            <a:rPr lang="it-IT" dirty="0">
              <a:latin typeface="+mn-lt"/>
            </a:rPr>
            <a:t>Safety</a:t>
          </a:r>
        </a:p>
      </dgm:t>
    </dgm:pt>
    <dgm:pt modelId="{B67B751D-7937-9C4B-96A9-0526B8E65ED3}" type="parTrans" cxnId="{AC3EE8BF-C08C-E449-9E07-34B994897681}">
      <dgm:prSet/>
      <dgm:spPr/>
      <dgm:t>
        <a:bodyPr/>
        <a:lstStyle/>
        <a:p>
          <a:endParaRPr lang="it-IT"/>
        </a:p>
      </dgm:t>
    </dgm:pt>
    <dgm:pt modelId="{8A4B1495-2A74-BD48-93BC-CBC14B9CE834}" type="sibTrans" cxnId="{AC3EE8BF-C08C-E449-9E07-34B994897681}">
      <dgm:prSet/>
      <dgm:spPr/>
      <dgm:t>
        <a:bodyPr/>
        <a:lstStyle/>
        <a:p>
          <a:endParaRPr lang="it-IT"/>
        </a:p>
      </dgm:t>
    </dgm:pt>
    <dgm:pt modelId="{368429D1-5CD9-F040-B9B0-3A397C4BFD4E}">
      <dgm:prSet phldrT="[Testo]"/>
      <dgm:spPr>
        <a:ln>
          <a:noFill/>
        </a:ln>
      </dgm:spPr>
      <dgm:t>
        <a:bodyPr/>
        <a:lstStyle/>
        <a:p>
          <a:r>
            <a:rPr lang="it-IT" dirty="0">
              <a:latin typeface="+mn-lt"/>
            </a:rPr>
            <a:t>Respect</a:t>
          </a:r>
        </a:p>
      </dgm:t>
    </dgm:pt>
    <dgm:pt modelId="{7F55D32E-E011-0645-BAB0-418D63B84543}" type="parTrans" cxnId="{03E78FA7-D311-E840-9BD3-C509642543B8}">
      <dgm:prSet/>
      <dgm:spPr/>
      <dgm:t>
        <a:bodyPr/>
        <a:lstStyle/>
        <a:p>
          <a:endParaRPr lang="it-IT"/>
        </a:p>
      </dgm:t>
    </dgm:pt>
    <dgm:pt modelId="{36955A65-FB4D-D04B-A12D-F50B4DA1CB6B}" type="sibTrans" cxnId="{03E78FA7-D311-E840-9BD3-C509642543B8}">
      <dgm:prSet/>
      <dgm:spPr/>
      <dgm:t>
        <a:bodyPr/>
        <a:lstStyle/>
        <a:p>
          <a:endParaRPr lang="it-IT"/>
        </a:p>
      </dgm:t>
    </dgm:pt>
    <dgm:pt modelId="{DABBA68D-181A-204E-BE05-2377E10E5286}">
      <dgm:prSet phldrT="[Testo]"/>
      <dgm:spPr>
        <a:ln>
          <a:noFill/>
        </a:ln>
      </dgm:spPr>
      <dgm:t>
        <a:bodyPr/>
        <a:lstStyle/>
        <a:p>
          <a:pPr rtl="0"/>
          <a:r>
            <a:rPr lang="it-IT" dirty="0"/>
            <a:t>Non-discrimination</a:t>
          </a:r>
        </a:p>
      </dgm:t>
    </dgm:pt>
    <dgm:pt modelId="{21D3FB94-3E59-0E4C-A093-4D2AAC3255D6}" type="parTrans" cxnId="{087C9221-D6B4-824E-A121-0DC00D4C93DE}">
      <dgm:prSet/>
      <dgm:spPr/>
      <dgm:t>
        <a:bodyPr/>
        <a:lstStyle/>
        <a:p>
          <a:endParaRPr lang="it-IT"/>
        </a:p>
      </dgm:t>
    </dgm:pt>
    <dgm:pt modelId="{4AC54594-CF39-944D-B8D8-F03862694F7E}" type="sibTrans" cxnId="{087C9221-D6B4-824E-A121-0DC00D4C93DE}">
      <dgm:prSet/>
      <dgm:spPr/>
      <dgm:t>
        <a:bodyPr/>
        <a:lstStyle/>
        <a:p>
          <a:endParaRPr lang="it-IT"/>
        </a:p>
      </dgm:t>
    </dgm:pt>
    <dgm:pt modelId="{982F9B70-7473-9B4C-8FB0-7AABA8A8D8A3}" type="pres">
      <dgm:prSet presAssocID="{6C9A5F81-534C-3040-912F-6BE4C6BC07E1}" presName="diagram" presStyleCnt="0">
        <dgm:presLayoutVars>
          <dgm:dir/>
          <dgm:resizeHandles val="exact"/>
        </dgm:presLayoutVars>
      </dgm:prSet>
      <dgm:spPr/>
    </dgm:pt>
    <dgm:pt modelId="{631796B4-9126-E44E-BE87-F557987196FE}" type="pres">
      <dgm:prSet presAssocID="{DD176DE6-58C2-9F43-9A7C-AE4CE89BF6D1}" presName="node" presStyleLbl="node1" presStyleIdx="0" presStyleCnt="4" custScaleX="424217">
        <dgm:presLayoutVars>
          <dgm:bulletEnabled val="1"/>
        </dgm:presLayoutVars>
      </dgm:prSet>
      <dgm:spPr/>
    </dgm:pt>
    <dgm:pt modelId="{17ED9CE5-B293-B44E-8B85-B3DC3D9E9862}" type="pres">
      <dgm:prSet presAssocID="{11F63505-DF1E-FB46-97D3-5CD1FA45BEA1}" presName="sibTrans" presStyleCnt="0"/>
      <dgm:spPr/>
    </dgm:pt>
    <dgm:pt modelId="{65C5EA73-8C49-9640-B66D-EF4E3163EF21}" type="pres">
      <dgm:prSet presAssocID="{89383645-3BB4-E244-A455-6307B7E25531}" presName="node" presStyleLbl="node1" presStyleIdx="1" presStyleCnt="4" custScaleX="424217">
        <dgm:presLayoutVars>
          <dgm:bulletEnabled val="1"/>
        </dgm:presLayoutVars>
      </dgm:prSet>
      <dgm:spPr/>
    </dgm:pt>
    <dgm:pt modelId="{AD463FA0-9558-BD42-A484-01843801A65C}" type="pres">
      <dgm:prSet presAssocID="{8A4B1495-2A74-BD48-93BC-CBC14B9CE834}" presName="sibTrans" presStyleCnt="0"/>
      <dgm:spPr/>
    </dgm:pt>
    <dgm:pt modelId="{9AF070B2-26C4-0E4F-87AF-77F015805BEF}" type="pres">
      <dgm:prSet presAssocID="{368429D1-5CD9-F040-B9B0-3A397C4BFD4E}" presName="node" presStyleLbl="node1" presStyleIdx="2" presStyleCnt="4" custScaleX="424217">
        <dgm:presLayoutVars>
          <dgm:bulletEnabled val="1"/>
        </dgm:presLayoutVars>
      </dgm:prSet>
      <dgm:spPr/>
    </dgm:pt>
    <dgm:pt modelId="{7A55C1F7-6692-884C-AE64-17161B9D3417}" type="pres">
      <dgm:prSet presAssocID="{36955A65-FB4D-D04B-A12D-F50B4DA1CB6B}" presName="sibTrans" presStyleCnt="0"/>
      <dgm:spPr/>
    </dgm:pt>
    <dgm:pt modelId="{6B23476F-D612-B944-86D8-7C36CAE69DAE}" type="pres">
      <dgm:prSet presAssocID="{DABBA68D-181A-204E-BE05-2377E10E5286}" presName="node" presStyleLbl="node1" presStyleIdx="3" presStyleCnt="4" custScaleX="424217">
        <dgm:presLayoutVars>
          <dgm:bulletEnabled val="1"/>
        </dgm:presLayoutVars>
      </dgm:prSet>
      <dgm:spPr/>
    </dgm:pt>
  </dgm:ptLst>
  <dgm:cxnLst>
    <dgm:cxn modelId="{087C9221-D6B4-824E-A121-0DC00D4C93DE}" srcId="{6C9A5F81-534C-3040-912F-6BE4C6BC07E1}" destId="{DABBA68D-181A-204E-BE05-2377E10E5286}" srcOrd="3" destOrd="0" parTransId="{21D3FB94-3E59-0E4C-A093-4D2AAC3255D6}" sibTransId="{4AC54594-CF39-944D-B8D8-F03862694F7E}"/>
    <dgm:cxn modelId="{3FD24725-3951-1847-AE37-5C1D41647683}" type="presOf" srcId="{DABBA68D-181A-204E-BE05-2377E10E5286}" destId="{6B23476F-D612-B944-86D8-7C36CAE69DAE}" srcOrd="0" destOrd="0" presId="urn:microsoft.com/office/officeart/2005/8/layout/default"/>
    <dgm:cxn modelId="{37263D40-2626-C94D-8BD5-5AD1CA873E7C}" type="presOf" srcId="{89383645-3BB4-E244-A455-6307B7E25531}" destId="{65C5EA73-8C49-9640-B66D-EF4E3163EF21}" srcOrd="0" destOrd="0" presId="urn:microsoft.com/office/officeart/2005/8/layout/default"/>
    <dgm:cxn modelId="{03E78FA7-D311-E840-9BD3-C509642543B8}" srcId="{6C9A5F81-534C-3040-912F-6BE4C6BC07E1}" destId="{368429D1-5CD9-F040-B9B0-3A397C4BFD4E}" srcOrd="2" destOrd="0" parTransId="{7F55D32E-E011-0645-BAB0-418D63B84543}" sibTransId="{36955A65-FB4D-D04B-A12D-F50B4DA1CB6B}"/>
    <dgm:cxn modelId="{B98C4BB2-1855-6F44-ABA7-9AA9F34543EA}" srcId="{6C9A5F81-534C-3040-912F-6BE4C6BC07E1}" destId="{DD176DE6-58C2-9F43-9A7C-AE4CE89BF6D1}" srcOrd="0" destOrd="0" parTransId="{7E5EF27C-3CC7-4B4C-87D1-4EBB0A7B0FA5}" sibTransId="{11F63505-DF1E-FB46-97D3-5CD1FA45BEA1}"/>
    <dgm:cxn modelId="{64D7F1BE-D255-E243-A5E4-B90610303CA8}" type="presOf" srcId="{368429D1-5CD9-F040-B9B0-3A397C4BFD4E}" destId="{9AF070B2-26C4-0E4F-87AF-77F015805BEF}" srcOrd="0" destOrd="0" presId="urn:microsoft.com/office/officeart/2005/8/layout/default"/>
    <dgm:cxn modelId="{AC3EE8BF-C08C-E449-9E07-34B994897681}" srcId="{6C9A5F81-534C-3040-912F-6BE4C6BC07E1}" destId="{89383645-3BB4-E244-A455-6307B7E25531}" srcOrd="1" destOrd="0" parTransId="{B67B751D-7937-9C4B-96A9-0526B8E65ED3}" sibTransId="{8A4B1495-2A74-BD48-93BC-CBC14B9CE834}"/>
    <dgm:cxn modelId="{471130E4-2381-2C47-A840-3392E337BA3E}" type="presOf" srcId="{DD176DE6-58C2-9F43-9A7C-AE4CE89BF6D1}" destId="{631796B4-9126-E44E-BE87-F557987196FE}" srcOrd="0" destOrd="0" presId="urn:microsoft.com/office/officeart/2005/8/layout/default"/>
    <dgm:cxn modelId="{8AFE1CE8-CB08-8546-BDDF-1155411892A5}" type="presOf" srcId="{6C9A5F81-534C-3040-912F-6BE4C6BC07E1}" destId="{982F9B70-7473-9B4C-8FB0-7AABA8A8D8A3}" srcOrd="0" destOrd="0" presId="urn:microsoft.com/office/officeart/2005/8/layout/default"/>
    <dgm:cxn modelId="{6DCFC794-AFF2-8B49-80F3-90B05B61E79B}" type="presParOf" srcId="{982F9B70-7473-9B4C-8FB0-7AABA8A8D8A3}" destId="{631796B4-9126-E44E-BE87-F557987196FE}" srcOrd="0" destOrd="0" presId="urn:microsoft.com/office/officeart/2005/8/layout/default"/>
    <dgm:cxn modelId="{5E2734A1-765C-844D-BE10-27EE37C4E68C}" type="presParOf" srcId="{982F9B70-7473-9B4C-8FB0-7AABA8A8D8A3}" destId="{17ED9CE5-B293-B44E-8B85-B3DC3D9E9862}" srcOrd="1" destOrd="0" presId="urn:microsoft.com/office/officeart/2005/8/layout/default"/>
    <dgm:cxn modelId="{F85A53D0-59BC-0E43-9653-0521A8E7B65F}" type="presParOf" srcId="{982F9B70-7473-9B4C-8FB0-7AABA8A8D8A3}" destId="{65C5EA73-8C49-9640-B66D-EF4E3163EF21}" srcOrd="2" destOrd="0" presId="urn:microsoft.com/office/officeart/2005/8/layout/default"/>
    <dgm:cxn modelId="{B2AD1985-19A9-5044-BB92-B68483859659}" type="presParOf" srcId="{982F9B70-7473-9B4C-8FB0-7AABA8A8D8A3}" destId="{AD463FA0-9558-BD42-A484-01843801A65C}" srcOrd="3" destOrd="0" presId="urn:microsoft.com/office/officeart/2005/8/layout/default"/>
    <dgm:cxn modelId="{87149669-3428-114E-82D3-9DC73BE9494B}" type="presParOf" srcId="{982F9B70-7473-9B4C-8FB0-7AABA8A8D8A3}" destId="{9AF070B2-26C4-0E4F-87AF-77F015805BEF}" srcOrd="4" destOrd="0" presId="urn:microsoft.com/office/officeart/2005/8/layout/default"/>
    <dgm:cxn modelId="{CCB2C719-0F95-B141-85C1-950C46430408}" type="presParOf" srcId="{982F9B70-7473-9B4C-8FB0-7AABA8A8D8A3}" destId="{7A55C1F7-6692-884C-AE64-17161B9D3417}" srcOrd="5" destOrd="0" presId="urn:microsoft.com/office/officeart/2005/8/layout/default"/>
    <dgm:cxn modelId="{7A3BBDEA-C529-C044-9993-39634BED41D5}" type="presParOf" srcId="{982F9B70-7473-9B4C-8FB0-7AABA8A8D8A3}" destId="{6B23476F-D612-B944-86D8-7C36CAE69DA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4B4BD-BB79-6F41-9AB3-284A3434611E}">
      <dsp:nvSpPr>
        <dsp:cNvPr id="0" name=""/>
        <dsp:cNvSpPr/>
      </dsp:nvSpPr>
      <dsp:spPr>
        <a:xfrm>
          <a:off x="3194764" y="1990"/>
          <a:ext cx="3594109" cy="95748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mn-lt"/>
              <a:ea typeface="MS PGothic"/>
              <a:cs typeface="MS PGothic" charset="0"/>
            </a:rPr>
            <a:t>Confidentiality</a:t>
          </a:r>
          <a:endParaRPr lang="it-IT" sz="3100" kern="1200" dirty="0">
            <a:latin typeface="+mn-lt"/>
            <a:ea typeface="MS PGothic"/>
            <a:cs typeface="Calibri Light" panose="020F0302020204030204"/>
          </a:endParaRPr>
        </a:p>
      </dsp:txBody>
      <dsp:txXfrm>
        <a:off x="3194764" y="1990"/>
        <a:ext cx="3594109" cy="957480"/>
      </dsp:txXfrm>
    </dsp:sp>
    <dsp:sp modelId="{E4ECBA16-9EFF-C94A-A0F2-CD213BA1A5F4}">
      <dsp:nvSpPr>
        <dsp:cNvPr id="0" name=""/>
        <dsp:cNvSpPr/>
      </dsp:nvSpPr>
      <dsp:spPr>
        <a:xfrm>
          <a:off x="3194764" y="1007345"/>
          <a:ext cx="3594109" cy="95748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mn-lt"/>
              <a:ea typeface="MS PGothic"/>
              <a:cs typeface="MS PGothic" charset="0"/>
            </a:rPr>
            <a:t>Safety</a:t>
          </a:r>
          <a:endParaRPr lang="it-IT" sz="3100" kern="1200" dirty="0">
            <a:latin typeface="+mn-lt"/>
            <a:ea typeface="MS PGothic"/>
          </a:endParaRPr>
        </a:p>
      </dsp:txBody>
      <dsp:txXfrm>
        <a:off x="3194764" y="1007345"/>
        <a:ext cx="3594109" cy="957480"/>
      </dsp:txXfrm>
    </dsp:sp>
    <dsp:sp modelId="{867C0891-CF34-46C9-8E27-22F836D45D17}">
      <dsp:nvSpPr>
        <dsp:cNvPr id="0" name=""/>
        <dsp:cNvSpPr/>
      </dsp:nvSpPr>
      <dsp:spPr>
        <a:xfrm>
          <a:off x="3194764" y="2012700"/>
          <a:ext cx="3594109" cy="95748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rtl="0">
            <a:lnSpc>
              <a:spcPct val="90000"/>
            </a:lnSpc>
            <a:spcBef>
              <a:spcPct val="0"/>
            </a:spcBef>
            <a:spcAft>
              <a:spcPct val="35000"/>
            </a:spcAft>
            <a:buNone/>
          </a:pPr>
          <a:r>
            <a:rPr lang="en-US" sz="3100" kern="1200" dirty="0">
              <a:latin typeface="+mn-lt"/>
              <a:ea typeface="MS PGothic"/>
            </a:rPr>
            <a:t>Respect</a:t>
          </a:r>
          <a:endParaRPr lang="it-IT" sz="3100" kern="1200" dirty="0">
            <a:latin typeface="+mn-lt"/>
            <a:ea typeface="MS PGothic"/>
            <a:cs typeface="Calibri Light" panose="020F0302020204030204"/>
          </a:endParaRPr>
        </a:p>
      </dsp:txBody>
      <dsp:txXfrm>
        <a:off x="3194764" y="2012700"/>
        <a:ext cx="3594109" cy="957480"/>
      </dsp:txXfrm>
    </dsp:sp>
    <dsp:sp modelId="{34E68F39-49A5-7444-82D4-276D3B438630}">
      <dsp:nvSpPr>
        <dsp:cNvPr id="0" name=""/>
        <dsp:cNvSpPr/>
      </dsp:nvSpPr>
      <dsp:spPr>
        <a:xfrm>
          <a:off x="3194764" y="3018055"/>
          <a:ext cx="3594109" cy="95748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mn-lt"/>
              <a:ea typeface="MS PGothic"/>
            </a:rPr>
            <a:t>Non-discrimination</a:t>
          </a:r>
          <a:endParaRPr lang="it-IT" sz="3100" kern="1200" dirty="0">
            <a:latin typeface="+mn-lt"/>
          </a:endParaRPr>
        </a:p>
      </dsp:txBody>
      <dsp:txXfrm>
        <a:off x="3194764" y="3018055"/>
        <a:ext cx="3594109" cy="957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796B4-9126-E44E-BE87-F557987196FE}">
      <dsp:nvSpPr>
        <dsp:cNvPr id="0" name=""/>
        <dsp:cNvSpPr/>
      </dsp:nvSpPr>
      <dsp:spPr>
        <a:xfrm>
          <a:off x="1669850" y="2346"/>
          <a:ext cx="6185298" cy="874830"/>
        </a:xfrm>
        <a:prstGeom prst="rect">
          <a:avLst/>
        </a:prstGeom>
        <a:solidFill>
          <a:schemeClr val="accent4">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it-IT" sz="4200" kern="1200">
              <a:latin typeface="+mn-lt"/>
            </a:rPr>
            <a:t>Confidentiality</a:t>
          </a:r>
          <a:endParaRPr lang="it-IT" sz="4200" b="0" i="0" u="none" strike="noStrike" kern="1200" cap="none" baseline="0" noProof="0" dirty="0">
            <a:latin typeface="+mn-lt"/>
            <a:cs typeface="Calibri Light"/>
          </a:endParaRPr>
        </a:p>
      </dsp:txBody>
      <dsp:txXfrm>
        <a:off x="1669850" y="2346"/>
        <a:ext cx="6185298" cy="874830"/>
      </dsp:txXfrm>
    </dsp:sp>
    <dsp:sp modelId="{65C5EA73-8C49-9640-B66D-EF4E3163EF21}">
      <dsp:nvSpPr>
        <dsp:cNvPr id="0" name=""/>
        <dsp:cNvSpPr/>
      </dsp:nvSpPr>
      <dsp:spPr>
        <a:xfrm>
          <a:off x="1669850" y="1022981"/>
          <a:ext cx="6185298" cy="874830"/>
        </a:xfrm>
        <a:prstGeom prst="rect">
          <a:avLst/>
        </a:prstGeom>
        <a:solidFill>
          <a:schemeClr val="accent4">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it-IT" sz="4200" kern="1200" dirty="0">
              <a:latin typeface="+mn-lt"/>
            </a:rPr>
            <a:t>Safety</a:t>
          </a:r>
        </a:p>
      </dsp:txBody>
      <dsp:txXfrm>
        <a:off x="1669850" y="1022981"/>
        <a:ext cx="6185298" cy="874830"/>
      </dsp:txXfrm>
    </dsp:sp>
    <dsp:sp modelId="{9AF070B2-26C4-0E4F-87AF-77F015805BEF}">
      <dsp:nvSpPr>
        <dsp:cNvPr id="0" name=""/>
        <dsp:cNvSpPr/>
      </dsp:nvSpPr>
      <dsp:spPr>
        <a:xfrm>
          <a:off x="1669850" y="2043617"/>
          <a:ext cx="6185298" cy="874830"/>
        </a:xfrm>
        <a:prstGeom prst="rect">
          <a:avLst/>
        </a:prstGeom>
        <a:solidFill>
          <a:schemeClr val="accent4">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it-IT" sz="4200" kern="1200" dirty="0">
              <a:latin typeface="+mn-lt"/>
            </a:rPr>
            <a:t>Respect</a:t>
          </a:r>
        </a:p>
      </dsp:txBody>
      <dsp:txXfrm>
        <a:off x="1669850" y="2043617"/>
        <a:ext cx="6185298" cy="874830"/>
      </dsp:txXfrm>
    </dsp:sp>
    <dsp:sp modelId="{6B23476F-D612-B944-86D8-7C36CAE69DAE}">
      <dsp:nvSpPr>
        <dsp:cNvPr id="0" name=""/>
        <dsp:cNvSpPr/>
      </dsp:nvSpPr>
      <dsp:spPr>
        <a:xfrm>
          <a:off x="1669850" y="3064252"/>
          <a:ext cx="6185298" cy="874830"/>
        </a:xfrm>
        <a:prstGeom prst="rect">
          <a:avLst/>
        </a:prstGeom>
        <a:solidFill>
          <a:schemeClr val="accent4">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rtl="0">
            <a:lnSpc>
              <a:spcPct val="90000"/>
            </a:lnSpc>
            <a:spcBef>
              <a:spcPct val="0"/>
            </a:spcBef>
            <a:spcAft>
              <a:spcPct val="35000"/>
            </a:spcAft>
            <a:buNone/>
          </a:pPr>
          <a:r>
            <a:rPr lang="it-IT" sz="4200" kern="1200" dirty="0"/>
            <a:t>Non-discrimination</a:t>
          </a:r>
        </a:p>
      </dsp:txBody>
      <dsp:txXfrm>
        <a:off x="1669850" y="3064252"/>
        <a:ext cx="6185298" cy="87483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1070919" y="0"/>
            <a:ext cx="1121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1594979" y="385138"/>
            <a:ext cx="4501021" cy="57298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0" y="-22501"/>
            <a:ext cx="5161280" cy="55089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B6AE8-86F4-4D79-B373-B817F2E7B64A}"/>
              </a:ext>
            </a:extLst>
          </p:cNvPr>
          <p:cNvSpPr>
            <a:spLocks noGrp="1"/>
          </p:cNvSpPr>
          <p:nvPr>
            <p:ph type="ctrTitle" hasCustomPrompt="1"/>
          </p:nvPr>
        </p:nvSpPr>
        <p:spPr>
          <a:xfrm>
            <a:off x="1608548" y="1250384"/>
            <a:ext cx="4501021" cy="1012238"/>
          </a:xfrm>
        </p:spPr>
        <p:txBody>
          <a:bodyPr anchor="b"/>
          <a:lstStyle>
            <a:lvl1pPr algn="l">
              <a:defRPr sz="6000" b="1">
                <a:solidFill>
                  <a:schemeClr val="accent1"/>
                </a:solidFill>
              </a:defRPr>
            </a:lvl1pPr>
          </a:lstStyle>
          <a:p>
            <a:r>
              <a:rPr lang="en-US" dirty="0"/>
              <a:t>MODULE</a:t>
            </a:r>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descr="C:\Users\neren\AppData\Local\Microsoft\Windows\INetCache\Content.Word\Picture1.png">
            <a:extLst>
              <a:ext uri="{FF2B5EF4-FFF2-40B4-BE49-F238E27FC236}">
                <a16:creationId xmlns:a16="http://schemas.microsoft.com/office/drawing/2014/main" id="{84012C3F-5ABD-451D-9295-0FFE50066A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2410" y="5293467"/>
            <a:ext cx="1593440" cy="794168"/>
          </a:xfrm>
          <a:prstGeom prst="rect">
            <a:avLst/>
          </a:prstGeom>
          <a:noFill/>
          <a:ln>
            <a:noFill/>
          </a:ln>
        </p:spPr>
      </p:pic>
      <p:sp>
        <p:nvSpPr>
          <p:cNvPr id="14" name="Content Placeholder 13">
            <a:extLst>
              <a:ext uri="{FF2B5EF4-FFF2-40B4-BE49-F238E27FC236}">
                <a16:creationId xmlns:a16="http://schemas.microsoft.com/office/drawing/2014/main" id="{43B08579-C159-40C5-8F3E-A73CE532709E}"/>
              </a:ext>
            </a:extLst>
          </p:cNvPr>
          <p:cNvSpPr>
            <a:spLocks noGrp="1"/>
          </p:cNvSpPr>
          <p:nvPr>
            <p:ph sz="quarter" idx="10" hasCustomPrompt="1"/>
          </p:nvPr>
        </p:nvSpPr>
        <p:spPr>
          <a:xfrm>
            <a:off x="1608548" y="2222859"/>
            <a:ext cx="1040289" cy="1594802"/>
          </a:xfrm>
        </p:spPr>
        <p:txBody>
          <a:bodyPr/>
          <a:lstStyle>
            <a:lvl1pPr algn="l">
              <a:buNone/>
              <a:defRPr sz="9600" b="1">
                <a:solidFill>
                  <a:schemeClr val="accent1"/>
                </a:solidFill>
              </a:defRPr>
            </a:lvl1pPr>
          </a:lstStyle>
          <a:p>
            <a:pPr lvl="0"/>
            <a:r>
              <a:rPr lang="en-US" dirty="0"/>
              <a:t>X</a:t>
            </a:r>
          </a:p>
        </p:txBody>
      </p:sp>
      <p:sp>
        <p:nvSpPr>
          <p:cNvPr id="23" name="Date Placeholder 22">
            <a:extLst>
              <a:ext uri="{FF2B5EF4-FFF2-40B4-BE49-F238E27FC236}">
                <a16:creationId xmlns:a16="http://schemas.microsoft.com/office/drawing/2014/main" id="{878749F6-BCF9-4D13-A2B0-360AC2B179C0}"/>
              </a:ext>
            </a:extLst>
          </p:cNvPr>
          <p:cNvSpPr>
            <a:spLocks noGrp="1"/>
          </p:cNvSpPr>
          <p:nvPr>
            <p:ph type="dt" sz="half" idx="11"/>
          </p:nvPr>
        </p:nvSpPr>
        <p:spPr>
          <a:xfrm>
            <a:off x="209810" y="5690551"/>
            <a:ext cx="2743200" cy="365125"/>
          </a:xfrm>
        </p:spPr>
        <p:txBody>
          <a:bodyPr/>
          <a:lstStyle/>
          <a:p>
            <a:fld id="{8B90A9E5-4E22-4EA6-BCDF-E2EC946E255F}" type="datetime1">
              <a:rPr lang="en-US" smtClean="0"/>
              <a:t>3/1/2021</a:t>
            </a:fld>
            <a:endParaRPr lang="en-US" dirty="0"/>
          </a:p>
        </p:txBody>
      </p:sp>
      <p:sp>
        <p:nvSpPr>
          <p:cNvPr id="24" name="Footer Placeholder 23">
            <a:extLst>
              <a:ext uri="{FF2B5EF4-FFF2-40B4-BE49-F238E27FC236}">
                <a16:creationId xmlns:a16="http://schemas.microsoft.com/office/drawing/2014/main" id="{3FD90715-0340-4AFA-9A6F-F37A6B71D061}"/>
              </a:ext>
            </a:extLst>
          </p:cNvPr>
          <p:cNvSpPr>
            <a:spLocks noGrp="1"/>
          </p:cNvSpPr>
          <p:nvPr>
            <p:ph type="ftr" sz="quarter" idx="12"/>
          </p:nvPr>
        </p:nvSpPr>
        <p:spPr>
          <a:xfrm>
            <a:off x="209810" y="6333718"/>
            <a:ext cx="4114800" cy="365125"/>
          </a:xfrm>
        </p:spPr>
        <p:txBody>
          <a:bodyPr/>
          <a:lstStyle>
            <a:lvl1pPr algn="l">
              <a:defRPr b="1"/>
            </a:lvl1pPr>
          </a:lstStyle>
          <a:p>
            <a:r>
              <a:rPr lang="en-US" dirty="0"/>
              <a:t>Module 1</a:t>
            </a:r>
            <a:endParaRPr lang="en-US" b="1" dirty="0"/>
          </a:p>
        </p:txBody>
      </p:sp>
      <p:pic>
        <p:nvPicPr>
          <p:cNvPr id="5" name="Picture 4" descr="Text&#10;&#10;Description automatically generated">
            <a:extLst>
              <a:ext uri="{FF2B5EF4-FFF2-40B4-BE49-F238E27FC236}">
                <a16:creationId xmlns:a16="http://schemas.microsoft.com/office/drawing/2014/main" id="{BE4B1D86-F56F-4087-B98A-CBCB34F229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46449" y="5293467"/>
            <a:ext cx="2000811" cy="794168"/>
          </a:xfrm>
          <a:prstGeom prst="rect">
            <a:avLst/>
          </a:prstGeom>
        </p:spPr>
      </p:pic>
    </p:spTree>
    <p:extLst>
      <p:ext uri="{BB962C8B-B14F-4D97-AF65-F5344CB8AC3E}">
        <p14:creationId xmlns:p14="http://schemas.microsoft.com/office/powerpoint/2010/main" val="11552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230ACC-5385-40F8-807F-8A505932C08D}"/>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100">
                <a:solidFill>
                  <a:schemeClr val="bg1"/>
                </a:solidFill>
              </a:defRPr>
            </a:lvl1pPr>
          </a:lstStyle>
          <a:p>
            <a:fld id="{9CBDD792-7C6F-4A33-97BE-682F40E5DC9C}" type="datetime1">
              <a:rPr lang="en-US" smtClean="0"/>
              <a:t>3/1/2021</a:t>
            </a:fld>
            <a:endParaRPr lang="en-US" sz="1100" dirty="0"/>
          </a:p>
        </p:txBody>
      </p:sp>
      <p:sp>
        <p:nvSpPr>
          <p:cNvPr id="9" name="Text Placeholder 8">
            <a:extLst>
              <a:ext uri="{FF2B5EF4-FFF2-40B4-BE49-F238E27FC236}">
                <a16:creationId xmlns:a16="http://schemas.microsoft.com/office/drawing/2014/main" id="{AFD04802-0A20-459D-9638-4F9F23144A38}"/>
              </a:ext>
            </a:extLst>
          </p:cNvPr>
          <p:cNvSpPr>
            <a:spLocks noGrp="1"/>
          </p:cNvSpPr>
          <p:nvPr>
            <p:ph type="body" sz="quarter" idx="13" hasCustomPrompt="1"/>
          </p:nvPr>
        </p:nvSpPr>
        <p:spPr>
          <a:xfrm>
            <a:off x="569913" y="350838"/>
            <a:ext cx="8291512" cy="552450"/>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4373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3/1/2021</a:t>
            </a:fld>
            <a:endParaRPr lang="en-US" sz="1000" dirty="0"/>
          </a:p>
        </p:txBody>
      </p:sp>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264096-901D-4674-A5B7-4604433C40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3038250790"/>
      </p:ext>
    </p:extLst>
  </p:cSld>
  <p:clrMapOvr>
    <a:masterClrMapping/>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side by s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51F11B9-AE79-4F54-BC44-7708FAE50C0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E905EB2E-1699-4441-B144-6669CCDF04A2}" type="datetime1">
              <a:rPr lang="en-US" smtClean="0"/>
              <a:pPr/>
              <a:t>3/1/2021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2484120"/>
            <a:ext cx="5437187" cy="340508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1">
            <a:extLst>
              <a:ext uri="{FF2B5EF4-FFF2-40B4-BE49-F238E27FC236}">
                <a16:creationId xmlns:a16="http://schemas.microsoft.com/office/drawing/2014/main" id="{05B0A7E4-EECC-40D9-A4B8-809C3F04B632}"/>
              </a:ext>
            </a:extLst>
          </p:cNvPr>
          <p:cNvSpPr>
            <a:spLocks noGrp="1"/>
          </p:cNvSpPr>
          <p:nvPr>
            <p:ph type="body" sz="quarter" idx="15"/>
          </p:nvPr>
        </p:nvSpPr>
        <p:spPr>
          <a:xfrm>
            <a:off x="6293632" y="2484120"/>
            <a:ext cx="5437187" cy="338222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10E568E9-A931-4AEF-8DD4-7738821D0EEC}"/>
              </a:ext>
            </a:extLst>
          </p:cNvPr>
          <p:cNvSpPr>
            <a:spLocks noGrp="1"/>
          </p:cNvSpPr>
          <p:nvPr>
            <p:ph type="body" sz="quarter" idx="16" hasCustomPrompt="1"/>
          </p:nvPr>
        </p:nvSpPr>
        <p:spPr>
          <a:xfrm>
            <a:off x="658813" y="1566132"/>
            <a:ext cx="11071225" cy="503611"/>
          </a:xfrm>
        </p:spPr>
        <p:txBody>
          <a:bodyPr/>
          <a:lstStyle>
            <a:lvl1pPr>
              <a:buFont typeface="Arial" panose="020B0604020202020204" pitchFamily="34" charset="0"/>
              <a:buNone/>
              <a:defRPr/>
            </a:lvl1pPr>
            <a:lvl2pPr>
              <a:buNone/>
              <a:defRPr/>
            </a:lvl2pPr>
            <a:lvl3pPr>
              <a:buNone/>
              <a:defRPr/>
            </a:lvl3pPr>
            <a:lvl4pPr>
              <a:buNone/>
              <a:defRPr/>
            </a:lvl4pPr>
            <a:lvl5pPr>
              <a:buNone/>
              <a:defRPr/>
            </a:lvl5pPr>
          </a:lstStyle>
          <a:p>
            <a:pPr lvl="0"/>
            <a:r>
              <a:rPr lang="en-US" dirty="0"/>
              <a:t>subtitle</a:t>
            </a:r>
          </a:p>
        </p:txBody>
      </p:sp>
      <p:sp>
        <p:nvSpPr>
          <p:cNvPr id="14" name="Text Placeholder 8">
            <a:extLst>
              <a:ext uri="{FF2B5EF4-FFF2-40B4-BE49-F238E27FC236}">
                <a16:creationId xmlns:a16="http://schemas.microsoft.com/office/drawing/2014/main" id="{7482C78E-5496-4E07-A0BB-9323AB560DED}"/>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647798556"/>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D21F0C-B790-4238-A33E-534FC19E5D36}"/>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8B0304D0-EEF2-4808-855B-2156C75896DE}" type="datetime1">
              <a:rPr lang="en-US" smtClean="0"/>
              <a:pPr/>
              <a:t>3/1/2021</a:t>
            </a:fld>
            <a:endParaRPr lang="en-US" sz="1000" dirty="0"/>
          </a:p>
        </p:txBody>
      </p:sp>
      <p:sp>
        <p:nvSpPr>
          <p:cNvPr id="14" name="Text Placeholder 11">
            <a:extLst>
              <a:ext uri="{FF2B5EF4-FFF2-40B4-BE49-F238E27FC236}">
                <a16:creationId xmlns:a16="http://schemas.microsoft.com/office/drawing/2014/main" id="{6D98986C-7739-4B7E-B2E9-3A5047CFBE37}"/>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None/>
              <a:defRPr sz="2400"/>
            </a:lvl1pPr>
            <a:lvl2pPr>
              <a:buClr>
                <a:schemeClr val="accent4"/>
              </a:buClr>
              <a:buSzPct val="75000"/>
              <a:buFont typeface="Wingdings" panose="05000000000000000000" pitchFamily="2" charset="2"/>
              <a:buNone/>
              <a:defRPr/>
            </a:lvl2pPr>
            <a:lvl3pPr>
              <a:buClr>
                <a:schemeClr val="accent4"/>
              </a:buClr>
              <a:buSzPct val="75000"/>
              <a:buFont typeface="Wingdings" panose="05000000000000000000" pitchFamily="2" charset="2"/>
              <a:buNone/>
              <a:defRPr/>
            </a:lvl3pPr>
            <a:lvl4pPr>
              <a:buClr>
                <a:schemeClr val="accent4"/>
              </a:buClr>
              <a:buSzPct val="75000"/>
              <a:buFont typeface="Wingdings" panose="05000000000000000000" pitchFamily="2" charset="2"/>
              <a:buNone/>
              <a:defRPr/>
            </a:lvl4pPr>
            <a:lvl5pPr>
              <a:buClr>
                <a:schemeClr val="accent4"/>
              </a:buClr>
              <a:buSzPct val="75000"/>
              <a:buFont typeface="Wingdings" panose="05000000000000000000" pitchFamily="2" charset="2"/>
              <a:buNone/>
              <a:defRPr/>
            </a:lvl5pPr>
          </a:lstStyle>
          <a:p>
            <a:pPr lvl="0"/>
            <a:r>
              <a:rPr lang="en-US" dirty="0"/>
              <a:t>Click to edit Master text style</a:t>
            </a:r>
          </a:p>
        </p:txBody>
      </p:sp>
      <p:sp>
        <p:nvSpPr>
          <p:cNvPr id="15" name="Text Placeholder 8">
            <a:extLst>
              <a:ext uri="{FF2B5EF4-FFF2-40B4-BE49-F238E27FC236}">
                <a16:creationId xmlns:a16="http://schemas.microsoft.com/office/drawing/2014/main" id="{6078BF4A-6B8D-4383-BC37-219EFA58BB8E}"/>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182752109"/>
      </p:ext>
    </p:extLst>
  </p:cSld>
  <p:clrMapOvr>
    <a:masterClrMapping/>
  </p:clrMapOvr>
  <p:extLst>
    <p:ext uri="{DCECCB84-F9BA-43D5-87BE-67443E8EF086}">
      <p15:sldGuideLst xmlns:p15="http://schemas.microsoft.com/office/powerpoint/2012/main">
        <p15:guide id="1" pos="41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0917798" y="0"/>
            <a:ext cx="1274202" cy="68668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2005836" y="1"/>
            <a:ext cx="4090164" cy="509451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ADA75EF-F366-46A0-9935-128E3DCFB62A}"/>
              </a:ext>
            </a:extLst>
          </p:cNvPr>
          <p:cNvSpPr/>
          <p:nvPr userDrawn="1"/>
        </p:nvSpPr>
        <p:spPr>
          <a:xfrm>
            <a:off x="783920" y="1576410"/>
            <a:ext cx="4006248" cy="52904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2">
            <a:extLst>
              <a:ext uri="{FF2B5EF4-FFF2-40B4-BE49-F238E27FC236}">
                <a16:creationId xmlns:a16="http://schemas.microsoft.com/office/drawing/2014/main" id="{A3864761-30D0-4470-8877-E0DC87B58962}"/>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Tree>
    <p:extLst>
      <p:ext uri="{BB962C8B-B14F-4D97-AF65-F5344CB8AC3E}">
        <p14:creationId xmlns:p14="http://schemas.microsoft.com/office/powerpoint/2010/main" val="10208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ap">
    <p:bg>
      <p:bgRef idx="1001">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852F5D-FE98-4CC2-884F-2A2F70C374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2</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t>‹#›</a:t>
            </a:fld>
            <a:endParaRPr lang="en-US" dirty="0"/>
          </a:p>
        </p:txBody>
      </p:sp>
      <p:sp>
        <p:nvSpPr>
          <p:cNvPr id="2" name="Date Placeholder 1">
            <a:extLst>
              <a:ext uri="{FF2B5EF4-FFF2-40B4-BE49-F238E27FC236}">
                <a16:creationId xmlns:a16="http://schemas.microsoft.com/office/drawing/2014/main" id="{E273C8EF-1C0E-465B-943E-B0C674127173}"/>
              </a:ext>
            </a:extLst>
          </p:cNvPr>
          <p:cNvSpPr>
            <a:spLocks noGrp="1"/>
          </p:cNvSpPr>
          <p:nvPr>
            <p:ph type="dt" sz="half" idx="10"/>
          </p:nvPr>
        </p:nvSpPr>
        <p:spPr>
          <a:xfrm>
            <a:off x="105428" y="6397970"/>
            <a:ext cx="2743200" cy="365125"/>
          </a:xfrm>
        </p:spPr>
        <p:txBody>
          <a:bodyPr/>
          <a:lstStyle>
            <a:lvl1pPr>
              <a:defRPr sz="1000">
                <a:solidFill>
                  <a:schemeClr val="bg1"/>
                </a:solidFill>
              </a:defRPr>
            </a:lvl1pPr>
          </a:lstStyle>
          <a:p>
            <a:fld id="{D8FA0826-8766-46C4-88EC-191174895FA5}" type="datetime1">
              <a:rPr lang="en-US" smtClean="0"/>
              <a:pPr/>
              <a:t>3/1/2021</a:t>
            </a:fld>
            <a:endParaRPr lang="en-US" sz="1000" dirty="0"/>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dirty="0"/>
              <a:t>Slide Title</a:t>
            </a:r>
          </a:p>
        </p:txBody>
      </p:sp>
    </p:spTree>
    <p:extLst>
      <p:ext uri="{BB962C8B-B14F-4D97-AF65-F5344CB8AC3E}">
        <p14:creationId xmlns:p14="http://schemas.microsoft.com/office/powerpoint/2010/main" val="247480056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15">
          <p15:clr>
            <a:srgbClr val="FBAE40"/>
          </p15:clr>
        </p15:guide>
        <p15:guide id="2" orient="horz" pos="95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777C-63AC-4C9B-8B6E-A800EE89D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DC4C8-60F3-4ADD-ACBF-1B179BD75BDE}"/>
              </a:ext>
            </a:extLst>
          </p:cNvPr>
          <p:cNvSpPr>
            <a:spLocks noGrp="1"/>
          </p:cNvSpPr>
          <p:nvPr>
            <p:ph type="dt" sz="half" idx="10"/>
          </p:nvPr>
        </p:nvSpPr>
        <p:spPr/>
        <p:txBody>
          <a:bodyPr/>
          <a:lstStyle/>
          <a:p>
            <a:fld id="{F22BAB92-36B0-4E54-BD92-9E9EBC6D957F}" type="datetime1">
              <a:rPr lang="en-US" smtClean="0"/>
              <a:t>3/1/2021</a:t>
            </a:fld>
            <a:endParaRPr lang="en-US"/>
          </a:p>
        </p:txBody>
      </p:sp>
      <p:sp>
        <p:nvSpPr>
          <p:cNvPr id="4" name="Footer Placeholder 3">
            <a:extLst>
              <a:ext uri="{FF2B5EF4-FFF2-40B4-BE49-F238E27FC236}">
                <a16:creationId xmlns:a16="http://schemas.microsoft.com/office/drawing/2014/main" id="{F40524E0-51D7-43A5-A1D8-9E5C2B6AE279}"/>
              </a:ext>
            </a:extLst>
          </p:cNvPr>
          <p:cNvSpPr>
            <a:spLocks noGrp="1"/>
          </p:cNvSpPr>
          <p:nvPr>
            <p:ph type="ftr" sz="quarter" idx="11"/>
          </p:nvPr>
        </p:nvSpPr>
        <p:spPr/>
        <p:txBody>
          <a:bodyPr/>
          <a:lstStyle/>
          <a:p>
            <a:r>
              <a:rPr lang="en-US"/>
              <a:t>Module 1</a:t>
            </a:r>
          </a:p>
        </p:txBody>
      </p:sp>
      <p:sp>
        <p:nvSpPr>
          <p:cNvPr id="5" name="Slide Number Placeholder 4">
            <a:extLst>
              <a:ext uri="{FF2B5EF4-FFF2-40B4-BE49-F238E27FC236}">
                <a16:creationId xmlns:a16="http://schemas.microsoft.com/office/drawing/2014/main" id="{AE4B101A-7383-47F7-94B2-4EDCA0AAF7E6}"/>
              </a:ext>
            </a:extLst>
          </p:cNvPr>
          <p:cNvSpPr>
            <a:spLocks noGrp="1"/>
          </p:cNvSpPr>
          <p:nvPr>
            <p:ph type="sldNum" sz="quarter" idx="12"/>
          </p:nvPr>
        </p:nvSpPr>
        <p:spPr/>
        <p:txBody>
          <a:bodyPr/>
          <a:lstStyle/>
          <a:p>
            <a:fld id="{48A1333E-11F9-45BF-8ACE-2803B6FE782D}" type="slidenum">
              <a:rPr lang="en-US" smtClean="0"/>
              <a:t>‹#›</a:t>
            </a:fld>
            <a:endParaRPr lang="en-US"/>
          </a:p>
        </p:txBody>
      </p:sp>
    </p:spTree>
    <p:extLst>
      <p:ext uri="{BB962C8B-B14F-4D97-AF65-F5344CB8AC3E}">
        <p14:creationId xmlns:p14="http://schemas.microsoft.com/office/powerpoint/2010/main" val="49821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8856-3591-441A-B2AC-E5AAFD41AF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480A1D-ABC8-4F52-8025-C5CC0FD4F2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A52608-A67D-4F1E-9BC3-A642F8D81274}"/>
              </a:ext>
            </a:extLst>
          </p:cNvPr>
          <p:cNvSpPr>
            <a:spLocks noGrp="1"/>
          </p:cNvSpPr>
          <p:nvPr>
            <p:ph type="dt" sz="half" idx="10"/>
          </p:nvPr>
        </p:nvSpPr>
        <p:spPr/>
        <p:txBody>
          <a:bodyPr/>
          <a:lstStyle/>
          <a:p>
            <a:fld id="{53FF4F61-5E4A-4C67-9B70-50F1AFD03EB7}" type="datetimeFigureOut">
              <a:rPr lang="en-US" smtClean="0"/>
              <a:t>3/1/2021</a:t>
            </a:fld>
            <a:endParaRPr lang="en-US"/>
          </a:p>
        </p:txBody>
      </p:sp>
      <p:sp>
        <p:nvSpPr>
          <p:cNvPr id="5" name="Footer Placeholder 4">
            <a:extLst>
              <a:ext uri="{FF2B5EF4-FFF2-40B4-BE49-F238E27FC236}">
                <a16:creationId xmlns:a16="http://schemas.microsoft.com/office/drawing/2014/main" id="{6E3A7436-9E55-46F5-B5B0-3E97147C7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0712E8-A1CD-488D-AB29-F090059C9606}"/>
              </a:ext>
            </a:extLst>
          </p:cNvPr>
          <p:cNvSpPr>
            <a:spLocks noGrp="1"/>
          </p:cNvSpPr>
          <p:nvPr>
            <p:ph type="sldNum" sz="quarter" idx="12"/>
          </p:nvPr>
        </p:nvSpPr>
        <p:spPr/>
        <p:txBody>
          <a:bodyPr/>
          <a:lstStyle/>
          <a:p>
            <a:fld id="{1064B20F-1B3F-4A47-807F-5072B0D7D364}" type="slidenum">
              <a:rPr lang="en-US" smtClean="0"/>
              <a:t>‹#›</a:t>
            </a:fld>
            <a:endParaRPr lang="en-US"/>
          </a:p>
        </p:txBody>
      </p:sp>
    </p:spTree>
    <p:extLst>
      <p:ext uri="{BB962C8B-B14F-4D97-AF65-F5344CB8AC3E}">
        <p14:creationId xmlns:p14="http://schemas.microsoft.com/office/powerpoint/2010/main" val="233589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8D95F-7714-43D3-B1A3-045EFBC12666}"/>
              </a:ext>
            </a:extLst>
          </p:cNvPr>
          <p:cNvSpPr>
            <a:spLocks noGrp="1"/>
          </p:cNvSpPr>
          <p:nvPr>
            <p:ph type="title"/>
          </p:nvPr>
        </p:nvSpPr>
        <p:spPr>
          <a:xfrm>
            <a:off x="99164" y="136525"/>
            <a:ext cx="10515600" cy="7434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E75D097-A02B-4911-874B-CD7CC5FB5D76}"/>
              </a:ext>
            </a:extLst>
          </p:cNvPr>
          <p:cNvSpPr>
            <a:spLocks noGrp="1"/>
          </p:cNvSpPr>
          <p:nvPr>
            <p:ph type="body" idx="1"/>
          </p:nvPr>
        </p:nvSpPr>
        <p:spPr>
          <a:xfrm>
            <a:off x="493734" y="158763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BD103AB-885F-456B-9304-A24D5970160D}"/>
              </a:ext>
            </a:extLst>
          </p:cNvPr>
          <p:cNvSpPr>
            <a:spLocks noGrp="1"/>
          </p:cNvSpPr>
          <p:nvPr>
            <p:ph type="dt" sz="half" idx="2"/>
          </p:nvPr>
        </p:nvSpPr>
        <p:spPr>
          <a:xfrm>
            <a:off x="20563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35414-7F81-4DFE-A69E-FB71A6F45BAD}" type="datetime1">
              <a:rPr lang="en-US" smtClean="0"/>
              <a:t>3/1/2021</a:t>
            </a:fld>
            <a:endParaRPr lang="en-US"/>
          </a:p>
        </p:txBody>
      </p:sp>
      <p:sp>
        <p:nvSpPr>
          <p:cNvPr id="5" name="Footer Placeholder 4">
            <a:extLst>
              <a:ext uri="{FF2B5EF4-FFF2-40B4-BE49-F238E27FC236}">
                <a16:creationId xmlns:a16="http://schemas.microsoft.com/office/drawing/2014/main" id="{BBDD7096-EC28-42ED-850C-392A18CFA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Module 1</a:t>
            </a:r>
          </a:p>
        </p:txBody>
      </p:sp>
      <p:sp>
        <p:nvSpPr>
          <p:cNvPr id="6" name="Slide Number Placeholder 5">
            <a:extLst>
              <a:ext uri="{FF2B5EF4-FFF2-40B4-BE49-F238E27FC236}">
                <a16:creationId xmlns:a16="http://schemas.microsoft.com/office/drawing/2014/main" id="{005017F0-0E6F-409B-A612-3BD486438B91}"/>
              </a:ext>
            </a:extLst>
          </p:cNvPr>
          <p:cNvSpPr>
            <a:spLocks noGrp="1"/>
          </p:cNvSpPr>
          <p:nvPr>
            <p:ph type="sldNum" sz="quarter" idx="4"/>
          </p:nvPr>
        </p:nvSpPr>
        <p:spPr>
          <a:xfrm>
            <a:off x="9343372"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1333E-11F9-45BF-8ACE-2803B6FE782D}" type="slidenum">
              <a:rPr lang="en-US" smtClean="0"/>
              <a:t>‹#›</a:t>
            </a:fld>
            <a:endParaRPr lang="en-US"/>
          </a:p>
        </p:txBody>
      </p:sp>
    </p:spTree>
    <p:extLst>
      <p:ext uri="{BB962C8B-B14F-4D97-AF65-F5344CB8AC3E}">
        <p14:creationId xmlns:p14="http://schemas.microsoft.com/office/powerpoint/2010/main" val="598903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687CB5-7520-4C68-8ECB-66F400627D4A}"/>
              </a:ext>
            </a:extLst>
          </p:cNvPr>
          <p:cNvSpPr>
            <a:spLocks noGrp="1"/>
          </p:cNvSpPr>
          <p:nvPr>
            <p:ph type="ctrTitle"/>
          </p:nvPr>
        </p:nvSpPr>
        <p:spPr/>
        <p:txBody>
          <a:bodyPr/>
          <a:lstStyle/>
          <a:p>
            <a:endParaRPr lang="en-US" dirty="0">
              <a:solidFill>
                <a:schemeClr val="bg1"/>
              </a:solidFill>
            </a:endParaRPr>
          </a:p>
        </p:txBody>
      </p:sp>
      <p:sp>
        <p:nvSpPr>
          <p:cNvPr id="5" name="Subtitle 4">
            <a:extLst>
              <a:ext uri="{FF2B5EF4-FFF2-40B4-BE49-F238E27FC236}">
                <a16:creationId xmlns:a16="http://schemas.microsoft.com/office/drawing/2014/main" id="{95FCF208-69A6-4AB3-965F-B95DE6C7C2D8}"/>
              </a:ext>
            </a:extLst>
          </p:cNvPr>
          <p:cNvSpPr>
            <a:spLocks noGrp="1"/>
          </p:cNvSpPr>
          <p:nvPr>
            <p:ph type="subTitle" idx="1"/>
          </p:nvPr>
        </p:nvSpPr>
        <p:spPr/>
        <p:txBody>
          <a:bodyPr/>
          <a:lstStyle/>
          <a:p>
            <a:r>
              <a:rPr lang="en-US" b="1" dirty="0"/>
              <a:t>Caring for survivors: </a:t>
            </a:r>
          </a:p>
          <a:p>
            <a:r>
              <a:rPr lang="en-US" b="1" dirty="0"/>
              <a:t>A principled approach</a:t>
            </a:r>
            <a:br>
              <a:rPr lang="en-US" b="1" dirty="0"/>
            </a:br>
            <a:endParaRPr lang="en-US" dirty="0"/>
          </a:p>
        </p:txBody>
      </p:sp>
      <p:sp>
        <p:nvSpPr>
          <p:cNvPr id="6" name="Content Placeholder 5">
            <a:extLst>
              <a:ext uri="{FF2B5EF4-FFF2-40B4-BE49-F238E27FC236}">
                <a16:creationId xmlns:a16="http://schemas.microsoft.com/office/drawing/2014/main" id="{116B2B97-0AB9-475E-A2DC-750A83B094C7}"/>
              </a:ext>
            </a:extLst>
          </p:cNvPr>
          <p:cNvSpPr>
            <a:spLocks noGrp="1"/>
          </p:cNvSpPr>
          <p:nvPr>
            <p:ph sz="quarter" idx="10"/>
          </p:nvPr>
        </p:nvSpPr>
        <p:spPr/>
        <p:txBody>
          <a:bodyPr/>
          <a:lstStyle/>
          <a:p>
            <a:r>
              <a:rPr lang="en-US" dirty="0">
                <a:solidFill>
                  <a:schemeClr val="bg1"/>
                </a:solidFill>
              </a:rPr>
              <a:t>2</a:t>
            </a:r>
          </a:p>
        </p:txBody>
      </p:sp>
    </p:spTree>
    <p:extLst>
      <p:ext uri="{BB962C8B-B14F-4D97-AF65-F5344CB8AC3E}">
        <p14:creationId xmlns:p14="http://schemas.microsoft.com/office/powerpoint/2010/main" val="1257754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0AE70CF-D3A8-4F4B-942D-3A85AADB7149}"/>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8825AE0B-0E6B-41AF-937C-97558DA742E3}"/>
              </a:ext>
            </a:extLst>
          </p:cNvPr>
          <p:cNvSpPr>
            <a:spLocks noGrp="1"/>
          </p:cNvSpPr>
          <p:nvPr>
            <p:ph type="sldNum" sz="quarter" idx="12"/>
          </p:nvPr>
        </p:nvSpPr>
        <p:spPr/>
        <p:txBody>
          <a:bodyPr/>
          <a:lstStyle/>
          <a:p>
            <a:pPr algn="ctr"/>
            <a:fld id="{48A1333E-11F9-45BF-8ACE-2803B6FE782D}" type="slidenum">
              <a:rPr lang="en-US" smtClean="0"/>
              <a:pPr algn="ctr"/>
              <a:t>10</a:t>
            </a:fld>
            <a:endParaRPr lang="en-US" dirty="0"/>
          </a:p>
        </p:txBody>
      </p:sp>
      <p:sp>
        <p:nvSpPr>
          <p:cNvPr id="5" name="Text Placeholder 4">
            <a:extLst>
              <a:ext uri="{FF2B5EF4-FFF2-40B4-BE49-F238E27FC236}">
                <a16:creationId xmlns:a16="http://schemas.microsoft.com/office/drawing/2014/main" id="{CF577FB4-80DB-4B87-8E44-A5E58151F89B}"/>
              </a:ext>
            </a:extLst>
          </p:cNvPr>
          <p:cNvSpPr>
            <a:spLocks noGrp="1"/>
          </p:cNvSpPr>
          <p:nvPr>
            <p:ph type="body" sz="quarter" idx="14"/>
          </p:nvPr>
        </p:nvSpPr>
        <p:spPr/>
        <p:txBody>
          <a:bodyPr/>
          <a:lstStyle/>
          <a:p>
            <a:r>
              <a:rPr lang="en-US" dirty="0">
                <a:ea typeface="+mn-lt"/>
                <a:cs typeface="+mn-lt"/>
              </a:rPr>
              <a:t>There can be exceptions to confidentiality, and it is very important that the survivor (especially children/young people and their caregivers) knows what the limits are.</a:t>
            </a:r>
            <a:endParaRPr lang="en-US" dirty="0"/>
          </a:p>
          <a:p>
            <a:r>
              <a:rPr lang="en-US" dirty="0">
                <a:ea typeface="+mn-lt"/>
                <a:cs typeface="+mn-lt"/>
              </a:rPr>
              <a:t>Limits include:</a:t>
            </a:r>
            <a:endParaRPr lang="en-US" dirty="0"/>
          </a:p>
          <a:p>
            <a:pPr lvl="1"/>
            <a:r>
              <a:rPr lang="en-US" dirty="0">
                <a:ea typeface="+mn-lt"/>
                <a:cs typeface="+mn-lt"/>
              </a:rPr>
              <a:t>Situations in which there is the threat of ongoing harm to a child; and where the need to protect them overrides confidentiality. </a:t>
            </a:r>
          </a:p>
          <a:p>
            <a:pPr lvl="1"/>
            <a:r>
              <a:rPr lang="en-US" dirty="0">
                <a:ea typeface="+mn-lt"/>
                <a:cs typeface="+mn-lt"/>
              </a:rPr>
              <a:t>Situations in which laws or policies require mandatory reporting of certain types of violence against children.</a:t>
            </a:r>
            <a:endParaRPr lang="en-US" dirty="0">
              <a:cs typeface="Calibri"/>
            </a:endParaRPr>
          </a:p>
          <a:p>
            <a:pPr lvl="1"/>
            <a:r>
              <a:rPr lang="en-US" dirty="0">
                <a:ea typeface="+mn-lt"/>
                <a:cs typeface="+mn-lt"/>
              </a:rPr>
              <a:t>Situations in which the survivor is at risk of harming themselves or others, including threats of suicide.</a:t>
            </a:r>
            <a:endParaRPr lang="en-US" dirty="0">
              <a:cs typeface="Calibri" panose="020F0502020204030204"/>
            </a:endParaRPr>
          </a:p>
          <a:p>
            <a:pPr lvl="1"/>
            <a:r>
              <a:rPr lang="en-US" dirty="0">
                <a:ea typeface="+mn-lt"/>
                <a:cs typeface="+mn-lt"/>
              </a:rPr>
              <a:t>Situations involving sexual exploitation or abuse by humanitarian or peacekeeping personnel.</a:t>
            </a:r>
            <a:endParaRPr lang="en-US" dirty="0">
              <a:cs typeface="Calibri" panose="020F0502020204030204"/>
            </a:endParaRPr>
          </a:p>
          <a:p>
            <a:endParaRPr lang="en-US" dirty="0"/>
          </a:p>
        </p:txBody>
      </p:sp>
      <p:sp>
        <p:nvSpPr>
          <p:cNvPr id="6" name="Text Placeholder 5">
            <a:extLst>
              <a:ext uri="{FF2B5EF4-FFF2-40B4-BE49-F238E27FC236}">
                <a16:creationId xmlns:a16="http://schemas.microsoft.com/office/drawing/2014/main" id="{AA8B0398-6ED6-4765-91EF-11C76D0B53AF}"/>
              </a:ext>
            </a:extLst>
          </p:cNvPr>
          <p:cNvSpPr>
            <a:spLocks noGrp="1"/>
          </p:cNvSpPr>
          <p:nvPr>
            <p:ph type="body" sz="quarter" idx="13"/>
          </p:nvPr>
        </p:nvSpPr>
        <p:spPr/>
        <p:txBody>
          <a:bodyPr/>
          <a:lstStyle/>
          <a:p>
            <a:r>
              <a:rPr lang="en-US" b="1" dirty="0">
                <a:cs typeface="Calibri Light"/>
              </a:rPr>
              <a:t>Exceptions to confidentiality </a:t>
            </a:r>
            <a:endParaRPr lang="en-US" dirty="0"/>
          </a:p>
        </p:txBody>
      </p:sp>
    </p:spTree>
    <p:extLst>
      <p:ext uri="{BB962C8B-B14F-4D97-AF65-F5344CB8AC3E}">
        <p14:creationId xmlns:p14="http://schemas.microsoft.com/office/powerpoint/2010/main" val="342023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A728638-5282-4B4C-8182-9161322E8EEA}"/>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28C90634-9CA8-4242-ACAB-3DECAA1C39CC}"/>
              </a:ext>
            </a:extLst>
          </p:cNvPr>
          <p:cNvSpPr>
            <a:spLocks noGrp="1"/>
          </p:cNvSpPr>
          <p:nvPr>
            <p:ph type="sldNum" sz="quarter" idx="12"/>
          </p:nvPr>
        </p:nvSpPr>
        <p:spPr/>
        <p:txBody>
          <a:bodyPr/>
          <a:lstStyle/>
          <a:p>
            <a:pPr algn="ctr"/>
            <a:fld id="{48A1333E-11F9-45BF-8ACE-2803B6FE782D}" type="slidenum">
              <a:rPr lang="en-US" smtClean="0"/>
              <a:pPr algn="ctr"/>
              <a:t>11</a:t>
            </a:fld>
            <a:endParaRPr lang="en-US" dirty="0"/>
          </a:p>
        </p:txBody>
      </p:sp>
      <p:sp>
        <p:nvSpPr>
          <p:cNvPr id="5" name="Text Placeholder 4">
            <a:extLst>
              <a:ext uri="{FF2B5EF4-FFF2-40B4-BE49-F238E27FC236}">
                <a16:creationId xmlns:a16="http://schemas.microsoft.com/office/drawing/2014/main" id="{194D8DD3-3F32-4E28-9472-4D82967E2BFA}"/>
              </a:ext>
            </a:extLst>
          </p:cNvPr>
          <p:cNvSpPr>
            <a:spLocks noGrp="1"/>
          </p:cNvSpPr>
          <p:nvPr>
            <p:ph type="body" sz="quarter" idx="14"/>
          </p:nvPr>
        </p:nvSpPr>
        <p:spPr/>
        <p:txBody>
          <a:bodyPr/>
          <a:lstStyle/>
          <a:p>
            <a:pPr marL="0" indent="0">
              <a:buNone/>
            </a:pPr>
            <a:r>
              <a:rPr lang="en-US" b="1" dirty="0">
                <a:ea typeface="+mn-lt"/>
                <a:cs typeface="+mn-lt"/>
              </a:rPr>
              <a:t>Why is it important?</a:t>
            </a:r>
            <a:endParaRPr lang="en-US" dirty="0">
              <a:cs typeface="Calibri"/>
            </a:endParaRPr>
          </a:p>
          <a:p>
            <a:r>
              <a:rPr lang="en-US" dirty="0">
                <a:ea typeface="+mn-lt"/>
                <a:cs typeface="+mn-lt"/>
              </a:rPr>
              <a:t>Survivors may be at high risk of further violence – sexual and otherwise – from:</a:t>
            </a:r>
            <a:endParaRPr lang="en-US" dirty="0"/>
          </a:p>
          <a:p>
            <a:pPr lvl="1"/>
            <a:r>
              <a:rPr lang="en-US" dirty="0">
                <a:ea typeface="+mn-lt"/>
                <a:cs typeface="+mn-lt"/>
              </a:rPr>
              <a:t>Perpetrators</a:t>
            </a:r>
            <a:endParaRPr lang="en-US" dirty="0">
              <a:cs typeface="Calibri" panose="020F0502020204030204"/>
            </a:endParaRPr>
          </a:p>
          <a:p>
            <a:pPr lvl="1"/>
            <a:r>
              <a:rPr lang="en-US" dirty="0">
                <a:ea typeface="+mn-lt"/>
                <a:cs typeface="+mn-lt"/>
              </a:rPr>
              <a:t>People protecting perpetrators</a:t>
            </a:r>
            <a:endParaRPr lang="en-US" dirty="0">
              <a:cs typeface="Calibri" panose="020F0502020204030204"/>
            </a:endParaRPr>
          </a:p>
          <a:p>
            <a:pPr lvl="1"/>
            <a:r>
              <a:rPr lang="en-US" dirty="0">
                <a:ea typeface="+mn-lt"/>
                <a:cs typeface="+mn-lt"/>
              </a:rPr>
              <a:t>Members of their own family.</a:t>
            </a:r>
            <a:endParaRPr lang="en-US" dirty="0">
              <a:cs typeface="Calibri" panose="020F0502020204030204"/>
            </a:endParaRPr>
          </a:p>
          <a:p>
            <a:pPr marL="0" indent="0">
              <a:buNone/>
            </a:pPr>
            <a:r>
              <a:rPr lang="en-US" b="1" dirty="0">
                <a:ea typeface="+mn-lt"/>
                <a:cs typeface="+mn-lt"/>
              </a:rPr>
              <a:t>What does it mean?</a:t>
            </a:r>
            <a:endParaRPr lang="en-US" dirty="0">
              <a:cs typeface="Calibri" panose="020F0502020204030204"/>
            </a:endParaRPr>
          </a:p>
          <a:p>
            <a:r>
              <a:rPr lang="en-US" dirty="0">
                <a:ea typeface="+mn-lt"/>
                <a:cs typeface="+mn-lt"/>
              </a:rPr>
              <a:t>Every person has the right to be protected from further violence.</a:t>
            </a:r>
            <a:endParaRPr lang="en-US" dirty="0"/>
          </a:p>
          <a:p>
            <a:r>
              <a:rPr lang="en-US" dirty="0">
                <a:ea typeface="+mn-lt"/>
                <a:cs typeface="+mn-lt"/>
              </a:rPr>
              <a:t>Every child has the right to be protected from harm, and as adults, we have responsibilities to uphold that right.</a:t>
            </a:r>
            <a:endParaRPr lang="en-US" dirty="0"/>
          </a:p>
          <a:p>
            <a:endParaRPr lang="en-US" dirty="0"/>
          </a:p>
        </p:txBody>
      </p:sp>
      <p:sp>
        <p:nvSpPr>
          <p:cNvPr id="6" name="Text Placeholder 5">
            <a:extLst>
              <a:ext uri="{FF2B5EF4-FFF2-40B4-BE49-F238E27FC236}">
                <a16:creationId xmlns:a16="http://schemas.microsoft.com/office/drawing/2014/main" id="{82BE0040-6573-44C5-A2DC-2B5AD505F42F}"/>
              </a:ext>
            </a:extLst>
          </p:cNvPr>
          <p:cNvSpPr>
            <a:spLocks noGrp="1"/>
          </p:cNvSpPr>
          <p:nvPr>
            <p:ph type="body" sz="quarter" idx="13"/>
          </p:nvPr>
        </p:nvSpPr>
        <p:spPr/>
        <p:txBody>
          <a:bodyPr/>
          <a:lstStyle/>
          <a:p>
            <a:r>
              <a:rPr lang="en-US" b="1" dirty="0">
                <a:cs typeface="Calibri Light"/>
              </a:rPr>
              <a:t>Safety</a:t>
            </a:r>
            <a:endParaRPr lang="en-US" dirty="0"/>
          </a:p>
        </p:txBody>
      </p:sp>
    </p:spTree>
    <p:extLst>
      <p:ext uri="{BB962C8B-B14F-4D97-AF65-F5344CB8AC3E}">
        <p14:creationId xmlns:p14="http://schemas.microsoft.com/office/powerpoint/2010/main" val="296211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15E394B-9FDB-4920-A2DA-915B77FEC588}"/>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3BA8BF6C-EA96-4FDF-ADDE-20D738A883D3}"/>
              </a:ext>
            </a:extLst>
          </p:cNvPr>
          <p:cNvSpPr>
            <a:spLocks noGrp="1"/>
          </p:cNvSpPr>
          <p:nvPr>
            <p:ph type="sldNum" sz="quarter" idx="12"/>
          </p:nvPr>
        </p:nvSpPr>
        <p:spPr/>
        <p:txBody>
          <a:bodyPr/>
          <a:lstStyle/>
          <a:p>
            <a:pPr algn="ctr"/>
            <a:fld id="{48A1333E-11F9-45BF-8ACE-2803B6FE782D}" type="slidenum">
              <a:rPr lang="en-US" smtClean="0"/>
              <a:pPr algn="ctr"/>
              <a:t>12</a:t>
            </a:fld>
            <a:endParaRPr lang="en-US" dirty="0"/>
          </a:p>
        </p:txBody>
      </p:sp>
      <p:sp>
        <p:nvSpPr>
          <p:cNvPr id="5" name="Text Placeholder 4">
            <a:extLst>
              <a:ext uri="{FF2B5EF4-FFF2-40B4-BE49-F238E27FC236}">
                <a16:creationId xmlns:a16="http://schemas.microsoft.com/office/drawing/2014/main" id="{4A5C5725-FDCB-4AC3-9C3B-5065F22E175B}"/>
              </a:ext>
            </a:extLst>
          </p:cNvPr>
          <p:cNvSpPr>
            <a:spLocks noGrp="1"/>
          </p:cNvSpPr>
          <p:nvPr>
            <p:ph type="body" sz="quarter" idx="14"/>
          </p:nvPr>
        </p:nvSpPr>
        <p:spPr/>
        <p:txBody>
          <a:bodyPr/>
          <a:lstStyle/>
          <a:p>
            <a:pPr marL="0" indent="0">
              <a:buNone/>
            </a:pPr>
            <a:r>
              <a:rPr lang="en-US" dirty="0">
                <a:ea typeface="+mn-lt"/>
                <a:cs typeface="+mn-lt"/>
              </a:rPr>
              <a:t>The concept of safety includes physical safety and security as well as psychological and emotional safety.</a:t>
            </a:r>
            <a:endParaRPr lang="en-US" dirty="0">
              <a:cs typeface="Calibri" panose="020F0502020204030204"/>
            </a:endParaRPr>
          </a:p>
          <a:p>
            <a:pPr marL="0" indent="0">
              <a:buNone/>
            </a:pPr>
            <a:endParaRPr lang="en-US" dirty="0">
              <a:ea typeface="+mn-lt"/>
              <a:cs typeface="+mn-lt"/>
            </a:endParaRPr>
          </a:p>
          <a:p>
            <a:pPr marL="0" indent="0">
              <a:buNone/>
            </a:pPr>
            <a:r>
              <a:rPr lang="en-US" dirty="0">
                <a:ea typeface="+mn-lt"/>
                <a:cs typeface="+mn-lt"/>
              </a:rPr>
              <a:t>Consider the safety needs of:</a:t>
            </a:r>
            <a:endParaRPr lang="en-US" dirty="0">
              <a:cs typeface="Calibri" panose="020F0502020204030204"/>
            </a:endParaRPr>
          </a:p>
          <a:p>
            <a:r>
              <a:rPr lang="en-US" dirty="0">
                <a:ea typeface="+mn-lt"/>
                <a:cs typeface="+mn-lt"/>
              </a:rPr>
              <a:t>Survivors;</a:t>
            </a:r>
            <a:endParaRPr lang="en-US" dirty="0"/>
          </a:p>
          <a:p>
            <a:r>
              <a:rPr lang="en-US" dirty="0">
                <a:ea typeface="+mn-lt"/>
                <a:cs typeface="+mn-lt"/>
              </a:rPr>
              <a:t>Family members and supporters; and</a:t>
            </a:r>
            <a:endParaRPr lang="en-US" dirty="0"/>
          </a:p>
          <a:p>
            <a:r>
              <a:rPr lang="en-US" dirty="0">
                <a:ea typeface="+mn-lt"/>
                <a:cs typeface="+mn-lt"/>
              </a:rPr>
              <a:t>Those providing care and support.</a:t>
            </a:r>
            <a:endParaRPr lang="en-US" dirty="0"/>
          </a:p>
          <a:p>
            <a:endParaRPr lang="en-US" dirty="0"/>
          </a:p>
        </p:txBody>
      </p:sp>
      <p:sp>
        <p:nvSpPr>
          <p:cNvPr id="6" name="Text Placeholder 5">
            <a:extLst>
              <a:ext uri="{FF2B5EF4-FFF2-40B4-BE49-F238E27FC236}">
                <a16:creationId xmlns:a16="http://schemas.microsoft.com/office/drawing/2014/main" id="{D0DEF7BD-BB4E-4138-92E6-9C82CEA5B8DF}"/>
              </a:ext>
            </a:extLst>
          </p:cNvPr>
          <p:cNvSpPr>
            <a:spLocks noGrp="1"/>
          </p:cNvSpPr>
          <p:nvPr>
            <p:ph type="body" sz="quarter" idx="13"/>
          </p:nvPr>
        </p:nvSpPr>
        <p:spPr/>
        <p:txBody>
          <a:bodyPr/>
          <a:lstStyle/>
          <a:p>
            <a:r>
              <a:rPr lang="en-US" b="1" dirty="0">
                <a:cs typeface="Calibri Light"/>
              </a:rPr>
              <a:t>Safety</a:t>
            </a:r>
            <a:endParaRPr lang="en-US" dirty="0"/>
          </a:p>
        </p:txBody>
      </p:sp>
    </p:spTree>
    <p:extLst>
      <p:ext uri="{BB962C8B-B14F-4D97-AF65-F5344CB8AC3E}">
        <p14:creationId xmlns:p14="http://schemas.microsoft.com/office/powerpoint/2010/main" val="2293462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756822-19DA-4F0E-9308-FADB18702F33}"/>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9356F341-A832-4C92-BD93-96CB23ACC185}"/>
              </a:ext>
            </a:extLst>
          </p:cNvPr>
          <p:cNvSpPr>
            <a:spLocks noGrp="1"/>
          </p:cNvSpPr>
          <p:nvPr>
            <p:ph type="sldNum" sz="quarter" idx="12"/>
          </p:nvPr>
        </p:nvSpPr>
        <p:spPr/>
        <p:txBody>
          <a:bodyPr/>
          <a:lstStyle/>
          <a:p>
            <a:pPr algn="ctr"/>
            <a:fld id="{48A1333E-11F9-45BF-8ACE-2803B6FE782D}" type="slidenum">
              <a:rPr lang="en-US" smtClean="0"/>
              <a:pPr algn="ctr"/>
              <a:t>13</a:t>
            </a:fld>
            <a:endParaRPr lang="en-US" dirty="0"/>
          </a:p>
        </p:txBody>
      </p:sp>
      <p:sp>
        <p:nvSpPr>
          <p:cNvPr id="6" name="Text Placeholder 5">
            <a:extLst>
              <a:ext uri="{FF2B5EF4-FFF2-40B4-BE49-F238E27FC236}">
                <a16:creationId xmlns:a16="http://schemas.microsoft.com/office/drawing/2014/main" id="{30F875E7-463D-47A6-8D5C-3DBE6CEF6739}"/>
              </a:ext>
            </a:extLst>
          </p:cNvPr>
          <p:cNvSpPr>
            <a:spLocks noGrp="1"/>
          </p:cNvSpPr>
          <p:nvPr>
            <p:ph type="body" sz="quarter" idx="13"/>
          </p:nvPr>
        </p:nvSpPr>
        <p:spPr/>
        <p:txBody>
          <a:bodyPr/>
          <a:lstStyle/>
          <a:p>
            <a:r>
              <a:rPr lang="en-US" b="1" dirty="0">
                <a:ea typeface="+mj-lt"/>
                <a:cs typeface="+mj-lt"/>
              </a:rPr>
              <a:t>Respect</a:t>
            </a:r>
            <a:endParaRPr lang="en-US" dirty="0"/>
          </a:p>
        </p:txBody>
      </p:sp>
      <p:sp>
        <p:nvSpPr>
          <p:cNvPr id="7" name="Text Placeholder 5">
            <a:extLst>
              <a:ext uri="{FF2B5EF4-FFF2-40B4-BE49-F238E27FC236}">
                <a16:creationId xmlns:a16="http://schemas.microsoft.com/office/drawing/2014/main" id="{A118419A-EA1B-4F3D-B972-03FF71FB4B1B}"/>
              </a:ext>
            </a:extLst>
          </p:cNvPr>
          <p:cNvSpPr>
            <a:spLocks noGrp="1"/>
          </p:cNvSpPr>
          <p:nvPr>
            <p:ph type="body" sz="quarter" idx="14"/>
          </p:nvPr>
        </p:nvSpPr>
        <p:spPr>
          <a:xfrm>
            <a:off x="658813" y="1325364"/>
            <a:ext cx="5336351" cy="4357587"/>
          </a:xfrm>
        </p:spPr>
        <p:txBody>
          <a:bodyPr>
            <a:noAutofit/>
          </a:bodyPr>
          <a:lstStyle/>
          <a:p>
            <a:pPr marL="0" indent="0">
              <a:buNone/>
            </a:pPr>
            <a:r>
              <a:rPr lang="en-US" sz="1800" b="1" dirty="0">
                <a:ea typeface="+mn-lt"/>
                <a:cs typeface="+mn-lt"/>
              </a:rPr>
              <a:t>Why is it important?</a:t>
            </a:r>
            <a:endParaRPr lang="en-US" sz="1800" dirty="0">
              <a:ea typeface="+mn-lt"/>
              <a:cs typeface="+mn-lt"/>
            </a:endParaRPr>
          </a:p>
          <a:p>
            <a:r>
              <a:rPr lang="en-US" sz="1800" dirty="0">
                <a:ea typeface="+mn-lt"/>
                <a:cs typeface="+mn-lt"/>
              </a:rPr>
              <a:t>Every survivor has the right to be treated with respect and dignity and to make choices about what happens.</a:t>
            </a:r>
            <a:endParaRPr lang="en-US" sz="1800" dirty="0"/>
          </a:p>
          <a:p>
            <a:r>
              <a:rPr lang="en-US" sz="1800" dirty="0">
                <a:ea typeface="+mn-lt"/>
                <a:cs typeface="+mn-lt"/>
              </a:rPr>
              <a:t>The response of the service provider can either promote dignity and empowerment or cause further distress and harm.</a:t>
            </a:r>
            <a:endParaRPr lang="en-US" sz="1800" dirty="0"/>
          </a:p>
          <a:p>
            <a:pPr marL="0" indent="0">
              <a:buNone/>
            </a:pPr>
            <a:r>
              <a:rPr lang="en-US" sz="1800" b="1" dirty="0">
                <a:ea typeface="+mn-lt"/>
                <a:cs typeface="+mn-lt"/>
              </a:rPr>
              <a:t>What does it mean?</a:t>
            </a:r>
            <a:endParaRPr lang="en-US" sz="1800" dirty="0"/>
          </a:p>
          <a:p>
            <a:r>
              <a:rPr lang="en-US" sz="1800" dirty="0">
                <a:ea typeface="+mn-lt"/>
                <a:cs typeface="+mn-lt"/>
              </a:rPr>
              <a:t>Self-determination means respecting the dignity, wishes and choices of survivors, and allowing them to be in control of the helping process by deciding who to tell and what action to take.</a:t>
            </a:r>
            <a:endParaRPr lang="en-US" sz="1800" dirty="0"/>
          </a:p>
          <a:p>
            <a:r>
              <a:rPr lang="en-US" sz="1800" dirty="0">
                <a:ea typeface="+mn-lt"/>
                <a:cs typeface="+mn-lt"/>
              </a:rPr>
              <a:t>Failing to respect dignity and self-determination can increase feelings of helplessness and shame, reduce the effectiveness of interventions, cause re-victimization and further harm, and perpetuate harmful norms.</a:t>
            </a:r>
            <a:endParaRPr lang="en-US" sz="1800" dirty="0"/>
          </a:p>
          <a:p>
            <a:endParaRPr lang="en-US" sz="1400" dirty="0">
              <a:ea typeface="+mn-lt"/>
              <a:cs typeface="+mn-lt"/>
            </a:endParaRPr>
          </a:p>
          <a:p>
            <a:endParaRPr lang="en-US" sz="1400" dirty="0"/>
          </a:p>
        </p:txBody>
      </p:sp>
      <p:graphicFrame>
        <p:nvGraphicFramePr>
          <p:cNvPr id="8" name="Table 3">
            <a:extLst>
              <a:ext uri="{FF2B5EF4-FFF2-40B4-BE49-F238E27FC236}">
                <a16:creationId xmlns:a16="http://schemas.microsoft.com/office/drawing/2014/main" id="{C36E9126-24CC-490B-91B9-89ACD68D3421}"/>
              </a:ext>
            </a:extLst>
          </p:cNvPr>
          <p:cNvGraphicFramePr>
            <a:graphicFrameLocks noGrp="1"/>
          </p:cNvGraphicFramePr>
          <p:nvPr>
            <p:extLst>
              <p:ext uri="{D42A27DB-BD31-4B8C-83A1-F6EECF244321}">
                <p14:modId xmlns:p14="http://schemas.microsoft.com/office/powerpoint/2010/main" val="768051144"/>
              </p:ext>
            </p:extLst>
          </p:nvPr>
        </p:nvGraphicFramePr>
        <p:xfrm>
          <a:off x="6380175" y="1325364"/>
          <a:ext cx="5568902" cy="3294761"/>
        </p:xfrm>
        <a:graphic>
          <a:graphicData uri="http://schemas.openxmlformats.org/drawingml/2006/table">
            <a:tbl>
              <a:tblPr firstRow="1" bandRow="1">
                <a:tableStyleId>{00A15C55-8517-42AA-B614-E9B94910E393}</a:tableStyleId>
              </a:tblPr>
              <a:tblGrid>
                <a:gridCol w="5568902">
                  <a:extLst>
                    <a:ext uri="{9D8B030D-6E8A-4147-A177-3AD203B41FA5}">
                      <a16:colId xmlns:a16="http://schemas.microsoft.com/office/drawing/2014/main" val="4047981446"/>
                    </a:ext>
                  </a:extLst>
                </a:gridCol>
              </a:tblGrid>
              <a:tr h="1261415">
                <a:tc>
                  <a:txBody>
                    <a:bodyPr/>
                    <a:lstStyle/>
                    <a:p>
                      <a:pPr lvl="0" algn="l">
                        <a:lnSpc>
                          <a:spcPct val="100000"/>
                        </a:lnSpc>
                        <a:spcBef>
                          <a:spcPts val="0"/>
                        </a:spcBef>
                        <a:spcAft>
                          <a:spcPts val="0"/>
                        </a:spcAft>
                        <a:buNone/>
                      </a:pPr>
                      <a:r>
                        <a:rPr lang="en-US" sz="2000" b="0" u="none" strike="noStrike" noProof="0" dirty="0">
                          <a:solidFill>
                            <a:schemeClr val="accent1"/>
                          </a:solidFill>
                        </a:rPr>
                        <a:t>Having a validating, non-blaming and </a:t>
                      </a:r>
                      <a:r>
                        <a:rPr lang="en-US" sz="2000" b="0" u="none" strike="noStrike" noProof="0" dirty="0" err="1">
                          <a:solidFill>
                            <a:schemeClr val="accent1"/>
                          </a:solidFill>
                        </a:rPr>
                        <a:t>non-judgemental</a:t>
                      </a:r>
                      <a:r>
                        <a:rPr lang="en-US" sz="2000" b="0" u="none" strike="noStrike" noProof="0" dirty="0">
                          <a:solidFill>
                            <a:schemeClr val="accent1"/>
                          </a:solidFill>
                        </a:rPr>
                        <a:t> approach</a:t>
                      </a:r>
                    </a:p>
                  </a:txBody>
                  <a:tcPr marL="137160" marR="137160" marT="137160" marB="137160" anchor="ctr"/>
                </a:tc>
                <a:extLst>
                  <a:ext uri="{0D108BD9-81ED-4DB2-BD59-A6C34878D82A}">
                    <a16:rowId xmlns:a16="http://schemas.microsoft.com/office/drawing/2014/main" val="3402925135"/>
                  </a:ext>
                </a:extLst>
              </a:tr>
              <a:tr h="1016673">
                <a:tc>
                  <a:txBody>
                    <a:bodyPr/>
                    <a:lstStyle/>
                    <a:p>
                      <a:pPr lvl="0" algn="l">
                        <a:lnSpc>
                          <a:spcPct val="100000"/>
                        </a:lnSpc>
                        <a:spcBef>
                          <a:spcPts val="0"/>
                        </a:spcBef>
                        <a:spcAft>
                          <a:spcPts val="0"/>
                        </a:spcAft>
                        <a:buNone/>
                      </a:pPr>
                      <a:r>
                        <a:rPr lang="en-US" sz="1800" b="0" u="none" strike="noStrike" noProof="0" dirty="0"/>
                        <a:t>Valuing the survivor and caring about their experience, history and future </a:t>
                      </a:r>
                    </a:p>
                  </a:txBody>
                  <a:tcPr marL="137160" marR="137160" marT="137160" marB="13716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5673078"/>
                  </a:ext>
                </a:extLst>
              </a:tr>
              <a:tr h="1016673">
                <a:tc>
                  <a:txBody>
                    <a:bodyPr/>
                    <a:lstStyle/>
                    <a:p>
                      <a:pPr lvl="0">
                        <a:buNone/>
                      </a:pPr>
                      <a:r>
                        <a:rPr lang="en-US" sz="1800" b="0" u="none" strike="noStrike" noProof="0" dirty="0"/>
                        <a:t>The survivor makes decisions about care and this is valued and upheld</a:t>
                      </a:r>
                    </a:p>
                  </a:txBody>
                  <a:tcPr marL="137160" marR="137160" marT="137160" marB="1371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3194001"/>
                  </a:ext>
                </a:extLst>
              </a:tr>
            </a:tbl>
          </a:graphicData>
        </a:graphic>
      </p:graphicFrame>
    </p:spTree>
    <p:extLst>
      <p:ext uri="{BB962C8B-B14F-4D97-AF65-F5344CB8AC3E}">
        <p14:creationId xmlns:p14="http://schemas.microsoft.com/office/powerpoint/2010/main" val="2903757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37D2BB-4894-4520-B21A-4CBEA7ADAF27}"/>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45D0FD83-752B-4C0D-9B0D-A25269B6084F}"/>
              </a:ext>
            </a:extLst>
          </p:cNvPr>
          <p:cNvSpPr>
            <a:spLocks noGrp="1"/>
          </p:cNvSpPr>
          <p:nvPr>
            <p:ph type="sldNum" sz="quarter" idx="12"/>
          </p:nvPr>
        </p:nvSpPr>
        <p:spPr/>
        <p:txBody>
          <a:bodyPr/>
          <a:lstStyle/>
          <a:p>
            <a:pPr algn="ctr"/>
            <a:fld id="{48A1333E-11F9-45BF-8ACE-2803B6FE782D}" type="slidenum">
              <a:rPr lang="en-US" smtClean="0"/>
              <a:pPr algn="ctr"/>
              <a:t>14</a:t>
            </a:fld>
            <a:endParaRPr lang="en-US" dirty="0"/>
          </a:p>
        </p:txBody>
      </p:sp>
      <p:sp>
        <p:nvSpPr>
          <p:cNvPr id="5" name="Text Placeholder 4">
            <a:extLst>
              <a:ext uri="{FF2B5EF4-FFF2-40B4-BE49-F238E27FC236}">
                <a16:creationId xmlns:a16="http://schemas.microsoft.com/office/drawing/2014/main" id="{E7B5489B-887F-4786-9197-903EC10CC09B}"/>
              </a:ext>
            </a:extLst>
          </p:cNvPr>
          <p:cNvSpPr>
            <a:spLocks noGrp="1"/>
          </p:cNvSpPr>
          <p:nvPr>
            <p:ph type="body" sz="quarter" idx="14"/>
          </p:nvPr>
        </p:nvSpPr>
        <p:spPr/>
        <p:txBody>
          <a:bodyPr/>
          <a:lstStyle/>
          <a:p>
            <a:pPr marL="0" indent="0">
              <a:buNone/>
            </a:pPr>
            <a:r>
              <a:rPr lang="en-US" b="1" dirty="0">
                <a:ea typeface="+mn-lt"/>
                <a:cs typeface="+mn-lt"/>
              </a:rPr>
              <a:t>What does it mean?</a:t>
            </a:r>
            <a:endParaRPr lang="en-US" dirty="0">
              <a:cs typeface="Calibri" panose="020F0502020204030204"/>
            </a:endParaRPr>
          </a:p>
          <a:p>
            <a:r>
              <a:rPr lang="en-US" dirty="0">
                <a:ea typeface="+mn-lt"/>
                <a:cs typeface="+mn-lt"/>
              </a:rPr>
              <a:t>All people have an equal right to the best possible assistance without unfair discrimination on the basis of:</a:t>
            </a:r>
            <a:endParaRPr lang="en-US" dirty="0"/>
          </a:p>
          <a:p>
            <a:pPr lvl="1"/>
            <a:r>
              <a:rPr lang="en-US" dirty="0">
                <a:ea typeface="+mn-lt"/>
                <a:cs typeface="+mn-lt"/>
              </a:rPr>
              <a:t>Gender</a:t>
            </a:r>
            <a:endParaRPr lang="en-US" dirty="0">
              <a:cs typeface="Calibri"/>
            </a:endParaRPr>
          </a:p>
          <a:p>
            <a:pPr lvl="1"/>
            <a:r>
              <a:rPr lang="en-US" dirty="0">
                <a:ea typeface="+mn-lt"/>
                <a:cs typeface="+mn-lt"/>
              </a:rPr>
              <a:t>Disability</a:t>
            </a:r>
            <a:endParaRPr lang="en-US" dirty="0">
              <a:cs typeface="Calibri" panose="020F0502020204030204"/>
            </a:endParaRPr>
          </a:p>
          <a:p>
            <a:pPr lvl="1"/>
            <a:r>
              <a:rPr lang="en-US" dirty="0">
                <a:ea typeface="+mn-lt"/>
                <a:cs typeface="+mn-lt"/>
              </a:rPr>
              <a:t>Race, ethnicity or tribe</a:t>
            </a:r>
            <a:endParaRPr lang="en-US" dirty="0">
              <a:cs typeface="Calibri" panose="020F0502020204030204"/>
            </a:endParaRPr>
          </a:p>
          <a:p>
            <a:pPr lvl="1"/>
            <a:r>
              <a:rPr lang="en-US" dirty="0" err="1">
                <a:ea typeface="+mn-lt"/>
                <a:cs typeface="+mn-lt"/>
              </a:rPr>
              <a:t>Colour</a:t>
            </a:r>
            <a:endParaRPr lang="en-US" dirty="0">
              <a:cs typeface="Calibri" panose="020F0502020204030204"/>
            </a:endParaRPr>
          </a:p>
          <a:p>
            <a:pPr lvl="1"/>
            <a:r>
              <a:rPr lang="en-US" dirty="0">
                <a:ea typeface="+mn-lt"/>
                <a:cs typeface="+mn-lt"/>
              </a:rPr>
              <a:t>Language</a:t>
            </a:r>
            <a:endParaRPr lang="en-US" dirty="0">
              <a:cs typeface="Calibri" panose="020F0502020204030204"/>
            </a:endParaRPr>
          </a:p>
          <a:p>
            <a:pPr lvl="1"/>
            <a:r>
              <a:rPr lang="en-US" dirty="0">
                <a:ea typeface="+mn-lt"/>
                <a:cs typeface="+mn-lt"/>
              </a:rPr>
              <a:t>Religious or political beliefs</a:t>
            </a:r>
            <a:endParaRPr lang="en-US" dirty="0">
              <a:cs typeface="Calibri" panose="020F0502020204030204"/>
            </a:endParaRPr>
          </a:p>
          <a:p>
            <a:pPr lvl="1"/>
            <a:r>
              <a:rPr lang="en-US" dirty="0">
                <a:ea typeface="+mn-lt"/>
                <a:cs typeface="+mn-lt"/>
              </a:rPr>
              <a:t>Status or social class, etc. </a:t>
            </a:r>
            <a:endParaRPr lang="en-US" dirty="0">
              <a:cs typeface="Calibri" panose="020F0502020204030204"/>
            </a:endParaRPr>
          </a:p>
          <a:p>
            <a:endParaRPr lang="en-US" dirty="0"/>
          </a:p>
        </p:txBody>
      </p:sp>
      <p:sp>
        <p:nvSpPr>
          <p:cNvPr id="6" name="Text Placeholder 5">
            <a:extLst>
              <a:ext uri="{FF2B5EF4-FFF2-40B4-BE49-F238E27FC236}">
                <a16:creationId xmlns:a16="http://schemas.microsoft.com/office/drawing/2014/main" id="{D4BE33ED-D968-4747-988A-A0A812C3C3F5}"/>
              </a:ext>
            </a:extLst>
          </p:cNvPr>
          <p:cNvSpPr>
            <a:spLocks noGrp="1"/>
          </p:cNvSpPr>
          <p:nvPr>
            <p:ph type="body" sz="quarter" idx="13"/>
          </p:nvPr>
        </p:nvSpPr>
        <p:spPr/>
        <p:txBody>
          <a:bodyPr/>
          <a:lstStyle/>
          <a:p>
            <a:r>
              <a:rPr lang="en-US" b="1" dirty="0">
                <a:ea typeface="+mj-lt"/>
                <a:cs typeface="+mj-lt"/>
              </a:rPr>
              <a:t>Non-discrimination</a:t>
            </a:r>
            <a:endParaRPr lang="en-US" dirty="0"/>
          </a:p>
        </p:txBody>
      </p:sp>
    </p:spTree>
    <p:extLst>
      <p:ext uri="{BB962C8B-B14F-4D97-AF65-F5344CB8AC3E}">
        <p14:creationId xmlns:p14="http://schemas.microsoft.com/office/powerpoint/2010/main" val="2439697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2CDEEC2-037B-4347-8006-A23D92F21C9E}"/>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1A213279-C9E8-4356-98FC-B85496EBA832}"/>
              </a:ext>
            </a:extLst>
          </p:cNvPr>
          <p:cNvSpPr>
            <a:spLocks noGrp="1"/>
          </p:cNvSpPr>
          <p:nvPr>
            <p:ph type="sldNum" sz="quarter" idx="12"/>
          </p:nvPr>
        </p:nvSpPr>
        <p:spPr/>
        <p:txBody>
          <a:bodyPr/>
          <a:lstStyle/>
          <a:p>
            <a:pPr algn="ctr"/>
            <a:fld id="{48A1333E-11F9-45BF-8ACE-2803B6FE782D}" type="slidenum">
              <a:rPr lang="en-US" smtClean="0"/>
              <a:pPr algn="ctr"/>
              <a:t>15</a:t>
            </a:fld>
            <a:endParaRPr lang="en-US" dirty="0"/>
          </a:p>
        </p:txBody>
      </p:sp>
      <p:sp>
        <p:nvSpPr>
          <p:cNvPr id="7" name="Text Placeholder 6">
            <a:extLst>
              <a:ext uri="{FF2B5EF4-FFF2-40B4-BE49-F238E27FC236}">
                <a16:creationId xmlns:a16="http://schemas.microsoft.com/office/drawing/2014/main" id="{2521A7F9-8C01-4CC4-A2F8-6FC7073C564E}"/>
              </a:ext>
            </a:extLst>
          </p:cNvPr>
          <p:cNvSpPr>
            <a:spLocks noGrp="1"/>
          </p:cNvSpPr>
          <p:nvPr>
            <p:ph type="body" sz="quarter" idx="14"/>
          </p:nvPr>
        </p:nvSpPr>
        <p:spPr>
          <a:xfrm>
            <a:off x="658813" y="2342892"/>
            <a:ext cx="10748327" cy="2627870"/>
          </a:xfrm>
        </p:spPr>
        <p:txBody>
          <a:bodyPr vert="horz" lIns="91440" tIns="45720" rIns="91440" bIns="45720" rtlCol="0" anchor="t">
            <a:normAutofit lnSpcReduction="10000"/>
          </a:bodyPr>
          <a:lstStyle/>
          <a:p>
            <a:pPr marL="0" indent="0" algn="ctr">
              <a:buNone/>
            </a:pPr>
            <a:r>
              <a:rPr lang="en-US" sz="3600" b="1" dirty="0">
                <a:solidFill>
                  <a:schemeClr val="accent4"/>
                </a:solidFill>
                <a:ea typeface="+mn-lt"/>
                <a:cs typeface="+mn-lt"/>
              </a:rPr>
              <a:t>The voluntary agreement of an individual who has the legal capacity to give consent. </a:t>
            </a:r>
            <a:endParaRPr lang="en-US" sz="3600" dirty="0">
              <a:solidFill>
                <a:schemeClr val="accent4"/>
              </a:solidFill>
              <a:ea typeface="+mn-lt"/>
              <a:cs typeface="+mn-lt"/>
            </a:endParaRPr>
          </a:p>
          <a:p>
            <a:pPr marL="0" indent="0">
              <a:buNone/>
            </a:pPr>
            <a:endParaRPr lang="en-US" dirty="0">
              <a:ea typeface="+mn-lt"/>
              <a:cs typeface="+mn-lt"/>
            </a:endParaRPr>
          </a:p>
          <a:p>
            <a:pPr marL="0" indent="0"/>
            <a:r>
              <a:rPr lang="en-US" dirty="0">
                <a:ea typeface="+mn-lt"/>
                <a:cs typeface="+mn-lt"/>
              </a:rPr>
              <a:t>To provide informed consent, the individual must have the capacity and maturity to know about and understand the services being offered and be legally able to give their consent. </a:t>
            </a:r>
            <a:endParaRPr lang="en-US">
              <a:ea typeface="+mn-lt"/>
              <a:cs typeface="+mn-lt"/>
            </a:endParaRPr>
          </a:p>
          <a:p>
            <a:endParaRPr lang="en-US" dirty="0">
              <a:ea typeface="+mn-lt"/>
              <a:cs typeface="+mn-lt"/>
            </a:endParaRPr>
          </a:p>
        </p:txBody>
      </p:sp>
      <p:sp>
        <p:nvSpPr>
          <p:cNvPr id="6" name="Text Placeholder 5">
            <a:extLst>
              <a:ext uri="{FF2B5EF4-FFF2-40B4-BE49-F238E27FC236}">
                <a16:creationId xmlns:a16="http://schemas.microsoft.com/office/drawing/2014/main" id="{0EDB3FA7-41B3-4830-8587-9749FD76C434}"/>
              </a:ext>
            </a:extLst>
          </p:cNvPr>
          <p:cNvSpPr>
            <a:spLocks noGrp="1"/>
          </p:cNvSpPr>
          <p:nvPr>
            <p:ph type="body" sz="quarter" idx="13"/>
          </p:nvPr>
        </p:nvSpPr>
        <p:spPr/>
        <p:txBody>
          <a:bodyPr/>
          <a:lstStyle/>
          <a:p>
            <a:r>
              <a:rPr lang="en-US" b="1" dirty="0">
                <a:cs typeface="Calibri Light"/>
              </a:rPr>
              <a:t>Informed consent</a:t>
            </a:r>
            <a:endParaRPr lang="en-US" dirty="0"/>
          </a:p>
        </p:txBody>
      </p:sp>
    </p:spTree>
    <p:extLst>
      <p:ext uri="{BB962C8B-B14F-4D97-AF65-F5344CB8AC3E}">
        <p14:creationId xmlns:p14="http://schemas.microsoft.com/office/powerpoint/2010/main" val="3031539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3416B9F-3946-4485-B4B0-491195F79341}"/>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E2EA0589-8225-4F2C-9ED8-F98B82B89D3E}"/>
              </a:ext>
            </a:extLst>
          </p:cNvPr>
          <p:cNvSpPr>
            <a:spLocks noGrp="1"/>
          </p:cNvSpPr>
          <p:nvPr>
            <p:ph type="sldNum" sz="quarter" idx="12"/>
          </p:nvPr>
        </p:nvSpPr>
        <p:spPr/>
        <p:txBody>
          <a:bodyPr/>
          <a:lstStyle/>
          <a:p>
            <a:pPr algn="ctr"/>
            <a:fld id="{48A1333E-11F9-45BF-8ACE-2803B6FE782D}" type="slidenum">
              <a:rPr lang="en-US" smtClean="0"/>
              <a:pPr algn="ctr"/>
              <a:t>16</a:t>
            </a:fld>
            <a:endParaRPr lang="en-US" dirty="0"/>
          </a:p>
        </p:txBody>
      </p:sp>
      <p:sp>
        <p:nvSpPr>
          <p:cNvPr id="5" name="Text Placeholder 4">
            <a:extLst>
              <a:ext uri="{FF2B5EF4-FFF2-40B4-BE49-F238E27FC236}">
                <a16:creationId xmlns:a16="http://schemas.microsoft.com/office/drawing/2014/main" id="{68A96D98-91B5-4E57-882C-3AA1047EE3FC}"/>
              </a:ext>
            </a:extLst>
          </p:cNvPr>
          <p:cNvSpPr>
            <a:spLocks noGrp="1"/>
          </p:cNvSpPr>
          <p:nvPr>
            <p:ph type="body" sz="quarter" idx="14"/>
          </p:nvPr>
        </p:nvSpPr>
        <p:spPr/>
        <p:txBody>
          <a:bodyPr/>
          <a:lstStyle/>
          <a:p>
            <a:pPr marL="0" indent="0">
              <a:buNone/>
            </a:pPr>
            <a:r>
              <a:rPr lang="en-US" dirty="0">
                <a:ea typeface="+mn-lt"/>
                <a:cs typeface="+mn-lt"/>
              </a:rPr>
              <a:t>To ensure consent is ‘informed,’ service providers must provide the following information to the survivor:</a:t>
            </a:r>
          </a:p>
          <a:p>
            <a:pPr marL="457200" indent="-457200">
              <a:buFont typeface="Wingdings" panose="05000000000000000000" pitchFamily="2" charset="2"/>
              <a:buChar char="§"/>
            </a:pPr>
            <a:r>
              <a:rPr lang="en-US" dirty="0">
                <a:ea typeface="+mn-lt"/>
                <a:cs typeface="+mn-lt"/>
              </a:rPr>
              <a:t>All the possible information and options available to the person so she/he can make choices.</a:t>
            </a:r>
            <a:endParaRPr lang="en" dirty="0">
              <a:ea typeface="+mn-lt"/>
              <a:cs typeface="+mn-lt"/>
            </a:endParaRPr>
          </a:p>
          <a:p>
            <a:pPr marL="457200" indent="-457200">
              <a:buFont typeface="Wingdings" panose="05000000000000000000" pitchFamily="2" charset="2"/>
              <a:buChar char="§"/>
            </a:pPr>
            <a:r>
              <a:rPr lang="en-US" dirty="0">
                <a:ea typeface="+mn-lt"/>
                <a:cs typeface="+mn-lt"/>
              </a:rPr>
              <a:t>Inform the person that she/he may need to share his/her information with others who can provide additional services.</a:t>
            </a:r>
            <a:endParaRPr lang="en" dirty="0">
              <a:ea typeface="+mn-lt"/>
              <a:cs typeface="+mn-lt"/>
            </a:endParaRPr>
          </a:p>
          <a:p>
            <a:pPr marL="457200" indent="-457200">
              <a:buFont typeface="Wingdings" panose="05000000000000000000" pitchFamily="2" charset="2"/>
              <a:buChar char="§"/>
            </a:pPr>
            <a:r>
              <a:rPr lang="en-US" dirty="0">
                <a:ea typeface="+mn-lt"/>
                <a:cs typeface="+mn-lt"/>
              </a:rPr>
              <a:t>Explain to the person what will happen as you work with her/him.</a:t>
            </a:r>
            <a:endParaRPr lang="en" dirty="0">
              <a:ea typeface="+mn-lt"/>
              <a:cs typeface="+mn-lt"/>
            </a:endParaRPr>
          </a:p>
          <a:p>
            <a:pPr marL="457200" indent="-457200">
              <a:buFont typeface="Wingdings" panose="05000000000000000000" pitchFamily="2" charset="2"/>
              <a:buChar char="§"/>
            </a:pPr>
            <a:r>
              <a:rPr lang="en-US" dirty="0">
                <a:ea typeface="+mn-lt"/>
                <a:cs typeface="+mn-lt"/>
              </a:rPr>
              <a:t>Explain the benefits and risks of services to the person.</a:t>
            </a:r>
          </a:p>
          <a:p>
            <a:pPr marL="457200" indent="-457200">
              <a:buFont typeface="Wingdings" panose="05000000000000000000" pitchFamily="2" charset="2"/>
              <a:buChar char="§"/>
            </a:pPr>
            <a:r>
              <a:rPr lang="en-US" dirty="0">
                <a:ea typeface="+mn-lt"/>
                <a:cs typeface="+mn-lt"/>
              </a:rPr>
              <a:t>Explain to the person that she/he has the right to decline or refuse any part of services. Explain limits to confidentiality.</a:t>
            </a:r>
            <a:endParaRPr lang="en" dirty="0">
              <a:ea typeface="+mn-lt"/>
              <a:cs typeface="+mn-lt"/>
            </a:endParaRPr>
          </a:p>
          <a:p>
            <a:endParaRPr lang="en-US" dirty="0"/>
          </a:p>
        </p:txBody>
      </p:sp>
      <p:sp>
        <p:nvSpPr>
          <p:cNvPr id="6" name="Text Placeholder 5">
            <a:extLst>
              <a:ext uri="{FF2B5EF4-FFF2-40B4-BE49-F238E27FC236}">
                <a16:creationId xmlns:a16="http://schemas.microsoft.com/office/drawing/2014/main" id="{62BF0C08-0BE5-41B2-97C7-E9E9D7AA5D2D}"/>
              </a:ext>
            </a:extLst>
          </p:cNvPr>
          <p:cNvSpPr>
            <a:spLocks noGrp="1"/>
          </p:cNvSpPr>
          <p:nvPr>
            <p:ph type="body" sz="quarter" idx="13"/>
          </p:nvPr>
        </p:nvSpPr>
        <p:spPr/>
        <p:txBody>
          <a:bodyPr/>
          <a:lstStyle/>
          <a:p>
            <a:r>
              <a:rPr lang="en-US" b="1" dirty="0">
                <a:cs typeface="Calibri Light"/>
              </a:rPr>
              <a:t>Informed consent</a:t>
            </a:r>
            <a:endParaRPr lang="en-US" dirty="0"/>
          </a:p>
        </p:txBody>
      </p:sp>
    </p:spTree>
    <p:extLst>
      <p:ext uri="{BB962C8B-B14F-4D97-AF65-F5344CB8AC3E}">
        <p14:creationId xmlns:p14="http://schemas.microsoft.com/office/powerpoint/2010/main" val="360232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C4BA253-E0DA-4136-96C3-AD396458F982}"/>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8F35C02B-DEFC-4656-A735-CDECE22DB385}"/>
              </a:ext>
            </a:extLst>
          </p:cNvPr>
          <p:cNvSpPr>
            <a:spLocks noGrp="1"/>
          </p:cNvSpPr>
          <p:nvPr>
            <p:ph type="sldNum" sz="quarter" idx="12"/>
          </p:nvPr>
        </p:nvSpPr>
        <p:spPr/>
        <p:txBody>
          <a:bodyPr/>
          <a:lstStyle/>
          <a:p>
            <a:pPr algn="ctr"/>
            <a:fld id="{48A1333E-11F9-45BF-8ACE-2803B6FE782D}" type="slidenum">
              <a:rPr lang="en-US" smtClean="0"/>
              <a:pPr algn="ctr"/>
              <a:t>17</a:t>
            </a:fld>
            <a:endParaRPr lang="en-US" dirty="0"/>
          </a:p>
        </p:txBody>
      </p:sp>
      <p:sp>
        <p:nvSpPr>
          <p:cNvPr id="7" name="Text Placeholder 6">
            <a:extLst>
              <a:ext uri="{FF2B5EF4-FFF2-40B4-BE49-F238E27FC236}">
                <a16:creationId xmlns:a16="http://schemas.microsoft.com/office/drawing/2014/main" id="{DBA4A2EC-7E5F-4DBE-9635-DB707E89EA35}"/>
              </a:ext>
            </a:extLst>
          </p:cNvPr>
          <p:cNvSpPr>
            <a:spLocks noGrp="1"/>
          </p:cNvSpPr>
          <p:nvPr>
            <p:ph type="body" sz="quarter" idx="14"/>
          </p:nvPr>
        </p:nvSpPr>
        <p:spPr/>
        <p:txBody>
          <a:bodyPr/>
          <a:lstStyle/>
          <a:p>
            <a:pPr marL="0" indent="0">
              <a:buNone/>
            </a:pPr>
            <a:r>
              <a:rPr lang="it-IT" b="1" dirty="0">
                <a:ea typeface="+mn-lt"/>
                <a:cs typeface="+mn-lt"/>
              </a:rPr>
              <a:t>Why is it important?</a:t>
            </a:r>
            <a:endParaRPr lang="it-IT" dirty="0"/>
          </a:p>
          <a:p>
            <a:pPr lvl="1"/>
            <a:r>
              <a:rPr lang="it-IT" dirty="0">
                <a:ea typeface="+mn-lt"/>
                <a:cs typeface="+mn-lt"/>
              </a:rPr>
              <a:t>The primary purpose of intervening is to provide care, support and protection for individual children.</a:t>
            </a:r>
            <a:endParaRPr lang="en-US" dirty="0"/>
          </a:p>
          <a:p>
            <a:pPr marL="0" indent="0">
              <a:buNone/>
            </a:pPr>
            <a:r>
              <a:rPr lang="it-IT" b="1" dirty="0">
                <a:ea typeface="+mn-lt"/>
                <a:cs typeface="+mn-lt"/>
              </a:rPr>
              <a:t>What does it mean?</a:t>
            </a:r>
            <a:endParaRPr lang="en-US" dirty="0"/>
          </a:p>
          <a:p>
            <a:pPr lvl="1"/>
            <a:r>
              <a:rPr lang="it-IT" dirty="0">
                <a:ea typeface="+mn-lt"/>
                <a:cs typeface="+mn-lt"/>
              </a:rPr>
              <a:t>Every child is unique and will be affected differently by sexual violence. Decisions and actions affecting them should reflect what is best for the safety, well-being and development of that particular child.</a:t>
            </a:r>
          </a:p>
          <a:p>
            <a:endParaRPr lang="en-US" dirty="0"/>
          </a:p>
        </p:txBody>
      </p:sp>
      <p:sp>
        <p:nvSpPr>
          <p:cNvPr id="6" name="Text Placeholder 5">
            <a:extLst>
              <a:ext uri="{FF2B5EF4-FFF2-40B4-BE49-F238E27FC236}">
                <a16:creationId xmlns:a16="http://schemas.microsoft.com/office/drawing/2014/main" id="{3D5DAA2D-3723-4EC7-844E-9FC3D27FFDBC}"/>
              </a:ext>
            </a:extLst>
          </p:cNvPr>
          <p:cNvSpPr>
            <a:spLocks noGrp="1"/>
          </p:cNvSpPr>
          <p:nvPr>
            <p:ph type="body" sz="quarter" idx="13"/>
          </p:nvPr>
        </p:nvSpPr>
        <p:spPr/>
        <p:txBody>
          <a:bodyPr/>
          <a:lstStyle/>
          <a:p>
            <a:r>
              <a:rPr lang="en-US" b="1" dirty="0">
                <a:latin typeface="Calibri"/>
                <a:ea typeface="MS PGothic"/>
                <a:cs typeface="Calibri"/>
              </a:rPr>
              <a:t>Best interest of the child </a:t>
            </a:r>
            <a:endParaRPr lang="en-US" dirty="0"/>
          </a:p>
        </p:txBody>
      </p:sp>
    </p:spTree>
    <p:extLst>
      <p:ext uri="{BB962C8B-B14F-4D97-AF65-F5344CB8AC3E}">
        <p14:creationId xmlns:p14="http://schemas.microsoft.com/office/powerpoint/2010/main" val="397112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CC06C99-49E5-43CA-99A5-E8E34431D8FD}"/>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C9C8C66D-1532-42CF-9FBC-929A393BBD54}"/>
              </a:ext>
            </a:extLst>
          </p:cNvPr>
          <p:cNvSpPr>
            <a:spLocks noGrp="1"/>
          </p:cNvSpPr>
          <p:nvPr>
            <p:ph type="sldNum" sz="quarter" idx="12"/>
          </p:nvPr>
        </p:nvSpPr>
        <p:spPr/>
        <p:txBody>
          <a:bodyPr/>
          <a:lstStyle/>
          <a:p>
            <a:pPr algn="ctr"/>
            <a:fld id="{48A1333E-11F9-45BF-8ACE-2803B6FE782D}" type="slidenum">
              <a:rPr lang="en-US" smtClean="0"/>
              <a:pPr algn="ctr"/>
              <a:t>18</a:t>
            </a:fld>
            <a:endParaRPr lang="en-US" dirty="0"/>
          </a:p>
        </p:txBody>
      </p:sp>
      <p:sp>
        <p:nvSpPr>
          <p:cNvPr id="5" name="Text Placeholder 4">
            <a:extLst>
              <a:ext uri="{FF2B5EF4-FFF2-40B4-BE49-F238E27FC236}">
                <a16:creationId xmlns:a16="http://schemas.microsoft.com/office/drawing/2014/main" id="{7A26AE88-FB16-424C-ADD0-ACCBE1F58111}"/>
              </a:ext>
            </a:extLst>
          </p:cNvPr>
          <p:cNvSpPr>
            <a:spLocks noGrp="1"/>
          </p:cNvSpPr>
          <p:nvPr>
            <p:ph type="body" sz="quarter" idx="14"/>
          </p:nvPr>
        </p:nvSpPr>
        <p:spPr/>
        <p:txBody>
          <a:bodyPr/>
          <a:lstStyle/>
          <a:p>
            <a:r>
              <a:rPr lang="en-US" dirty="0">
                <a:ea typeface="+mn-lt"/>
                <a:cs typeface="+mn-lt"/>
              </a:rPr>
              <a:t>Mandatory reporting refers to state laws and policies that mandate certain agencies and/or people in helping professions (teachers, social workers, health staff, etc.) to report actual or suspected child abuse (e.g., physical, sexual, neglect, emotional and psychological abuse, unlawful sexual intercourse).</a:t>
            </a:r>
          </a:p>
          <a:p>
            <a:r>
              <a:rPr lang="en-US" dirty="0">
                <a:ea typeface="+mn-lt"/>
                <a:cs typeface="+mn-lt"/>
              </a:rPr>
              <a:t>Mandatory reporting can also be mandated for cases of certain types of violence against women (e.g., intimate partner/domestic violence, rape).</a:t>
            </a:r>
          </a:p>
          <a:p>
            <a:r>
              <a:rPr lang="en-US" dirty="0">
                <a:ea typeface="+mn-lt"/>
                <a:cs typeface="+mn-lt"/>
              </a:rPr>
              <a:t>To comply with mandatory reporting laws, service providers must have a thorough understanding of the laws in their setting.</a:t>
            </a:r>
          </a:p>
          <a:p>
            <a:endParaRPr lang="en-US" dirty="0"/>
          </a:p>
        </p:txBody>
      </p:sp>
      <p:sp>
        <p:nvSpPr>
          <p:cNvPr id="6" name="Text Placeholder 5">
            <a:extLst>
              <a:ext uri="{FF2B5EF4-FFF2-40B4-BE49-F238E27FC236}">
                <a16:creationId xmlns:a16="http://schemas.microsoft.com/office/drawing/2014/main" id="{2AAA1C86-2B41-4290-B729-7B9A11E28335}"/>
              </a:ext>
            </a:extLst>
          </p:cNvPr>
          <p:cNvSpPr>
            <a:spLocks noGrp="1"/>
          </p:cNvSpPr>
          <p:nvPr>
            <p:ph type="body" sz="quarter" idx="13"/>
          </p:nvPr>
        </p:nvSpPr>
        <p:spPr/>
        <p:txBody>
          <a:bodyPr/>
          <a:lstStyle/>
          <a:p>
            <a:r>
              <a:rPr lang="en-US" b="1" dirty="0">
                <a:cs typeface="Calibri Light"/>
              </a:rPr>
              <a:t>Mandatory reporting</a:t>
            </a:r>
            <a:endParaRPr lang="en-US" dirty="0"/>
          </a:p>
        </p:txBody>
      </p:sp>
      <p:sp>
        <p:nvSpPr>
          <p:cNvPr id="8" name="Rectangle 7">
            <a:extLst>
              <a:ext uri="{FF2B5EF4-FFF2-40B4-BE49-F238E27FC236}">
                <a16:creationId xmlns:a16="http://schemas.microsoft.com/office/drawing/2014/main" id="{60AA7851-E489-48DC-B3A7-5F99B198087B}"/>
              </a:ext>
            </a:extLst>
          </p:cNvPr>
          <p:cNvSpPr/>
          <p:nvPr/>
        </p:nvSpPr>
        <p:spPr>
          <a:xfrm>
            <a:off x="0" y="5222497"/>
            <a:ext cx="11938000" cy="8749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1"/>
                </a:solidFill>
                <a:ea typeface="+mn-lt"/>
                <a:cs typeface="+mn-lt"/>
              </a:rPr>
              <a:t>See Handout 8</a:t>
            </a:r>
            <a:r>
              <a:rPr lang="it-IT" dirty="0">
                <a:solidFill>
                  <a:schemeClr val="accent1"/>
                </a:solidFill>
                <a:ea typeface="+mn-lt"/>
                <a:cs typeface="+mn-lt"/>
              </a:rPr>
              <a:t>:</a:t>
            </a:r>
            <a:endParaRPr lang="en-US" dirty="0">
              <a:solidFill>
                <a:schemeClr val="accent1"/>
              </a:solidFill>
              <a:ea typeface="+mn-lt"/>
              <a:cs typeface="+mn-lt"/>
            </a:endParaRPr>
          </a:p>
          <a:p>
            <a:pPr algn="ctr"/>
            <a:r>
              <a:rPr lang="it-IT" dirty="0">
                <a:ea typeface="+mn-lt"/>
                <a:cs typeface="+mn-lt"/>
              </a:rPr>
              <a:t>Mandatory reporting</a:t>
            </a:r>
            <a:endParaRPr lang="en-US" dirty="0">
              <a:ea typeface="+mn-lt"/>
              <a:cs typeface="+mn-lt"/>
            </a:endParaRPr>
          </a:p>
        </p:txBody>
      </p:sp>
    </p:spTree>
    <p:extLst>
      <p:ext uri="{BB962C8B-B14F-4D97-AF65-F5344CB8AC3E}">
        <p14:creationId xmlns:p14="http://schemas.microsoft.com/office/powerpoint/2010/main" val="4252219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EE90FA2-04AF-464B-9DD5-1DF58E3B73D9}"/>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712B2670-D21C-4203-9235-C522CF719F18}"/>
              </a:ext>
            </a:extLst>
          </p:cNvPr>
          <p:cNvSpPr>
            <a:spLocks noGrp="1"/>
          </p:cNvSpPr>
          <p:nvPr>
            <p:ph type="sldNum" sz="quarter" idx="12"/>
          </p:nvPr>
        </p:nvSpPr>
        <p:spPr/>
        <p:txBody>
          <a:bodyPr/>
          <a:lstStyle/>
          <a:p>
            <a:pPr algn="ctr"/>
            <a:fld id="{48A1333E-11F9-45BF-8ACE-2803B6FE782D}" type="slidenum">
              <a:rPr lang="en-US" smtClean="0"/>
              <a:pPr algn="ctr"/>
              <a:t>19</a:t>
            </a:fld>
            <a:endParaRPr lang="en-US" dirty="0"/>
          </a:p>
        </p:txBody>
      </p:sp>
      <p:sp>
        <p:nvSpPr>
          <p:cNvPr id="5" name="Text Placeholder 4">
            <a:extLst>
              <a:ext uri="{FF2B5EF4-FFF2-40B4-BE49-F238E27FC236}">
                <a16:creationId xmlns:a16="http://schemas.microsoft.com/office/drawing/2014/main" id="{E047E22F-509D-4482-8D29-5E3BAFC227FB}"/>
              </a:ext>
            </a:extLst>
          </p:cNvPr>
          <p:cNvSpPr>
            <a:spLocks noGrp="1"/>
          </p:cNvSpPr>
          <p:nvPr>
            <p:ph type="body" sz="quarter" idx="14"/>
          </p:nvPr>
        </p:nvSpPr>
        <p:spPr/>
        <p:txBody>
          <a:bodyPr/>
          <a:lstStyle/>
          <a:p>
            <a:r>
              <a:rPr lang="en-US" dirty="0"/>
              <a:t>To be modified for setting</a:t>
            </a:r>
          </a:p>
          <a:p>
            <a:endParaRPr lang="en-US" dirty="0"/>
          </a:p>
        </p:txBody>
      </p:sp>
      <p:sp>
        <p:nvSpPr>
          <p:cNvPr id="6" name="Text Placeholder 5">
            <a:extLst>
              <a:ext uri="{FF2B5EF4-FFF2-40B4-BE49-F238E27FC236}">
                <a16:creationId xmlns:a16="http://schemas.microsoft.com/office/drawing/2014/main" id="{630A2867-935E-49DA-BAE4-E8571911C32C}"/>
              </a:ext>
            </a:extLst>
          </p:cNvPr>
          <p:cNvSpPr>
            <a:spLocks noGrp="1"/>
          </p:cNvSpPr>
          <p:nvPr>
            <p:ph type="body" sz="quarter" idx="13"/>
          </p:nvPr>
        </p:nvSpPr>
        <p:spPr/>
        <p:txBody>
          <a:bodyPr/>
          <a:lstStyle/>
          <a:p>
            <a:r>
              <a:rPr lang="en-US" b="1" dirty="0">
                <a:cs typeface="Calibri Light"/>
              </a:rPr>
              <a:t>Mandatory reporting</a:t>
            </a:r>
            <a:endParaRPr lang="en-US" dirty="0"/>
          </a:p>
        </p:txBody>
      </p:sp>
    </p:spTree>
    <p:extLst>
      <p:ext uri="{BB962C8B-B14F-4D97-AF65-F5344CB8AC3E}">
        <p14:creationId xmlns:p14="http://schemas.microsoft.com/office/powerpoint/2010/main" val="79478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9CB5FC-46DB-4C32-9EA1-5B4077C11B40}"/>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D1C8922B-6EA5-498C-BF4B-C615713C2BA0}"/>
              </a:ext>
            </a:extLst>
          </p:cNvPr>
          <p:cNvSpPr>
            <a:spLocks noGrp="1"/>
          </p:cNvSpPr>
          <p:nvPr>
            <p:ph type="sldNum" sz="quarter" idx="12"/>
          </p:nvPr>
        </p:nvSpPr>
        <p:spPr/>
        <p:txBody>
          <a:bodyPr/>
          <a:lstStyle/>
          <a:p>
            <a:pPr algn="ctr"/>
            <a:fld id="{48A1333E-11F9-45BF-8ACE-2803B6FE782D}" type="slidenum">
              <a:rPr lang="en-US" smtClean="0"/>
              <a:pPr algn="ctr"/>
              <a:t>2</a:t>
            </a:fld>
            <a:endParaRPr lang="en-US" dirty="0"/>
          </a:p>
        </p:txBody>
      </p:sp>
      <p:sp>
        <p:nvSpPr>
          <p:cNvPr id="5" name="Text Placeholder 4">
            <a:extLst>
              <a:ext uri="{FF2B5EF4-FFF2-40B4-BE49-F238E27FC236}">
                <a16:creationId xmlns:a16="http://schemas.microsoft.com/office/drawing/2014/main" id="{1C583EFC-2DF2-4EBE-AD14-7F59B8C0A4B2}"/>
              </a:ext>
            </a:extLst>
          </p:cNvPr>
          <p:cNvSpPr>
            <a:spLocks noGrp="1"/>
          </p:cNvSpPr>
          <p:nvPr>
            <p:ph type="body" sz="quarter" idx="13"/>
          </p:nvPr>
        </p:nvSpPr>
        <p:spPr/>
        <p:txBody>
          <a:bodyPr/>
          <a:lstStyle/>
          <a:p>
            <a:r>
              <a:rPr lang="en-US" b="1" dirty="0"/>
              <a:t>Self-reflection and values clarification </a:t>
            </a:r>
            <a:endParaRPr lang="en-US" dirty="0"/>
          </a:p>
        </p:txBody>
      </p:sp>
      <p:sp>
        <p:nvSpPr>
          <p:cNvPr id="6" name="Titolo 1">
            <a:extLst>
              <a:ext uri="{FF2B5EF4-FFF2-40B4-BE49-F238E27FC236}">
                <a16:creationId xmlns:a16="http://schemas.microsoft.com/office/drawing/2014/main" id="{36CB5457-2AC3-4C75-9F5F-E6B32827B5A7}"/>
              </a:ext>
            </a:extLst>
          </p:cNvPr>
          <p:cNvSpPr txBox="1">
            <a:spLocks/>
          </p:cNvSpPr>
          <p:nvPr/>
        </p:nvSpPr>
        <p:spPr>
          <a:xfrm>
            <a:off x="2581168" y="2471061"/>
            <a:ext cx="7029664" cy="20989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16000" tIns="288000" rIns="216000" bIns="28800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1"/>
                </a:solidFill>
              </a:rPr>
              <a:t>GROUP EXERCISE</a:t>
            </a:r>
          </a:p>
          <a:p>
            <a:pPr algn="ctr"/>
            <a:endParaRPr lang="en-US" b="1" dirty="0">
              <a:solidFill>
                <a:schemeClr val="bg1"/>
              </a:solidFill>
            </a:endParaRPr>
          </a:p>
          <a:p>
            <a:pPr algn="ctr"/>
            <a:r>
              <a:rPr lang="en-US" b="1" dirty="0">
                <a:solidFill>
                  <a:schemeClr val="bg1"/>
                </a:solidFill>
              </a:rPr>
              <a:t>Reflecting on our values </a:t>
            </a:r>
            <a:endParaRPr lang="en-US" dirty="0">
              <a:solidFill>
                <a:schemeClr val="bg1"/>
              </a:solidFill>
            </a:endParaRPr>
          </a:p>
        </p:txBody>
      </p:sp>
    </p:spTree>
    <p:extLst>
      <p:ext uri="{BB962C8B-B14F-4D97-AF65-F5344CB8AC3E}">
        <p14:creationId xmlns:p14="http://schemas.microsoft.com/office/powerpoint/2010/main" val="4155774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EE90FA2-04AF-464B-9DD5-1DF58E3B73D9}"/>
              </a:ext>
            </a:extLst>
          </p:cNvPr>
          <p:cNvSpPr>
            <a:spLocks noGrp="1"/>
          </p:cNvSpPr>
          <p:nvPr>
            <p:ph type="ftr" sz="quarter" idx="11"/>
          </p:nvPr>
        </p:nvSpPr>
        <p:spPr/>
        <p:txBody>
          <a:bodyPr/>
          <a:lstStyle/>
          <a:p>
            <a:pPr algn="r"/>
            <a:r>
              <a:rPr lang="en-US"/>
              <a:t>Module 1</a:t>
            </a:r>
            <a:endParaRPr lang="en-US" dirty="0"/>
          </a:p>
        </p:txBody>
      </p:sp>
      <p:sp>
        <p:nvSpPr>
          <p:cNvPr id="3" name="Slide Number Placeholder 2">
            <a:extLst>
              <a:ext uri="{FF2B5EF4-FFF2-40B4-BE49-F238E27FC236}">
                <a16:creationId xmlns:a16="http://schemas.microsoft.com/office/drawing/2014/main" id="{712B2670-D21C-4203-9235-C522CF719F18}"/>
              </a:ext>
            </a:extLst>
          </p:cNvPr>
          <p:cNvSpPr>
            <a:spLocks noGrp="1"/>
          </p:cNvSpPr>
          <p:nvPr>
            <p:ph type="sldNum" sz="quarter" idx="12"/>
          </p:nvPr>
        </p:nvSpPr>
        <p:spPr/>
        <p:txBody>
          <a:bodyPr/>
          <a:lstStyle/>
          <a:p>
            <a:pPr algn="ctr"/>
            <a:fld id="{48A1333E-11F9-45BF-8ACE-2803B6FE782D}" type="slidenum">
              <a:rPr lang="en-US" smtClean="0"/>
              <a:pPr algn="ctr"/>
              <a:t>20</a:t>
            </a:fld>
            <a:endParaRPr lang="en-US" dirty="0"/>
          </a:p>
        </p:txBody>
      </p:sp>
      <p:sp>
        <p:nvSpPr>
          <p:cNvPr id="5" name="Text Placeholder 4">
            <a:extLst>
              <a:ext uri="{FF2B5EF4-FFF2-40B4-BE49-F238E27FC236}">
                <a16:creationId xmlns:a16="http://schemas.microsoft.com/office/drawing/2014/main" id="{E047E22F-509D-4482-8D29-5E3BAFC227FB}"/>
              </a:ext>
            </a:extLst>
          </p:cNvPr>
          <p:cNvSpPr>
            <a:spLocks noGrp="1"/>
          </p:cNvSpPr>
          <p:nvPr>
            <p:ph type="body" sz="quarter" idx="14"/>
          </p:nvPr>
        </p:nvSpPr>
        <p:spPr/>
        <p:txBody>
          <a:bodyPr/>
          <a:lstStyle/>
          <a:p>
            <a:r>
              <a:rPr lang="en-US" dirty="0"/>
              <a:t>To be modified for setting</a:t>
            </a:r>
          </a:p>
          <a:p>
            <a:endParaRPr lang="en-US" dirty="0"/>
          </a:p>
        </p:txBody>
      </p:sp>
      <p:sp>
        <p:nvSpPr>
          <p:cNvPr id="6" name="Text Placeholder 5">
            <a:extLst>
              <a:ext uri="{FF2B5EF4-FFF2-40B4-BE49-F238E27FC236}">
                <a16:creationId xmlns:a16="http://schemas.microsoft.com/office/drawing/2014/main" id="{630A2867-935E-49DA-BAE4-E8571911C32C}"/>
              </a:ext>
            </a:extLst>
          </p:cNvPr>
          <p:cNvSpPr>
            <a:spLocks noGrp="1"/>
          </p:cNvSpPr>
          <p:nvPr>
            <p:ph type="body" sz="quarter" idx="13"/>
          </p:nvPr>
        </p:nvSpPr>
        <p:spPr/>
        <p:txBody>
          <a:bodyPr/>
          <a:lstStyle/>
          <a:p>
            <a:r>
              <a:rPr lang="en-US" b="1" dirty="0">
                <a:cs typeface="Calibri Light"/>
              </a:rPr>
              <a:t>Mandatory reporting</a:t>
            </a:r>
            <a:endParaRPr lang="en-US" dirty="0"/>
          </a:p>
        </p:txBody>
      </p:sp>
    </p:spTree>
    <p:extLst>
      <p:ext uri="{BB962C8B-B14F-4D97-AF65-F5344CB8AC3E}">
        <p14:creationId xmlns:p14="http://schemas.microsoft.com/office/powerpoint/2010/main" val="1617269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915122E-D31D-405C-B988-A536623A8C0C}"/>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60423A26-72D6-4620-8F26-B54B560D4987}"/>
              </a:ext>
            </a:extLst>
          </p:cNvPr>
          <p:cNvSpPr>
            <a:spLocks noGrp="1"/>
          </p:cNvSpPr>
          <p:nvPr>
            <p:ph type="sldNum" sz="quarter" idx="12"/>
          </p:nvPr>
        </p:nvSpPr>
        <p:spPr/>
        <p:txBody>
          <a:bodyPr/>
          <a:lstStyle/>
          <a:p>
            <a:pPr algn="ctr"/>
            <a:fld id="{48A1333E-11F9-45BF-8ACE-2803B6FE782D}" type="slidenum">
              <a:rPr lang="en-US" smtClean="0"/>
              <a:pPr algn="ctr"/>
              <a:t>21</a:t>
            </a:fld>
            <a:endParaRPr lang="en-US" dirty="0"/>
          </a:p>
        </p:txBody>
      </p:sp>
      <p:sp>
        <p:nvSpPr>
          <p:cNvPr id="5" name="Text Placeholder 4">
            <a:extLst>
              <a:ext uri="{FF2B5EF4-FFF2-40B4-BE49-F238E27FC236}">
                <a16:creationId xmlns:a16="http://schemas.microsoft.com/office/drawing/2014/main" id="{39576816-80AE-4F99-B7C2-253F981F1703}"/>
              </a:ext>
            </a:extLst>
          </p:cNvPr>
          <p:cNvSpPr>
            <a:spLocks noGrp="1"/>
          </p:cNvSpPr>
          <p:nvPr>
            <p:ph type="body" sz="quarter" idx="13"/>
          </p:nvPr>
        </p:nvSpPr>
        <p:spPr/>
        <p:txBody>
          <a:bodyPr/>
          <a:lstStyle/>
          <a:p>
            <a:r>
              <a:rPr lang="en-US" dirty="0">
                <a:solidFill>
                  <a:schemeClr val="accent3"/>
                </a:solidFill>
              </a:rPr>
              <a:t>x</a:t>
            </a:r>
          </a:p>
        </p:txBody>
      </p:sp>
      <p:sp>
        <p:nvSpPr>
          <p:cNvPr id="8" name="Subtitle 6">
            <a:extLst>
              <a:ext uri="{FF2B5EF4-FFF2-40B4-BE49-F238E27FC236}">
                <a16:creationId xmlns:a16="http://schemas.microsoft.com/office/drawing/2014/main" id="{9D2EE369-D44F-4B67-A8DA-33DC3F5B66C5}"/>
              </a:ext>
            </a:extLst>
          </p:cNvPr>
          <p:cNvSpPr txBox="1">
            <a:spLocks/>
          </p:cNvSpPr>
          <p:nvPr/>
        </p:nvSpPr>
        <p:spPr>
          <a:xfrm>
            <a:off x="1835150" y="2333732"/>
            <a:ext cx="8521700" cy="2541587"/>
          </a:xfrm>
          <a:prstGeom prst="rect">
            <a:avLst/>
          </a:prstGeom>
          <a:solidFill>
            <a:schemeClr val="accent4"/>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1200"/>
              </a:spcAft>
              <a:buFont typeface="Arial" panose="020B0604020202020204" pitchFamily="34" charset="0"/>
              <a:buNone/>
            </a:pPr>
            <a:r>
              <a:rPr lang="en-US" sz="3200" b="1">
                <a:solidFill>
                  <a:schemeClr val="accent1"/>
                </a:solidFill>
                <a:ea typeface="+mn-lt"/>
                <a:cs typeface="+mn-lt"/>
              </a:rPr>
              <a:t>GROUP</a:t>
            </a:r>
            <a:r>
              <a:rPr lang="en-US" sz="3200" b="1">
                <a:solidFill>
                  <a:schemeClr val="accent1"/>
                </a:solidFill>
              </a:rPr>
              <a:t> WORK</a:t>
            </a:r>
            <a:endParaRPr lang="en-US" sz="3200" b="1">
              <a:solidFill>
                <a:schemeClr val="accent1"/>
              </a:solidFill>
              <a:cs typeface="Calibri"/>
            </a:endParaRPr>
          </a:p>
          <a:p>
            <a:pPr algn="ctr">
              <a:spcAft>
                <a:spcPts val="1200"/>
              </a:spcAft>
              <a:buFont typeface="Arial" panose="020B0604020202020204" pitchFamily="34" charset="0"/>
              <a:buNone/>
            </a:pPr>
            <a:r>
              <a:rPr lang="en-US" sz="3200">
                <a:solidFill>
                  <a:schemeClr val="bg1"/>
                </a:solidFill>
                <a:ea typeface="+mn-lt"/>
                <a:cs typeface="+mn-lt"/>
              </a:rPr>
              <a:t>Guiding Principles and Linguistic Cultural Mediation</a:t>
            </a:r>
            <a:endParaRPr lang="en-US" dirty="0">
              <a:solidFill>
                <a:schemeClr val="bg1"/>
              </a:solidFill>
            </a:endParaRPr>
          </a:p>
        </p:txBody>
      </p:sp>
    </p:spTree>
    <p:extLst>
      <p:ext uri="{BB962C8B-B14F-4D97-AF65-F5344CB8AC3E}">
        <p14:creationId xmlns:p14="http://schemas.microsoft.com/office/powerpoint/2010/main" val="2463992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612A609-397F-4441-B337-2A033C872250}"/>
              </a:ext>
            </a:extLst>
          </p:cNvPr>
          <p:cNvSpPr>
            <a:spLocks noGrp="1"/>
          </p:cNvSpPr>
          <p:nvPr>
            <p:ph type="body" sz="quarter" idx="14"/>
          </p:nvPr>
        </p:nvSpPr>
        <p:spPr/>
        <p:txBody>
          <a:bodyPr vert="horz" lIns="91440" tIns="45720" rIns="91440" bIns="45720" rtlCol="0" anchor="t">
            <a:normAutofit/>
          </a:bodyPr>
          <a:lstStyle/>
          <a:p>
            <a:r>
              <a:rPr lang="en-US" dirty="0">
                <a:cs typeface="Calibri"/>
              </a:rPr>
              <a:t>The </a:t>
            </a:r>
            <a:r>
              <a:rPr lang="en-US" dirty="0">
                <a:ea typeface="+mn-lt"/>
                <a:cs typeface="+mn-lt"/>
              </a:rPr>
              <a:t>survivor-</a:t>
            </a:r>
            <a:r>
              <a:rPr lang="en-US" dirty="0" err="1">
                <a:ea typeface="+mn-lt"/>
                <a:cs typeface="+mn-lt"/>
              </a:rPr>
              <a:t>centred</a:t>
            </a:r>
            <a:r>
              <a:rPr lang="en-US" dirty="0">
                <a:ea typeface="+mn-lt"/>
                <a:cs typeface="+mn-lt"/>
              </a:rPr>
              <a:t> approach is important because it puts the rights of each survivor first at the </a:t>
            </a:r>
            <a:r>
              <a:rPr lang="en-US" dirty="0" err="1">
                <a:ea typeface="+mn-lt"/>
                <a:cs typeface="+mn-lt"/>
              </a:rPr>
              <a:t>centre</a:t>
            </a:r>
            <a:r>
              <a:rPr lang="en-US" dirty="0">
                <a:ea typeface="+mn-lt"/>
                <a:cs typeface="+mn-lt"/>
              </a:rPr>
              <a:t> of all actions.</a:t>
            </a:r>
          </a:p>
          <a:p>
            <a:r>
              <a:rPr lang="en-US" dirty="0">
                <a:ea typeface="+mn-lt"/>
                <a:cs typeface="+mn-lt"/>
              </a:rPr>
              <a:t>For LCMs, practicing a survivor-</a:t>
            </a:r>
            <a:r>
              <a:rPr lang="en-US" dirty="0" err="1">
                <a:ea typeface="+mn-lt"/>
                <a:cs typeface="+mn-lt"/>
              </a:rPr>
              <a:t>centred</a:t>
            </a:r>
            <a:r>
              <a:rPr lang="en-US" dirty="0">
                <a:ea typeface="+mn-lt"/>
                <a:cs typeface="+mn-lt"/>
              </a:rPr>
              <a:t> approach means establishing a relationship with the survivor that promotes the survivor’s emotional and physical safety, builds trust and helps the person regain some control over their life.</a:t>
            </a:r>
          </a:p>
          <a:p>
            <a:r>
              <a:rPr lang="en-US" dirty="0">
                <a:ea typeface="+mn-lt"/>
                <a:cs typeface="+mn-lt"/>
              </a:rPr>
              <a:t>The survivor-</a:t>
            </a:r>
            <a:r>
              <a:rPr lang="en-US" dirty="0" err="1">
                <a:ea typeface="+mn-lt"/>
                <a:cs typeface="+mn-lt"/>
              </a:rPr>
              <a:t>centred</a:t>
            </a:r>
            <a:r>
              <a:rPr lang="en-US" dirty="0">
                <a:ea typeface="+mn-lt"/>
                <a:cs typeface="+mn-lt"/>
              </a:rPr>
              <a:t> approach is applied through the Guiding Principles that should guide the work of everyone, including LCMs, in all interactions with the survivors.</a:t>
            </a:r>
          </a:p>
          <a:p>
            <a:r>
              <a:rPr lang="en-US" dirty="0">
                <a:ea typeface="+mn-lt"/>
                <a:cs typeface="+mn-lt"/>
              </a:rPr>
              <a:t>We should remember to ‘do no harm’ and make sure that our interventions with survivors follow the Guiding principles.</a:t>
            </a:r>
            <a:endParaRPr lang="en-US" dirty="0">
              <a:cs typeface="Calibri"/>
            </a:endParaRPr>
          </a:p>
          <a:p>
            <a:endParaRPr lang="en-US" dirty="0"/>
          </a:p>
        </p:txBody>
      </p:sp>
      <p:sp>
        <p:nvSpPr>
          <p:cNvPr id="3" name="Text Placeholder 2">
            <a:extLst>
              <a:ext uri="{FF2B5EF4-FFF2-40B4-BE49-F238E27FC236}">
                <a16:creationId xmlns:a16="http://schemas.microsoft.com/office/drawing/2014/main" id="{9806C40C-336A-47D8-94BF-E8CAF2CFB810}"/>
              </a:ext>
            </a:extLst>
          </p:cNvPr>
          <p:cNvSpPr>
            <a:spLocks noGrp="1"/>
          </p:cNvSpPr>
          <p:nvPr>
            <p:ph type="body" sz="quarter" idx="13"/>
          </p:nvPr>
        </p:nvSpPr>
        <p:spPr/>
        <p:txBody>
          <a:bodyPr/>
          <a:lstStyle/>
          <a:p>
            <a:r>
              <a:rPr lang="en-US" b="1" dirty="0">
                <a:cs typeface="Calibri Light"/>
              </a:rPr>
              <a:t>Recap</a:t>
            </a:r>
            <a:endParaRPr lang="en-US" dirty="0"/>
          </a:p>
        </p:txBody>
      </p:sp>
      <p:sp>
        <p:nvSpPr>
          <p:cNvPr id="5" name="Footer Placeholder 1">
            <a:extLst>
              <a:ext uri="{FF2B5EF4-FFF2-40B4-BE49-F238E27FC236}">
                <a16:creationId xmlns:a16="http://schemas.microsoft.com/office/drawing/2014/main" id="{D71B48F4-E2A8-4BF6-910B-6117866F3682}"/>
              </a:ext>
            </a:extLst>
          </p:cNvPr>
          <p:cNvSpPr>
            <a:spLocks noGrp="1"/>
          </p:cNvSpPr>
          <p:nvPr>
            <p:ph type="ftr" sz="quarter" idx="11"/>
          </p:nvPr>
        </p:nvSpPr>
        <p:spPr>
          <a:xfrm>
            <a:off x="-466413" y="6490177"/>
            <a:ext cx="4114800" cy="208213"/>
          </a:xfrm>
        </p:spPr>
        <p:txBody>
          <a:bodyPr/>
          <a:lstStyle/>
          <a:p>
            <a:pPr algn="r"/>
            <a:r>
              <a:rPr lang="en-US" dirty="0"/>
              <a:t>Module 2</a:t>
            </a:r>
          </a:p>
        </p:txBody>
      </p:sp>
      <p:sp>
        <p:nvSpPr>
          <p:cNvPr id="6" name="Slide Number Placeholder 2">
            <a:extLst>
              <a:ext uri="{FF2B5EF4-FFF2-40B4-BE49-F238E27FC236}">
                <a16:creationId xmlns:a16="http://schemas.microsoft.com/office/drawing/2014/main" id="{B6220922-E40F-49C4-8770-49F8B5EF29B4}"/>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22</a:t>
            </a:fld>
            <a:endParaRPr lang="en-US" dirty="0"/>
          </a:p>
        </p:txBody>
      </p:sp>
    </p:spTree>
    <p:extLst>
      <p:ext uri="{BB962C8B-B14F-4D97-AF65-F5344CB8AC3E}">
        <p14:creationId xmlns:p14="http://schemas.microsoft.com/office/powerpoint/2010/main" val="728206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1B3D7E-7E02-4C92-BA61-1FE282496182}"/>
              </a:ext>
            </a:extLst>
          </p:cNvPr>
          <p:cNvSpPr>
            <a:spLocks noGrp="1"/>
          </p:cNvSpPr>
          <p:nvPr>
            <p:ph type="ftr" sz="quarter" idx="11"/>
          </p:nvPr>
        </p:nvSpPr>
        <p:spPr/>
        <p:txBody>
          <a:bodyPr/>
          <a:lstStyle/>
          <a:p>
            <a:pPr algn="r"/>
            <a:r>
              <a:rPr lang="en-US"/>
              <a:t>Module 1</a:t>
            </a:r>
            <a:endParaRPr lang="en-US" dirty="0"/>
          </a:p>
        </p:txBody>
      </p:sp>
      <p:sp>
        <p:nvSpPr>
          <p:cNvPr id="3" name="Slide Number Placeholder 2">
            <a:extLst>
              <a:ext uri="{FF2B5EF4-FFF2-40B4-BE49-F238E27FC236}">
                <a16:creationId xmlns:a16="http://schemas.microsoft.com/office/drawing/2014/main" id="{43CCEA92-09F2-492B-985D-9D3C52171614}"/>
              </a:ext>
            </a:extLst>
          </p:cNvPr>
          <p:cNvSpPr>
            <a:spLocks noGrp="1"/>
          </p:cNvSpPr>
          <p:nvPr>
            <p:ph type="sldNum" sz="quarter" idx="12"/>
          </p:nvPr>
        </p:nvSpPr>
        <p:spPr/>
        <p:txBody>
          <a:bodyPr/>
          <a:lstStyle/>
          <a:p>
            <a:pPr algn="ctr"/>
            <a:fld id="{48A1333E-11F9-45BF-8ACE-2803B6FE782D}" type="slidenum">
              <a:rPr lang="en-US" smtClean="0"/>
              <a:pPr algn="ctr"/>
              <a:t>23</a:t>
            </a:fld>
            <a:endParaRPr lang="en-US" dirty="0"/>
          </a:p>
        </p:txBody>
      </p:sp>
      <p:sp>
        <p:nvSpPr>
          <p:cNvPr id="6" name="Text Placeholder 5">
            <a:extLst>
              <a:ext uri="{FF2B5EF4-FFF2-40B4-BE49-F238E27FC236}">
                <a16:creationId xmlns:a16="http://schemas.microsoft.com/office/drawing/2014/main" id="{1976EFFD-BE79-48A1-B742-C4324FD4E230}"/>
              </a:ext>
            </a:extLst>
          </p:cNvPr>
          <p:cNvSpPr>
            <a:spLocks noGrp="1"/>
          </p:cNvSpPr>
          <p:nvPr>
            <p:ph type="body" sz="quarter" idx="13"/>
          </p:nvPr>
        </p:nvSpPr>
        <p:spPr/>
        <p:txBody>
          <a:bodyPr/>
          <a:lstStyle/>
          <a:p>
            <a:r>
              <a:rPr lang="en-US" b="1" dirty="0">
                <a:ea typeface="+mj-lt"/>
                <a:cs typeface="+mj-lt"/>
              </a:rPr>
              <a:t>Recap</a:t>
            </a:r>
            <a:endParaRPr lang="en-US" dirty="0"/>
          </a:p>
        </p:txBody>
      </p:sp>
      <p:graphicFrame>
        <p:nvGraphicFramePr>
          <p:cNvPr id="7" name="Segnaposto contenuto 1">
            <a:extLst>
              <a:ext uri="{FF2B5EF4-FFF2-40B4-BE49-F238E27FC236}">
                <a16:creationId xmlns:a16="http://schemas.microsoft.com/office/drawing/2014/main" id="{6E78D0F9-C5FD-4296-9537-79DAD5247845}"/>
              </a:ext>
            </a:extLst>
          </p:cNvPr>
          <p:cNvGraphicFramePr>
            <a:graphicFrameLocks/>
          </p:cNvGraphicFramePr>
          <p:nvPr>
            <p:extLst>
              <p:ext uri="{D42A27DB-BD31-4B8C-83A1-F6EECF244321}">
                <p14:modId xmlns:p14="http://schemas.microsoft.com/office/powerpoint/2010/main" val="3625235217"/>
              </p:ext>
            </p:extLst>
          </p:nvPr>
        </p:nvGraphicFramePr>
        <p:xfrm>
          <a:off x="1195476" y="1953213"/>
          <a:ext cx="9525000" cy="3941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2DEAC7D-0EF1-4886-AF83-81CE726AADA2}"/>
              </a:ext>
            </a:extLst>
          </p:cNvPr>
          <p:cNvSpPr txBox="1"/>
          <p:nvPr/>
        </p:nvSpPr>
        <p:spPr>
          <a:xfrm>
            <a:off x="578392" y="1262575"/>
            <a:ext cx="884799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chemeClr val="accent1"/>
                </a:solidFill>
              </a:rPr>
              <a:t>The Guiding Principles for working with survivors are:</a:t>
            </a:r>
            <a:endParaRPr lang="en-US" b="1" dirty="0">
              <a:solidFill>
                <a:schemeClr val="accent1"/>
              </a:solidFill>
            </a:endParaRPr>
          </a:p>
        </p:txBody>
      </p:sp>
    </p:spTree>
    <p:extLst>
      <p:ext uri="{BB962C8B-B14F-4D97-AF65-F5344CB8AC3E}">
        <p14:creationId xmlns:p14="http://schemas.microsoft.com/office/powerpoint/2010/main" val="38602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295A2E-993A-4CE8-A246-80D1C1BCA2AF}"/>
              </a:ext>
            </a:extLst>
          </p:cNvPr>
          <p:cNvSpPr/>
          <p:nvPr/>
        </p:nvSpPr>
        <p:spPr>
          <a:xfrm>
            <a:off x="658813" y="2700356"/>
            <a:ext cx="10753999" cy="79611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4302D55-A520-4985-A899-C517FEDBEE89}"/>
              </a:ext>
            </a:extLst>
          </p:cNvPr>
          <p:cNvSpPr/>
          <p:nvPr/>
        </p:nvSpPr>
        <p:spPr>
          <a:xfrm>
            <a:off x="658813" y="4135615"/>
            <a:ext cx="10753999" cy="65861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33EC3FB-BC71-47D7-B247-02D904F252BE}"/>
              </a:ext>
            </a:extLst>
          </p:cNvPr>
          <p:cNvSpPr/>
          <p:nvPr/>
        </p:nvSpPr>
        <p:spPr>
          <a:xfrm>
            <a:off x="658813" y="1319575"/>
            <a:ext cx="10753999" cy="6462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BCF3A8D2-E826-4EEF-861B-5B4417A8B9B0}"/>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93D7BDEE-B91C-481C-AEFA-5422FEADF595}"/>
              </a:ext>
            </a:extLst>
          </p:cNvPr>
          <p:cNvSpPr>
            <a:spLocks noGrp="1"/>
          </p:cNvSpPr>
          <p:nvPr>
            <p:ph type="sldNum" sz="quarter" idx="12"/>
          </p:nvPr>
        </p:nvSpPr>
        <p:spPr/>
        <p:txBody>
          <a:bodyPr/>
          <a:lstStyle/>
          <a:p>
            <a:pPr algn="ctr"/>
            <a:fld id="{48A1333E-11F9-45BF-8ACE-2803B6FE782D}" type="slidenum">
              <a:rPr lang="en-US" smtClean="0"/>
              <a:pPr algn="ctr"/>
              <a:t>3</a:t>
            </a:fld>
            <a:endParaRPr lang="en-US" dirty="0"/>
          </a:p>
        </p:txBody>
      </p:sp>
      <p:sp>
        <p:nvSpPr>
          <p:cNvPr id="6" name="Text Placeholder 5">
            <a:extLst>
              <a:ext uri="{FF2B5EF4-FFF2-40B4-BE49-F238E27FC236}">
                <a16:creationId xmlns:a16="http://schemas.microsoft.com/office/drawing/2014/main" id="{3E9E6C2C-BA52-46BB-A0DC-7172A8E22B05}"/>
              </a:ext>
            </a:extLst>
          </p:cNvPr>
          <p:cNvSpPr>
            <a:spLocks noGrp="1"/>
          </p:cNvSpPr>
          <p:nvPr>
            <p:ph type="body" sz="quarter" idx="14"/>
          </p:nvPr>
        </p:nvSpPr>
        <p:spPr>
          <a:xfrm>
            <a:off x="665004" y="1346062"/>
            <a:ext cx="10748327" cy="4296140"/>
          </a:xfrm>
        </p:spPr>
        <p:txBody>
          <a:bodyPr>
            <a:normAutofit lnSpcReduction="10000"/>
          </a:bodyPr>
          <a:lstStyle/>
          <a:p>
            <a:pPr marL="0" indent="0">
              <a:lnSpc>
                <a:spcPct val="100000"/>
              </a:lnSpc>
              <a:spcBef>
                <a:spcPts val="0"/>
              </a:spcBef>
              <a:buNone/>
            </a:pPr>
            <a:r>
              <a:rPr lang="en-SG" sz="1600" i="1" dirty="0">
                <a:solidFill>
                  <a:schemeClr val="accent4"/>
                </a:solidFill>
                <a:ea typeface="+mn-lt"/>
                <a:cs typeface="+mn-lt"/>
              </a:rPr>
              <a:t>Myth: "She provoked the assault because of her sexy dress.”</a:t>
            </a:r>
            <a:endParaRPr lang="en-US" sz="1600" i="1" dirty="0">
              <a:solidFill>
                <a:schemeClr val="accent4"/>
              </a:solidFill>
              <a:ea typeface="+mn-lt"/>
              <a:cs typeface="+mn-lt"/>
            </a:endParaRPr>
          </a:p>
          <a:p>
            <a:pPr marL="0" indent="0">
              <a:lnSpc>
                <a:spcPct val="100000"/>
              </a:lnSpc>
              <a:spcBef>
                <a:spcPts val="0"/>
              </a:spcBef>
              <a:buNone/>
            </a:pPr>
            <a:r>
              <a:rPr lang="en-SG" sz="1600" b="1" dirty="0">
                <a:ea typeface="+mn-lt"/>
                <a:cs typeface="+mn-lt"/>
              </a:rPr>
              <a:t>Reality: Violence and abuse is never the fault of the survivor.</a:t>
            </a:r>
            <a:br>
              <a:rPr lang="en-SG" sz="1600" dirty="0">
                <a:ea typeface="+mn-lt"/>
                <a:cs typeface="+mn-lt"/>
              </a:rPr>
            </a:br>
            <a:endParaRPr lang="en-SG" sz="1600" dirty="0">
              <a:ea typeface="+mn-lt"/>
              <a:cs typeface="+mn-lt"/>
            </a:endParaRPr>
          </a:p>
          <a:p>
            <a:pPr marL="0" indent="0">
              <a:lnSpc>
                <a:spcPct val="100000"/>
              </a:lnSpc>
              <a:spcBef>
                <a:spcPts val="0"/>
              </a:spcBef>
              <a:buNone/>
            </a:pPr>
            <a:r>
              <a:rPr lang="en-SG" sz="1600" i="1" dirty="0">
                <a:solidFill>
                  <a:schemeClr val="accent4"/>
                </a:solidFill>
                <a:ea typeface="+mn-lt"/>
                <a:cs typeface="+mn-lt"/>
              </a:rPr>
              <a:t>Myth: “A man can protect himself.” </a:t>
            </a:r>
          </a:p>
          <a:p>
            <a:pPr marL="0" indent="0">
              <a:lnSpc>
                <a:spcPct val="100000"/>
              </a:lnSpc>
              <a:spcBef>
                <a:spcPts val="0"/>
              </a:spcBef>
              <a:buNone/>
            </a:pPr>
            <a:r>
              <a:rPr lang="en-US" sz="1600" b="1" dirty="0">
                <a:ea typeface="+mn-lt"/>
                <a:cs typeface="+mn-lt"/>
              </a:rPr>
              <a:t>Reality: Anyone can be subjected to sexual violence.</a:t>
            </a:r>
            <a:br>
              <a:rPr lang="en-US" sz="1600" dirty="0">
                <a:ea typeface="+mn-lt"/>
                <a:cs typeface="+mn-lt"/>
              </a:rPr>
            </a:br>
            <a:endParaRPr lang="en-US" sz="1600" dirty="0">
              <a:ea typeface="+mn-lt"/>
              <a:cs typeface="+mn-lt"/>
            </a:endParaRPr>
          </a:p>
          <a:p>
            <a:pPr marL="0" indent="0">
              <a:lnSpc>
                <a:spcPct val="100000"/>
              </a:lnSpc>
              <a:spcBef>
                <a:spcPts val="0"/>
              </a:spcBef>
              <a:buNone/>
            </a:pPr>
            <a:r>
              <a:rPr lang="en-SG" sz="1600" i="1" dirty="0">
                <a:solidFill>
                  <a:schemeClr val="accent4"/>
                </a:solidFill>
                <a:ea typeface="+mn-lt"/>
                <a:cs typeface="+mn-lt"/>
              </a:rPr>
              <a:t>Myth: “Rape turned him gay.” </a:t>
            </a:r>
            <a:endParaRPr lang="en-US" sz="1600" i="1" dirty="0">
              <a:solidFill>
                <a:schemeClr val="accent4"/>
              </a:solidFill>
              <a:ea typeface="+mn-lt"/>
              <a:cs typeface="+mn-lt"/>
            </a:endParaRPr>
          </a:p>
          <a:p>
            <a:pPr marL="0" indent="0">
              <a:lnSpc>
                <a:spcPct val="100000"/>
              </a:lnSpc>
              <a:spcBef>
                <a:spcPts val="0"/>
              </a:spcBef>
              <a:buNone/>
            </a:pPr>
            <a:r>
              <a:rPr lang="en-US" sz="1600" b="1" dirty="0">
                <a:ea typeface="+mn-lt"/>
                <a:cs typeface="+mn-lt"/>
              </a:rPr>
              <a:t>Reality: Gay and heterosexual men and boys are both subjected to rape. Sexual orientation is not a cause or consequence of sexual violence.</a:t>
            </a:r>
            <a:br>
              <a:rPr lang="en-US" sz="1600" dirty="0">
                <a:ea typeface="+mn-lt"/>
                <a:cs typeface="+mn-lt"/>
              </a:rPr>
            </a:br>
            <a:endParaRPr lang="en-US" sz="1600" dirty="0">
              <a:ea typeface="+mn-lt"/>
              <a:cs typeface="+mn-lt"/>
            </a:endParaRPr>
          </a:p>
          <a:p>
            <a:pPr marL="0" indent="0">
              <a:lnSpc>
                <a:spcPct val="100000"/>
              </a:lnSpc>
              <a:spcBef>
                <a:spcPts val="0"/>
              </a:spcBef>
              <a:buNone/>
            </a:pPr>
            <a:r>
              <a:rPr lang="en-SG" sz="1600" i="1" dirty="0">
                <a:solidFill>
                  <a:schemeClr val="accent4"/>
                </a:solidFill>
                <a:ea typeface="+mn-lt"/>
                <a:cs typeface="+mn-lt"/>
              </a:rPr>
              <a:t>Myth: “If I had an erection, I must have enjoyed it.” </a:t>
            </a:r>
            <a:endParaRPr lang="en-US" sz="1600" i="1" dirty="0">
              <a:solidFill>
                <a:schemeClr val="accent4"/>
              </a:solidFill>
              <a:ea typeface="+mn-lt"/>
              <a:cs typeface="+mn-lt"/>
            </a:endParaRPr>
          </a:p>
          <a:p>
            <a:pPr marL="0" indent="0">
              <a:lnSpc>
                <a:spcPct val="100000"/>
              </a:lnSpc>
              <a:spcBef>
                <a:spcPts val="0"/>
              </a:spcBef>
              <a:buNone/>
            </a:pPr>
            <a:r>
              <a:rPr lang="en-US" sz="1600" b="1" dirty="0">
                <a:ea typeface="+mn-lt"/>
                <a:cs typeface="+mn-lt"/>
              </a:rPr>
              <a:t>Reality: A</a:t>
            </a:r>
            <a:r>
              <a:rPr lang="en-SG" sz="1600" b="1" dirty="0">
                <a:ea typeface="+mn-lt"/>
                <a:cs typeface="+mn-lt"/>
              </a:rPr>
              <a:t>n erection is a common, uncontrollable physical response that does not reflect desire or pleasure.</a:t>
            </a:r>
            <a:br>
              <a:rPr lang="en-SG" sz="1600" dirty="0">
                <a:ea typeface="+mn-lt"/>
                <a:cs typeface="+mn-lt"/>
              </a:rPr>
            </a:br>
            <a:endParaRPr lang="en-SG" sz="1600" dirty="0">
              <a:ea typeface="+mn-lt"/>
              <a:cs typeface="+mn-lt"/>
            </a:endParaRPr>
          </a:p>
          <a:p>
            <a:pPr marL="0" indent="0">
              <a:lnSpc>
                <a:spcPct val="100000"/>
              </a:lnSpc>
              <a:spcBef>
                <a:spcPts val="0"/>
              </a:spcBef>
              <a:buNone/>
            </a:pPr>
            <a:r>
              <a:rPr lang="en-SG" sz="1600" i="1" dirty="0">
                <a:solidFill>
                  <a:schemeClr val="accent4"/>
                </a:solidFill>
                <a:ea typeface="+mn-lt"/>
                <a:cs typeface="+mn-lt"/>
              </a:rPr>
              <a:t>Myth: “A sex worker can't be raped. It's their job.”</a:t>
            </a:r>
            <a:br>
              <a:rPr lang="en-SG" sz="1600" dirty="0">
                <a:solidFill>
                  <a:schemeClr val="accent4"/>
                </a:solidFill>
                <a:ea typeface="+mn-lt"/>
                <a:cs typeface="+mn-lt"/>
              </a:rPr>
            </a:br>
            <a:r>
              <a:rPr lang="en-SG" sz="1600" b="1" dirty="0">
                <a:ea typeface="+mn-lt"/>
                <a:cs typeface="+mn-lt"/>
              </a:rPr>
              <a:t>Reality: Consent applies to everyone, in every situation.</a:t>
            </a:r>
            <a:br>
              <a:rPr lang="en-SG" sz="1600" dirty="0">
                <a:ea typeface="+mn-lt"/>
                <a:cs typeface="+mn-lt"/>
              </a:rPr>
            </a:br>
            <a:endParaRPr lang="en-SG" sz="1600" dirty="0">
              <a:ea typeface="+mn-lt"/>
              <a:cs typeface="+mn-lt"/>
            </a:endParaRPr>
          </a:p>
          <a:p>
            <a:pPr marL="0" indent="0">
              <a:lnSpc>
                <a:spcPct val="100000"/>
              </a:lnSpc>
              <a:spcBef>
                <a:spcPts val="0"/>
              </a:spcBef>
              <a:buNone/>
            </a:pPr>
            <a:r>
              <a:rPr lang="en-SG" sz="1600" i="1" dirty="0">
                <a:solidFill>
                  <a:schemeClr val="accent4"/>
                </a:solidFill>
                <a:ea typeface="+mn-lt"/>
                <a:cs typeface="+mn-lt"/>
              </a:rPr>
              <a:t>Myth: “Women don't commit sexual violence." </a:t>
            </a:r>
          </a:p>
          <a:p>
            <a:pPr marL="0" indent="0">
              <a:lnSpc>
                <a:spcPct val="100000"/>
              </a:lnSpc>
              <a:spcBef>
                <a:spcPts val="0"/>
              </a:spcBef>
              <a:buNone/>
            </a:pPr>
            <a:r>
              <a:rPr lang="en-SG" sz="1600" b="1" dirty="0">
                <a:ea typeface="+mn-lt"/>
                <a:cs typeface="+mn-lt"/>
              </a:rPr>
              <a:t>Reality: Anyone with power can sexually harm another person. The large majority of perpetrators are men. Some women also perpetrate sexual violence, particularly against children and adolescents.</a:t>
            </a:r>
          </a:p>
          <a:p>
            <a:endParaRPr lang="en-US" dirty="0"/>
          </a:p>
        </p:txBody>
      </p:sp>
      <p:sp>
        <p:nvSpPr>
          <p:cNvPr id="5" name="Text Placeholder 4">
            <a:extLst>
              <a:ext uri="{FF2B5EF4-FFF2-40B4-BE49-F238E27FC236}">
                <a16:creationId xmlns:a16="http://schemas.microsoft.com/office/drawing/2014/main" id="{227413FC-7F41-4BED-9FDF-427DA37E7832}"/>
              </a:ext>
            </a:extLst>
          </p:cNvPr>
          <p:cNvSpPr>
            <a:spLocks noGrp="1"/>
          </p:cNvSpPr>
          <p:nvPr>
            <p:ph type="body" sz="quarter" idx="13"/>
          </p:nvPr>
        </p:nvSpPr>
        <p:spPr/>
        <p:txBody>
          <a:bodyPr/>
          <a:lstStyle/>
          <a:p>
            <a:r>
              <a:rPr lang="en-US" b="1" dirty="0">
                <a:ea typeface="+mj-lt"/>
                <a:cs typeface="+mj-lt"/>
              </a:rPr>
              <a:t>Myths and reality</a:t>
            </a:r>
            <a:endParaRPr lang="en-US" dirty="0"/>
          </a:p>
        </p:txBody>
      </p:sp>
    </p:spTree>
    <p:extLst>
      <p:ext uri="{BB962C8B-B14F-4D97-AF65-F5344CB8AC3E}">
        <p14:creationId xmlns:p14="http://schemas.microsoft.com/office/powerpoint/2010/main" val="1067607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6431583-6570-4834-AC58-D70E1408D247}"/>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E8A38290-B9CC-43E0-8BD6-F2F92D122AB6}"/>
              </a:ext>
            </a:extLst>
          </p:cNvPr>
          <p:cNvSpPr>
            <a:spLocks noGrp="1"/>
          </p:cNvSpPr>
          <p:nvPr>
            <p:ph type="sldNum" sz="quarter" idx="12"/>
          </p:nvPr>
        </p:nvSpPr>
        <p:spPr/>
        <p:txBody>
          <a:bodyPr/>
          <a:lstStyle/>
          <a:p>
            <a:pPr algn="ctr"/>
            <a:fld id="{48A1333E-11F9-45BF-8ACE-2803B6FE782D}" type="slidenum">
              <a:rPr lang="en-US" smtClean="0"/>
              <a:pPr algn="ctr"/>
              <a:t>4</a:t>
            </a:fld>
            <a:endParaRPr lang="en-US" dirty="0"/>
          </a:p>
        </p:txBody>
      </p:sp>
      <p:sp>
        <p:nvSpPr>
          <p:cNvPr id="5" name="Text Placeholder 4">
            <a:extLst>
              <a:ext uri="{FF2B5EF4-FFF2-40B4-BE49-F238E27FC236}">
                <a16:creationId xmlns:a16="http://schemas.microsoft.com/office/drawing/2014/main" id="{CBEC2FB2-F1B7-4785-8782-829F623EE225}"/>
              </a:ext>
            </a:extLst>
          </p:cNvPr>
          <p:cNvSpPr>
            <a:spLocks noGrp="1"/>
          </p:cNvSpPr>
          <p:nvPr>
            <p:ph type="body" sz="quarter" idx="14"/>
          </p:nvPr>
        </p:nvSpPr>
        <p:spPr/>
        <p:txBody>
          <a:bodyPr/>
          <a:lstStyle/>
          <a:p>
            <a:r>
              <a:rPr lang="en" dirty="0">
                <a:ea typeface="+mn-lt"/>
                <a:cs typeface="+mn-lt"/>
              </a:rPr>
              <a:t>The possibility that information will be withheld or distorted by interpretation because of our attitudes and beliefs is something to be avoided at all costs.</a:t>
            </a:r>
            <a:endParaRPr lang="en" dirty="0">
              <a:cs typeface="Calibri"/>
            </a:endParaRPr>
          </a:p>
          <a:p>
            <a:r>
              <a:rPr lang="en" dirty="0">
                <a:ea typeface="+mn-lt"/>
                <a:cs typeface="+mn-lt"/>
              </a:rPr>
              <a:t>If we understand that one or more characteristics of the survivor makes it difficult for us to maintain an impartial position, we should consider </a:t>
            </a:r>
            <a:r>
              <a:rPr lang="en" u="sng" dirty="0">
                <a:ea typeface="+mn-lt"/>
                <a:cs typeface="+mn-lt"/>
              </a:rPr>
              <a:t>standing aside for another </a:t>
            </a:r>
            <a:r>
              <a:rPr lang="en-US" u="sng" dirty="0">
                <a:ea typeface="+mn-lt"/>
                <a:cs typeface="+mn-lt"/>
              </a:rPr>
              <a:t>linguistic and cultural mediator (</a:t>
            </a:r>
            <a:r>
              <a:rPr lang="en" u="sng" dirty="0">
                <a:ea typeface="+mn-lt"/>
                <a:cs typeface="+mn-lt"/>
              </a:rPr>
              <a:t>LC</a:t>
            </a:r>
            <a:r>
              <a:rPr lang="it-IT" u="sng" dirty="0">
                <a:ea typeface="+mn-lt"/>
                <a:cs typeface="+mn-lt"/>
              </a:rPr>
              <a:t>M) (and work to to address our biases).</a:t>
            </a:r>
            <a:endParaRPr lang="en" dirty="0">
              <a:cs typeface="Calibri" panose="020F0502020204030204"/>
            </a:endParaRPr>
          </a:p>
          <a:p>
            <a:r>
              <a:rPr lang="en-US" dirty="0"/>
              <a:t>We must be aware of </a:t>
            </a:r>
            <a:r>
              <a:rPr lang="it-IT" dirty="0"/>
              <a:t>our own biases, as an important way to be professional.</a:t>
            </a:r>
            <a:endParaRPr lang="en-US" dirty="0"/>
          </a:p>
          <a:p>
            <a:r>
              <a:rPr lang="en-US" dirty="0"/>
              <a:t>We have a duty to remain neutral and to help survivors, regardless of our personal views.</a:t>
            </a:r>
            <a:endParaRPr lang="en-US" dirty="0">
              <a:cs typeface="Calibri" panose="020F0502020204030204"/>
            </a:endParaRPr>
          </a:p>
          <a:p>
            <a:endParaRPr lang="en-US" dirty="0"/>
          </a:p>
        </p:txBody>
      </p:sp>
      <p:sp>
        <p:nvSpPr>
          <p:cNvPr id="6" name="Text Placeholder 5">
            <a:extLst>
              <a:ext uri="{FF2B5EF4-FFF2-40B4-BE49-F238E27FC236}">
                <a16:creationId xmlns:a16="http://schemas.microsoft.com/office/drawing/2014/main" id="{54529656-5FB3-4070-AB3E-BBC72352106A}"/>
              </a:ext>
            </a:extLst>
          </p:cNvPr>
          <p:cNvSpPr>
            <a:spLocks noGrp="1"/>
          </p:cNvSpPr>
          <p:nvPr>
            <p:ph type="body" sz="quarter" idx="13"/>
          </p:nvPr>
        </p:nvSpPr>
        <p:spPr/>
        <p:txBody>
          <a:bodyPr/>
          <a:lstStyle/>
          <a:p>
            <a:r>
              <a:rPr lang="en-US" b="1" dirty="0"/>
              <a:t>Self-reflection and values clarification </a:t>
            </a:r>
            <a:endParaRPr lang="en-US" dirty="0"/>
          </a:p>
        </p:txBody>
      </p:sp>
    </p:spTree>
    <p:extLst>
      <p:ext uri="{BB962C8B-B14F-4D97-AF65-F5344CB8AC3E}">
        <p14:creationId xmlns:p14="http://schemas.microsoft.com/office/powerpoint/2010/main" val="150703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0D9014-981C-4B77-9607-DCA04B0A6174}"/>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5F43CE02-7048-43E8-9E0F-DAB6CF96EF63}"/>
              </a:ext>
            </a:extLst>
          </p:cNvPr>
          <p:cNvSpPr>
            <a:spLocks noGrp="1"/>
          </p:cNvSpPr>
          <p:nvPr>
            <p:ph type="sldNum" sz="quarter" idx="12"/>
          </p:nvPr>
        </p:nvSpPr>
        <p:spPr/>
        <p:txBody>
          <a:bodyPr/>
          <a:lstStyle/>
          <a:p>
            <a:pPr algn="ctr"/>
            <a:fld id="{48A1333E-11F9-45BF-8ACE-2803B6FE782D}" type="slidenum">
              <a:rPr lang="en-US" smtClean="0"/>
              <a:pPr algn="ctr"/>
              <a:t>5</a:t>
            </a:fld>
            <a:endParaRPr lang="en-US" dirty="0"/>
          </a:p>
        </p:txBody>
      </p:sp>
      <p:sp>
        <p:nvSpPr>
          <p:cNvPr id="8" name="Text Placeholder 7">
            <a:extLst>
              <a:ext uri="{FF2B5EF4-FFF2-40B4-BE49-F238E27FC236}">
                <a16:creationId xmlns:a16="http://schemas.microsoft.com/office/drawing/2014/main" id="{480EF65C-6C6F-4C20-AFEC-E02273FB0771}"/>
              </a:ext>
            </a:extLst>
          </p:cNvPr>
          <p:cNvSpPr>
            <a:spLocks noGrp="1"/>
          </p:cNvSpPr>
          <p:nvPr>
            <p:ph type="body" sz="quarter" idx="14"/>
          </p:nvPr>
        </p:nvSpPr>
        <p:spPr/>
        <p:txBody>
          <a:bodyPr/>
          <a:lstStyle/>
          <a:p>
            <a:r>
              <a:rPr lang="en-US" dirty="0">
                <a:ea typeface="+mn-lt"/>
                <a:cs typeface="+mn-lt"/>
              </a:rPr>
              <a:t>Self-awareness is a lifelong journey.</a:t>
            </a:r>
          </a:p>
          <a:p>
            <a:r>
              <a:rPr lang="en-US" dirty="0">
                <a:ea typeface="+mn-lt"/>
                <a:cs typeface="+mn-lt"/>
              </a:rPr>
              <a:t>It is important to have an awareness of our values as they inform our beliefs and attitudes in relation to everything.</a:t>
            </a:r>
          </a:p>
          <a:p>
            <a:r>
              <a:rPr lang="en-US" dirty="0">
                <a:ea typeface="+mn-lt"/>
                <a:cs typeface="+mn-lt"/>
              </a:rPr>
              <a:t>We need to understand that values underpin beliefs and beliefs underpin </a:t>
            </a:r>
            <a:r>
              <a:rPr lang="en-US" dirty="0" err="1">
                <a:ea typeface="+mn-lt"/>
                <a:cs typeface="+mn-lt"/>
              </a:rPr>
              <a:t>behaviour</a:t>
            </a:r>
            <a:r>
              <a:rPr lang="en-US" dirty="0">
                <a:ea typeface="+mn-lt"/>
                <a:cs typeface="+mn-lt"/>
              </a:rPr>
              <a:t>. How we and others behave is a reflection of our beliefs and values.</a:t>
            </a:r>
            <a:endParaRPr lang="en-US" dirty="0"/>
          </a:p>
        </p:txBody>
      </p:sp>
      <p:sp>
        <p:nvSpPr>
          <p:cNvPr id="7" name="Text Placeholder 6">
            <a:extLst>
              <a:ext uri="{FF2B5EF4-FFF2-40B4-BE49-F238E27FC236}">
                <a16:creationId xmlns:a16="http://schemas.microsoft.com/office/drawing/2014/main" id="{D8A9AD96-EB5D-453E-A263-D51F8DF9FCCD}"/>
              </a:ext>
            </a:extLst>
          </p:cNvPr>
          <p:cNvSpPr>
            <a:spLocks noGrp="1"/>
          </p:cNvSpPr>
          <p:nvPr>
            <p:ph type="body" sz="quarter" idx="13"/>
          </p:nvPr>
        </p:nvSpPr>
        <p:spPr/>
        <p:txBody>
          <a:bodyPr/>
          <a:lstStyle/>
          <a:p>
            <a:r>
              <a:rPr lang="en-US" b="1" dirty="0">
                <a:cs typeface="Calibri Light"/>
              </a:rPr>
              <a:t>Recap</a:t>
            </a:r>
            <a:endParaRPr lang="en-US" dirty="0"/>
          </a:p>
        </p:txBody>
      </p:sp>
    </p:spTree>
    <p:extLst>
      <p:ext uri="{BB962C8B-B14F-4D97-AF65-F5344CB8AC3E}">
        <p14:creationId xmlns:p14="http://schemas.microsoft.com/office/powerpoint/2010/main" val="2510563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63D5EEA1-FC8E-44C4-AD67-27BBF06F4DFD}"/>
              </a:ext>
            </a:extLst>
          </p:cNvPr>
          <p:cNvSpPr>
            <a:spLocks noGrp="1"/>
          </p:cNvSpPr>
          <p:nvPr>
            <p:ph type="subTitle" idx="1"/>
          </p:nvPr>
        </p:nvSpPr>
        <p:spPr/>
        <p:txBody>
          <a:bodyPr/>
          <a:lstStyle/>
          <a:p>
            <a:r>
              <a:rPr lang="en-US" b="1" dirty="0"/>
              <a:t>A survivor-</a:t>
            </a:r>
            <a:r>
              <a:rPr lang="en-US" b="1" dirty="0" err="1"/>
              <a:t>centred</a:t>
            </a:r>
            <a:r>
              <a:rPr lang="en-US" b="1" dirty="0"/>
              <a:t> approach</a:t>
            </a:r>
            <a:endParaRPr lang="en-US" dirty="0"/>
          </a:p>
        </p:txBody>
      </p:sp>
      <p:sp>
        <p:nvSpPr>
          <p:cNvPr id="2" name="Footer Placeholder 1">
            <a:extLst>
              <a:ext uri="{FF2B5EF4-FFF2-40B4-BE49-F238E27FC236}">
                <a16:creationId xmlns:a16="http://schemas.microsoft.com/office/drawing/2014/main" id="{CAB12D8A-FE0E-413E-AE59-12733C90D379}"/>
              </a:ext>
            </a:extLst>
          </p:cNvPr>
          <p:cNvSpPr>
            <a:spLocks noGrp="1"/>
          </p:cNvSpPr>
          <p:nvPr>
            <p:ph type="ftr" sz="quarter" idx="11"/>
          </p:nvPr>
        </p:nvSpPr>
        <p:spPr>
          <a:xfrm>
            <a:off x="0" y="6489700"/>
            <a:ext cx="4114800" cy="207963"/>
          </a:xfrm>
        </p:spPr>
        <p:txBody>
          <a:bodyPr/>
          <a:lstStyle/>
          <a:p>
            <a:pPr algn="r"/>
            <a:r>
              <a:rPr lang="en-US" dirty="0"/>
              <a:t>Module 2</a:t>
            </a:r>
          </a:p>
        </p:txBody>
      </p:sp>
      <p:sp>
        <p:nvSpPr>
          <p:cNvPr id="3" name="Slide Number Placeholder 2">
            <a:extLst>
              <a:ext uri="{FF2B5EF4-FFF2-40B4-BE49-F238E27FC236}">
                <a16:creationId xmlns:a16="http://schemas.microsoft.com/office/drawing/2014/main" id="{C99F7C60-3334-4DFD-8F3A-18A6BAA09270}"/>
              </a:ext>
            </a:extLst>
          </p:cNvPr>
          <p:cNvSpPr>
            <a:spLocks noGrp="1"/>
          </p:cNvSpPr>
          <p:nvPr>
            <p:ph type="sldNum" sz="quarter" idx="4294967295"/>
          </p:nvPr>
        </p:nvSpPr>
        <p:spPr>
          <a:xfrm>
            <a:off x="11868150" y="6280150"/>
            <a:ext cx="323850" cy="739775"/>
          </a:xfrm>
        </p:spPr>
        <p:txBody>
          <a:bodyPr/>
          <a:lstStyle/>
          <a:p>
            <a:pPr algn="ctr"/>
            <a:fld id="{48A1333E-11F9-45BF-8ACE-2803B6FE782D}" type="slidenum">
              <a:rPr lang="en-US" smtClean="0">
                <a:solidFill>
                  <a:schemeClr val="bg1"/>
                </a:solidFill>
              </a:rPr>
              <a:pPr algn="ctr"/>
              <a:t>6</a:t>
            </a:fld>
            <a:endParaRPr lang="en-US" dirty="0">
              <a:solidFill>
                <a:schemeClr val="bg1"/>
              </a:solidFill>
            </a:endParaRPr>
          </a:p>
        </p:txBody>
      </p:sp>
    </p:spTree>
    <p:extLst>
      <p:ext uri="{BB962C8B-B14F-4D97-AF65-F5344CB8AC3E}">
        <p14:creationId xmlns:p14="http://schemas.microsoft.com/office/powerpoint/2010/main" val="2412911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1">
            <a:extLst>
              <a:ext uri="{FF2B5EF4-FFF2-40B4-BE49-F238E27FC236}">
                <a16:creationId xmlns:a16="http://schemas.microsoft.com/office/drawing/2014/main" id="{1513DB44-83AF-4C51-B9F4-3A0AA7BF48E7}"/>
              </a:ext>
            </a:extLst>
          </p:cNvPr>
          <p:cNvSpPr>
            <a:spLocks noGrp="1"/>
          </p:cNvSpPr>
          <p:nvPr>
            <p:ph type="ftr" sz="quarter" idx="11"/>
          </p:nvPr>
        </p:nvSpPr>
        <p:spPr/>
        <p:txBody>
          <a:bodyPr/>
          <a:lstStyle/>
          <a:p>
            <a:pPr algn="r"/>
            <a:r>
              <a:rPr lang="en-US" dirty="0"/>
              <a:t>Module 2</a:t>
            </a:r>
          </a:p>
        </p:txBody>
      </p:sp>
      <p:sp>
        <p:nvSpPr>
          <p:cNvPr id="9" name="Slide Number Placeholder 2">
            <a:extLst>
              <a:ext uri="{FF2B5EF4-FFF2-40B4-BE49-F238E27FC236}">
                <a16:creationId xmlns:a16="http://schemas.microsoft.com/office/drawing/2014/main" id="{0CEDD1EC-850E-4A90-BB34-267757D2177C}"/>
              </a:ext>
            </a:extLst>
          </p:cNvPr>
          <p:cNvSpPr>
            <a:spLocks noGrp="1"/>
          </p:cNvSpPr>
          <p:nvPr>
            <p:ph type="sldNum" sz="quarter" idx="12"/>
          </p:nvPr>
        </p:nvSpPr>
        <p:spPr/>
        <p:txBody>
          <a:bodyPr/>
          <a:lstStyle/>
          <a:p>
            <a:pPr algn="ctr"/>
            <a:fld id="{48A1333E-11F9-45BF-8ACE-2803B6FE782D}" type="slidenum">
              <a:rPr lang="en-US" smtClean="0"/>
              <a:pPr algn="ctr"/>
              <a:t>7</a:t>
            </a:fld>
            <a:endParaRPr lang="en-US" dirty="0"/>
          </a:p>
        </p:txBody>
      </p:sp>
      <p:sp>
        <p:nvSpPr>
          <p:cNvPr id="5" name="Text Placeholder 4">
            <a:extLst>
              <a:ext uri="{FF2B5EF4-FFF2-40B4-BE49-F238E27FC236}">
                <a16:creationId xmlns:a16="http://schemas.microsoft.com/office/drawing/2014/main" id="{534CE80A-5CAF-49B1-9C2E-1FFD0CF87FC2}"/>
              </a:ext>
            </a:extLst>
          </p:cNvPr>
          <p:cNvSpPr>
            <a:spLocks noGrp="1"/>
          </p:cNvSpPr>
          <p:nvPr>
            <p:ph type="body" sz="quarter" idx="14"/>
          </p:nvPr>
        </p:nvSpPr>
        <p:spPr>
          <a:xfrm>
            <a:off x="658813" y="1845944"/>
            <a:ext cx="10748327" cy="3397569"/>
          </a:xfrm>
        </p:spPr>
        <p:txBody>
          <a:bodyPr/>
          <a:lstStyle/>
          <a:p>
            <a:pPr marL="0" indent="0">
              <a:buNone/>
            </a:pPr>
            <a:r>
              <a:rPr lang="en-US" dirty="0">
                <a:ea typeface="+mn-lt"/>
                <a:cs typeface="+mn-lt"/>
              </a:rPr>
              <a:t>A survivor-</a:t>
            </a:r>
            <a:r>
              <a:rPr lang="en-US" dirty="0" err="1">
                <a:ea typeface="+mn-lt"/>
                <a:cs typeface="+mn-lt"/>
              </a:rPr>
              <a:t>centred</a:t>
            </a:r>
            <a:r>
              <a:rPr lang="en-US" dirty="0">
                <a:ea typeface="+mn-lt"/>
                <a:cs typeface="+mn-lt"/>
              </a:rPr>
              <a:t> approach aims to put the rights of each survivor at the forefront of all actions and ensure that each survivor is treated with dignity and respect. </a:t>
            </a:r>
          </a:p>
          <a:p>
            <a:pPr marL="0" indent="0">
              <a:buNone/>
            </a:pPr>
            <a:r>
              <a:rPr lang="en-US" dirty="0">
                <a:ea typeface="+mn-lt"/>
                <a:cs typeface="+mn-lt"/>
              </a:rPr>
              <a:t>By putting the survivor at the </a:t>
            </a:r>
            <a:r>
              <a:rPr lang="en-US" dirty="0" err="1">
                <a:ea typeface="+mn-lt"/>
                <a:cs typeface="+mn-lt"/>
              </a:rPr>
              <a:t>centre</a:t>
            </a:r>
            <a:r>
              <a:rPr lang="en-US" dirty="0">
                <a:ea typeface="+mn-lt"/>
                <a:cs typeface="+mn-lt"/>
              </a:rPr>
              <a:t> of the process, such an approach promotes their recovery, reduces the risk of further harm and reinforces their agency and self-determination.  </a:t>
            </a:r>
          </a:p>
          <a:p>
            <a:pPr marL="0" indent="0">
              <a:buNone/>
            </a:pPr>
            <a:r>
              <a:rPr lang="en-US" dirty="0">
                <a:ea typeface="+mn-lt"/>
                <a:cs typeface="+mn-lt"/>
              </a:rPr>
              <a:t>Practicing a survivor-</a:t>
            </a:r>
            <a:r>
              <a:rPr lang="en-US" dirty="0" err="1">
                <a:ea typeface="+mn-lt"/>
                <a:cs typeface="+mn-lt"/>
              </a:rPr>
              <a:t>centred</a:t>
            </a:r>
            <a:r>
              <a:rPr lang="en-US" dirty="0">
                <a:ea typeface="+mn-lt"/>
                <a:cs typeface="+mn-lt"/>
              </a:rPr>
              <a:t> approach means </a:t>
            </a:r>
            <a:r>
              <a:rPr lang="en-US" b="1" dirty="0">
                <a:ea typeface="+mn-lt"/>
                <a:cs typeface="+mn-lt"/>
              </a:rPr>
              <a:t>establishing a relationship with the survivor that promotes their emotional and physical safety, builds trust and helps them to restore some control over their life.</a:t>
            </a:r>
          </a:p>
          <a:p>
            <a:endParaRPr lang="en-US" dirty="0"/>
          </a:p>
        </p:txBody>
      </p:sp>
      <p:sp>
        <p:nvSpPr>
          <p:cNvPr id="4" name="Text Placeholder 3">
            <a:extLst>
              <a:ext uri="{FF2B5EF4-FFF2-40B4-BE49-F238E27FC236}">
                <a16:creationId xmlns:a16="http://schemas.microsoft.com/office/drawing/2014/main" id="{BD9EC159-3341-4907-9E92-C53CAE01961F}"/>
              </a:ext>
            </a:extLst>
          </p:cNvPr>
          <p:cNvSpPr>
            <a:spLocks noGrp="1"/>
          </p:cNvSpPr>
          <p:nvPr>
            <p:ph type="body" sz="quarter" idx="13"/>
          </p:nvPr>
        </p:nvSpPr>
        <p:spPr/>
        <p:txBody>
          <a:bodyPr/>
          <a:lstStyle/>
          <a:p>
            <a:r>
              <a:rPr lang="en-US" b="1" dirty="0">
                <a:cs typeface="Calibri Light"/>
              </a:rPr>
              <a:t>Survivor-</a:t>
            </a:r>
            <a:r>
              <a:rPr lang="en-US" b="1" dirty="0" err="1">
                <a:cs typeface="Calibri Light"/>
              </a:rPr>
              <a:t>centred</a:t>
            </a:r>
            <a:r>
              <a:rPr lang="en-US" b="1" dirty="0">
                <a:cs typeface="Calibri Light"/>
              </a:rPr>
              <a:t> approach</a:t>
            </a:r>
            <a:endParaRPr lang="en-US" dirty="0"/>
          </a:p>
        </p:txBody>
      </p:sp>
    </p:spTree>
    <p:extLst>
      <p:ext uri="{BB962C8B-B14F-4D97-AF65-F5344CB8AC3E}">
        <p14:creationId xmlns:p14="http://schemas.microsoft.com/office/powerpoint/2010/main" val="362853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478E413-6B81-47BB-8CBD-2AB51B52C36B}"/>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FE22BF4C-A68D-428B-9550-2BE15518BE45}"/>
              </a:ext>
            </a:extLst>
          </p:cNvPr>
          <p:cNvSpPr>
            <a:spLocks noGrp="1"/>
          </p:cNvSpPr>
          <p:nvPr>
            <p:ph type="sldNum" sz="quarter" idx="12"/>
          </p:nvPr>
        </p:nvSpPr>
        <p:spPr/>
        <p:txBody>
          <a:bodyPr/>
          <a:lstStyle/>
          <a:p>
            <a:pPr algn="ctr"/>
            <a:fld id="{48A1333E-11F9-45BF-8ACE-2803B6FE782D}" type="slidenum">
              <a:rPr lang="en-US" smtClean="0"/>
              <a:pPr algn="ctr"/>
              <a:t>8</a:t>
            </a:fld>
            <a:endParaRPr lang="en-US" dirty="0"/>
          </a:p>
        </p:txBody>
      </p:sp>
      <p:sp>
        <p:nvSpPr>
          <p:cNvPr id="6" name="Text Placeholder 5">
            <a:extLst>
              <a:ext uri="{FF2B5EF4-FFF2-40B4-BE49-F238E27FC236}">
                <a16:creationId xmlns:a16="http://schemas.microsoft.com/office/drawing/2014/main" id="{20EFDEEE-0AD0-4148-A11F-4ADC03708921}"/>
              </a:ext>
            </a:extLst>
          </p:cNvPr>
          <p:cNvSpPr>
            <a:spLocks noGrp="1"/>
          </p:cNvSpPr>
          <p:nvPr>
            <p:ph type="body" sz="quarter" idx="13"/>
          </p:nvPr>
        </p:nvSpPr>
        <p:spPr/>
        <p:txBody>
          <a:bodyPr/>
          <a:lstStyle/>
          <a:p>
            <a:r>
              <a:rPr lang="en-US" b="1" dirty="0">
                <a:latin typeface="Calibri"/>
                <a:ea typeface="MS PGothic"/>
                <a:cs typeface="MS PGothic" charset="0"/>
              </a:rPr>
              <a:t>Guiding Principles</a:t>
            </a:r>
            <a:endParaRPr lang="en-US" dirty="0">
              <a:latin typeface="Calibri"/>
              <a:ea typeface="MS PGothic"/>
            </a:endParaRPr>
          </a:p>
        </p:txBody>
      </p:sp>
      <p:graphicFrame>
        <p:nvGraphicFramePr>
          <p:cNvPr id="7" name="Segnaposto contenuto 5">
            <a:extLst>
              <a:ext uri="{FF2B5EF4-FFF2-40B4-BE49-F238E27FC236}">
                <a16:creationId xmlns:a16="http://schemas.microsoft.com/office/drawing/2014/main" id="{9EF794C8-0C9B-47AD-98CB-4CA5E1A9F653}"/>
              </a:ext>
            </a:extLst>
          </p:cNvPr>
          <p:cNvGraphicFramePr>
            <a:graphicFrameLocks/>
          </p:cNvGraphicFramePr>
          <p:nvPr>
            <p:extLst>
              <p:ext uri="{D42A27DB-BD31-4B8C-83A1-F6EECF244321}">
                <p14:modId xmlns:p14="http://schemas.microsoft.com/office/powerpoint/2010/main" val="603236882"/>
              </p:ext>
            </p:extLst>
          </p:nvPr>
        </p:nvGraphicFramePr>
        <p:xfrm>
          <a:off x="1096992" y="1985857"/>
          <a:ext cx="9983638" cy="3977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BD1F3C37-BD3D-43B2-99E6-54A71886CE9B}"/>
              </a:ext>
            </a:extLst>
          </p:cNvPr>
          <p:cNvSpPr txBox="1"/>
          <p:nvPr/>
        </p:nvSpPr>
        <p:spPr>
          <a:xfrm>
            <a:off x="310551" y="1431985"/>
            <a:ext cx="925614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A survivor-</a:t>
            </a:r>
            <a:r>
              <a:rPr lang="en-US" sz="2400" dirty="0" err="1"/>
              <a:t>centred</a:t>
            </a:r>
            <a:r>
              <a:rPr lang="en-US" sz="2400" dirty="0"/>
              <a:t> approach is applied through four principles: </a:t>
            </a:r>
          </a:p>
        </p:txBody>
      </p:sp>
    </p:spTree>
    <p:extLst>
      <p:ext uri="{BB962C8B-B14F-4D97-AF65-F5344CB8AC3E}">
        <p14:creationId xmlns:p14="http://schemas.microsoft.com/office/powerpoint/2010/main" val="258760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B9AF001-D445-4745-BCFC-C1987793F961}"/>
              </a:ext>
            </a:extLst>
          </p:cNvPr>
          <p:cNvSpPr>
            <a:spLocks noGrp="1"/>
          </p:cNvSpPr>
          <p:nvPr>
            <p:ph type="ftr" sz="quarter" idx="11"/>
          </p:nvPr>
        </p:nvSpPr>
        <p:spPr/>
        <p:txBody>
          <a:bodyPr/>
          <a:lstStyle/>
          <a:p>
            <a:pPr algn="r"/>
            <a:r>
              <a:rPr lang="en-US" dirty="0"/>
              <a:t>Module 2</a:t>
            </a:r>
          </a:p>
        </p:txBody>
      </p:sp>
      <p:sp>
        <p:nvSpPr>
          <p:cNvPr id="3" name="Slide Number Placeholder 2">
            <a:extLst>
              <a:ext uri="{FF2B5EF4-FFF2-40B4-BE49-F238E27FC236}">
                <a16:creationId xmlns:a16="http://schemas.microsoft.com/office/drawing/2014/main" id="{1847026A-BE2D-484B-AF11-E66B7F22F7F9}"/>
              </a:ext>
            </a:extLst>
          </p:cNvPr>
          <p:cNvSpPr>
            <a:spLocks noGrp="1"/>
          </p:cNvSpPr>
          <p:nvPr>
            <p:ph type="sldNum" sz="quarter" idx="12"/>
          </p:nvPr>
        </p:nvSpPr>
        <p:spPr/>
        <p:txBody>
          <a:bodyPr/>
          <a:lstStyle/>
          <a:p>
            <a:pPr algn="ctr"/>
            <a:fld id="{48A1333E-11F9-45BF-8ACE-2803B6FE782D}" type="slidenum">
              <a:rPr lang="en-US" smtClean="0"/>
              <a:pPr algn="ctr"/>
              <a:t>9</a:t>
            </a:fld>
            <a:endParaRPr lang="en-US" dirty="0"/>
          </a:p>
        </p:txBody>
      </p:sp>
      <p:sp>
        <p:nvSpPr>
          <p:cNvPr id="6" name="Text Placeholder 5">
            <a:extLst>
              <a:ext uri="{FF2B5EF4-FFF2-40B4-BE49-F238E27FC236}">
                <a16:creationId xmlns:a16="http://schemas.microsoft.com/office/drawing/2014/main" id="{3F6CFE25-8EFA-4B4C-BF1E-19A80C782E9B}"/>
              </a:ext>
            </a:extLst>
          </p:cNvPr>
          <p:cNvSpPr>
            <a:spLocks noGrp="1"/>
          </p:cNvSpPr>
          <p:nvPr>
            <p:ph type="body" sz="quarter" idx="14"/>
          </p:nvPr>
        </p:nvSpPr>
        <p:spPr>
          <a:xfrm>
            <a:off x="658813" y="1531619"/>
            <a:ext cx="5437187" cy="4357587"/>
          </a:xfrm>
        </p:spPr>
        <p:txBody>
          <a:bodyPr>
            <a:noAutofit/>
          </a:bodyPr>
          <a:lstStyle/>
          <a:p>
            <a:pPr marL="0" indent="0">
              <a:buNone/>
            </a:pPr>
            <a:r>
              <a:rPr lang="en-US" sz="1800" b="1" dirty="0">
                <a:ea typeface="+mn-lt"/>
                <a:cs typeface="+mn-lt"/>
              </a:rPr>
              <a:t>Why is it important?</a:t>
            </a:r>
            <a:endParaRPr lang="en-US" sz="1800" dirty="0">
              <a:cs typeface="Calibri" panose="020F0502020204030204"/>
            </a:endParaRPr>
          </a:p>
          <a:p>
            <a:r>
              <a:rPr lang="en-US" sz="1800" dirty="0">
                <a:ea typeface="+mn-lt"/>
                <a:cs typeface="+mn-lt"/>
              </a:rPr>
              <a:t>Confidentiality promotes safety, trust, dignity and empowerment.</a:t>
            </a:r>
            <a:endParaRPr lang="en-US" sz="1800" dirty="0"/>
          </a:p>
          <a:p>
            <a:r>
              <a:rPr lang="en-US" sz="1800" dirty="0">
                <a:ea typeface="+mn-lt"/>
                <a:cs typeface="+mn-lt"/>
              </a:rPr>
              <a:t>People have the right to choose to whom they will, or will not, tell their story.</a:t>
            </a:r>
          </a:p>
          <a:p>
            <a:r>
              <a:rPr lang="en-US" sz="1800" dirty="0">
                <a:ea typeface="+mn-lt"/>
                <a:cs typeface="+mn-lt"/>
              </a:rPr>
              <a:t>Breaching confidentiality inappropriately can put the survivor and others at risk of further harm.</a:t>
            </a:r>
            <a:endParaRPr lang="en-US" sz="1800" dirty="0"/>
          </a:p>
          <a:p>
            <a:r>
              <a:rPr lang="en-US" sz="1800" dirty="0">
                <a:ea typeface="+mn-lt"/>
                <a:cs typeface="+mn-lt"/>
              </a:rPr>
              <a:t>If service providers do not respect confidentiality, others will be discouraged from coming forward for help.</a:t>
            </a:r>
            <a:endParaRPr lang="en-US" sz="1800" dirty="0"/>
          </a:p>
          <a:p>
            <a:pPr marL="0" indent="0">
              <a:buNone/>
            </a:pPr>
            <a:r>
              <a:rPr lang="en-US" sz="1800" b="1" dirty="0">
                <a:ea typeface="+mn-lt"/>
                <a:cs typeface="+mn-lt"/>
              </a:rPr>
              <a:t>What does it mean?</a:t>
            </a:r>
            <a:endParaRPr lang="en-US" sz="1800" dirty="0">
              <a:cs typeface="Calibri" panose="020F0502020204030204"/>
            </a:endParaRPr>
          </a:p>
          <a:p>
            <a:r>
              <a:rPr lang="en-US" sz="1800" dirty="0">
                <a:ea typeface="+mn-lt"/>
                <a:cs typeface="+mn-lt"/>
              </a:rPr>
              <a:t>Confidentiality means not disclosing any information at any time to any party without the informed consent of the person concerned.</a:t>
            </a:r>
            <a:endParaRPr lang="en-US" sz="1800" dirty="0"/>
          </a:p>
          <a:p>
            <a:endParaRPr lang="en-US" sz="1800" dirty="0">
              <a:ea typeface="+mn-lt"/>
              <a:cs typeface="+mn-lt"/>
            </a:endParaRPr>
          </a:p>
          <a:p>
            <a:endParaRPr lang="en-US" sz="1800" dirty="0"/>
          </a:p>
        </p:txBody>
      </p:sp>
      <p:sp>
        <p:nvSpPr>
          <p:cNvPr id="5" name="Text Placeholder 4">
            <a:extLst>
              <a:ext uri="{FF2B5EF4-FFF2-40B4-BE49-F238E27FC236}">
                <a16:creationId xmlns:a16="http://schemas.microsoft.com/office/drawing/2014/main" id="{E7A9B224-CC1A-4F93-B14E-4B1E43405BAC}"/>
              </a:ext>
            </a:extLst>
          </p:cNvPr>
          <p:cNvSpPr>
            <a:spLocks noGrp="1"/>
          </p:cNvSpPr>
          <p:nvPr>
            <p:ph type="body" sz="quarter" idx="13"/>
          </p:nvPr>
        </p:nvSpPr>
        <p:spPr/>
        <p:txBody>
          <a:bodyPr/>
          <a:lstStyle/>
          <a:p>
            <a:r>
              <a:rPr lang="en-US" b="1" dirty="0">
                <a:cs typeface="Calibri Light"/>
              </a:rPr>
              <a:t>Confidentiality</a:t>
            </a:r>
            <a:endParaRPr lang="en-US" dirty="0"/>
          </a:p>
        </p:txBody>
      </p:sp>
      <p:graphicFrame>
        <p:nvGraphicFramePr>
          <p:cNvPr id="9" name="Table 3">
            <a:extLst>
              <a:ext uri="{FF2B5EF4-FFF2-40B4-BE49-F238E27FC236}">
                <a16:creationId xmlns:a16="http://schemas.microsoft.com/office/drawing/2014/main" id="{279CEA98-1169-4BE5-BA0C-A8A112ADEB97}"/>
              </a:ext>
            </a:extLst>
          </p:cNvPr>
          <p:cNvGraphicFramePr>
            <a:graphicFrameLocks noGrp="1"/>
          </p:cNvGraphicFramePr>
          <p:nvPr>
            <p:extLst>
              <p:ext uri="{D42A27DB-BD31-4B8C-83A1-F6EECF244321}">
                <p14:modId xmlns:p14="http://schemas.microsoft.com/office/powerpoint/2010/main" val="2026513439"/>
              </p:ext>
            </p:extLst>
          </p:nvPr>
        </p:nvGraphicFramePr>
        <p:xfrm>
          <a:off x="6318029" y="1520825"/>
          <a:ext cx="5617028" cy="4006941"/>
        </p:xfrm>
        <a:graphic>
          <a:graphicData uri="http://schemas.openxmlformats.org/drawingml/2006/table">
            <a:tbl>
              <a:tblPr firstRow="1" bandRow="1">
                <a:tableStyleId>{00A15C55-8517-42AA-B614-E9B94910E393}</a:tableStyleId>
              </a:tblPr>
              <a:tblGrid>
                <a:gridCol w="5617028">
                  <a:extLst>
                    <a:ext uri="{9D8B030D-6E8A-4147-A177-3AD203B41FA5}">
                      <a16:colId xmlns:a16="http://schemas.microsoft.com/office/drawing/2014/main" val="4047981446"/>
                    </a:ext>
                  </a:extLst>
                </a:gridCol>
              </a:tblGrid>
              <a:tr h="1076247">
                <a:tc>
                  <a:txBody>
                    <a:bodyPr/>
                    <a:lstStyle/>
                    <a:p>
                      <a:pPr lvl="0" algn="l">
                        <a:lnSpc>
                          <a:spcPct val="100000"/>
                        </a:lnSpc>
                        <a:spcBef>
                          <a:spcPts val="0"/>
                        </a:spcBef>
                        <a:spcAft>
                          <a:spcPts val="0"/>
                        </a:spcAft>
                        <a:buNone/>
                      </a:pPr>
                      <a:r>
                        <a:rPr lang="en-US" sz="2000" b="1" u="none" strike="noStrike" noProof="0" dirty="0">
                          <a:solidFill>
                            <a:schemeClr val="accent1"/>
                          </a:solidFill>
                        </a:rPr>
                        <a:t>Confidential collection of information during interviews</a:t>
                      </a:r>
                      <a:endParaRPr lang="en-US" sz="2000" b="1" dirty="0">
                        <a:solidFill>
                          <a:schemeClr val="accent1"/>
                        </a:solidFill>
                      </a:endParaRPr>
                    </a:p>
                  </a:txBody>
                  <a:tcPr marL="137160" marR="137160" marT="137160" marB="137160" anchor="ctr"/>
                </a:tc>
                <a:extLst>
                  <a:ext uri="{0D108BD9-81ED-4DB2-BD59-A6C34878D82A}">
                    <a16:rowId xmlns:a16="http://schemas.microsoft.com/office/drawing/2014/main" val="3402925135"/>
                  </a:ext>
                </a:extLst>
              </a:tr>
              <a:tr h="867432">
                <a:tc>
                  <a:txBody>
                    <a:bodyPr/>
                    <a:lstStyle/>
                    <a:p>
                      <a:pPr lvl="0" algn="l">
                        <a:lnSpc>
                          <a:spcPct val="100000"/>
                        </a:lnSpc>
                        <a:spcBef>
                          <a:spcPts val="0"/>
                        </a:spcBef>
                        <a:spcAft>
                          <a:spcPts val="0"/>
                        </a:spcAft>
                        <a:buNone/>
                      </a:pPr>
                      <a:r>
                        <a:rPr lang="en-US" sz="1800" b="0" u="none" strike="noStrike" noProof="0" dirty="0"/>
                        <a:t>Sharing information only on a need-to-know basis or in line with laws and policies</a:t>
                      </a:r>
                      <a:endParaRPr lang="en-US" sz="1800" b="1" i="0" u="none" strike="noStrike" noProof="0" dirty="0">
                        <a:latin typeface="Calibri"/>
                      </a:endParaRPr>
                    </a:p>
                  </a:txBody>
                  <a:tcPr marL="137160" marR="137160" marT="137160" marB="13716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5673078"/>
                  </a:ext>
                </a:extLst>
              </a:tr>
              <a:tr h="867432">
                <a:tc>
                  <a:txBody>
                    <a:bodyPr/>
                    <a:lstStyle/>
                    <a:p>
                      <a:pPr lvl="0">
                        <a:buNone/>
                      </a:pPr>
                      <a:r>
                        <a:rPr lang="en-US" sz="1800" b="0" u="none" strike="noStrike" noProof="0" dirty="0"/>
                        <a:t>Storing any information about the survivor securely </a:t>
                      </a:r>
                      <a:endParaRPr lang="en-US" sz="1800" dirty="0"/>
                    </a:p>
                  </a:txBody>
                  <a:tcPr marL="137160" marR="137160" marT="137160" marB="1371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3194001"/>
                  </a:ext>
                </a:extLst>
              </a:tr>
              <a:tr h="1195830">
                <a:tc>
                  <a:txBody>
                    <a:bodyPr/>
                    <a:lstStyle/>
                    <a:p>
                      <a:pPr lvl="0">
                        <a:buNone/>
                      </a:pPr>
                      <a:r>
                        <a:rPr lang="en-US" sz="1800" b="0" u="none" strike="noStrike" noProof="0" dirty="0"/>
                        <a:t>Obtaining informed consent from the survivor before sharing any information, including in the context of a referral</a:t>
                      </a:r>
                      <a:endParaRPr lang="en-US" sz="1400" dirty="0"/>
                    </a:p>
                  </a:txBody>
                  <a:tcPr marL="137160" marR="137160" marT="137160" marB="13716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736005436"/>
                  </a:ext>
                </a:extLst>
              </a:tr>
            </a:tbl>
          </a:graphicData>
        </a:graphic>
      </p:graphicFrame>
    </p:spTree>
    <p:extLst>
      <p:ext uri="{BB962C8B-B14F-4D97-AF65-F5344CB8AC3E}">
        <p14:creationId xmlns:p14="http://schemas.microsoft.com/office/powerpoint/2010/main" val="3293464701"/>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44546A"/>
      </a:dk2>
      <a:lt2>
        <a:srgbClr val="C8F0FF"/>
      </a:lt2>
      <a:accent1>
        <a:srgbClr val="414042"/>
      </a:accent1>
      <a:accent2>
        <a:srgbClr val="ED1C24"/>
      </a:accent2>
      <a:accent3>
        <a:srgbClr val="008C44"/>
      </a:accent3>
      <a:accent4>
        <a:srgbClr val="00ADEF"/>
      </a:accent4>
      <a:accent5>
        <a:srgbClr val="5B9BD5"/>
      </a:accent5>
      <a:accent6>
        <a:srgbClr val="70AD47"/>
      </a:accent6>
      <a:hlink>
        <a:srgbClr val="0563C1"/>
      </a:hlink>
      <a:folHlink>
        <a:srgbClr val="954F72"/>
      </a:folHlink>
    </a:clrScheme>
    <a:fontScheme name="GB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TotalTime>
  <Words>1588</Words>
  <Application>Microsoft Office PowerPoint</Application>
  <PresentationFormat>Widescreen</PresentationFormat>
  <Paragraphs>178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van der Donk</dc:creator>
  <cp:lastModifiedBy>Diana Quick</cp:lastModifiedBy>
  <cp:revision>40</cp:revision>
  <dcterms:created xsi:type="dcterms:W3CDTF">2021-01-21T17:31:54Z</dcterms:created>
  <dcterms:modified xsi:type="dcterms:W3CDTF">2021-03-01T20:14:56Z</dcterms:modified>
</cp:coreProperties>
</file>