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999" userDrawn="1">
          <p15:clr>
            <a:srgbClr val="A4A3A4"/>
          </p15:clr>
        </p15:guide>
        <p15:guide id="3" pos="20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dem Yuce" initials="DY" lastIdx="12" clrIdx="0">
    <p:extLst>
      <p:ext uri="{19B8F6BF-5375-455C-9EA6-DF929625EA0E}">
        <p15:presenceInfo xmlns:p15="http://schemas.microsoft.com/office/powerpoint/2012/main" userId="S::dyuce@unicef.org::b35120e7-745e-47ce-bccc-7e0ffff9634f" providerId="AD"/>
      </p:ext>
    </p:extLst>
  </p:cmAuthor>
  <p:cmAuthor id="2" name="Guest User" initials="GU" lastIdx="9" clrIdx="1">
    <p:extLst>
      <p:ext uri="{19B8F6BF-5375-455C-9EA6-DF929625EA0E}">
        <p15:presenceInfo xmlns:p15="http://schemas.microsoft.com/office/powerpoint/2012/main" userId="S::urn:spo:anon#73731fbc3654e622c35cdeff2ad7449bb4135a16b0ef10a82f4f9d037dbfbdae::" providerId="AD"/>
      </p:ext>
    </p:extLst>
  </p:cmAuthor>
  <p:cmAuthor id="3" name="Maria Margherita Maglietti" initials="MM" lastIdx="1" clrIdx="2">
    <p:extLst>
      <p:ext uri="{19B8F6BF-5375-455C-9EA6-DF929625EA0E}">
        <p15:presenceInfo xmlns:p15="http://schemas.microsoft.com/office/powerpoint/2012/main" userId="S::mmaglietti@unicef.org::747c482b-6752-4c89-b934-f216d23ab00f" providerId="AD"/>
      </p:ext>
    </p:extLst>
  </p:cmAuthor>
  <p:cmAuthor id="4" name="Diana Quick" initials="DQ" lastIdx="11" clrIdx="3">
    <p:extLst>
      <p:ext uri="{19B8F6BF-5375-455C-9EA6-DF929625EA0E}">
        <p15:presenceInfo xmlns:p15="http://schemas.microsoft.com/office/powerpoint/2012/main" userId="Diana Qui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43" d="100"/>
          <a:sy n="143" d="100"/>
        </p:scale>
        <p:origin x="148" y="516"/>
      </p:cViewPr>
      <p:guideLst>
        <p:guide orient="horz" pos="1230"/>
        <p:guide pos="3999"/>
        <p:guide pos="2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6" Type="http://schemas.openxmlformats.org/officeDocument/2006/relationships/image" Target="../media/image20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5F627-7A72-4146-85DF-D85EA251DCC7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1554DEB3-A548-4808-B317-12D2EEF18C74}">
      <dgm:prSet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 Effective questioning</a:t>
          </a:r>
        </a:p>
      </dgm:t>
    </dgm:pt>
    <dgm:pt modelId="{63FB9528-E2AE-495D-8999-74D4C77B521E}" type="parTrans" cxnId="{4C18E687-3C6A-456D-A741-425CEC8F1341}">
      <dgm:prSet/>
      <dgm:spPr/>
      <dgm:t>
        <a:bodyPr/>
        <a:lstStyle/>
        <a:p>
          <a:endParaRPr lang="en-US"/>
        </a:p>
      </dgm:t>
    </dgm:pt>
    <dgm:pt modelId="{0A9071A9-62D3-4E30-97C1-CC4BC7664833}" type="sibTrans" cxnId="{4C18E687-3C6A-456D-A741-425CEC8F13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F54F2F4-9CFA-4450-A783-86461D04C15D}">
      <dgm:prSet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Validate feelings</a:t>
          </a:r>
        </a:p>
      </dgm:t>
    </dgm:pt>
    <dgm:pt modelId="{7C763C10-F432-46B1-B504-B0D010300F85}" type="parTrans" cxnId="{56C43AA2-0B1C-4F9B-A597-E47DA6182560}">
      <dgm:prSet/>
      <dgm:spPr/>
      <dgm:t>
        <a:bodyPr/>
        <a:lstStyle/>
        <a:p>
          <a:endParaRPr lang="en-US"/>
        </a:p>
      </dgm:t>
    </dgm:pt>
    <dgm:pt modelId="{3A1DB5C6-96CB-4D29-B804-9D09823414CD}" type="sibTrans" cxnId="{56C43AA2-0B1C-4F9B-A597-E47DA618256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3654CD9-C141-463B-9178-C59B6FC41023}">
      <dgm:prSet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Follow the survivor’s pace</a:t>
          </a:r>
        </a:p>
      </dgm:t>
    </dgm:pt>
    <dgm:pt modelId="{28B51ED4-D27D-4FD3-930A-A3CFC412287A}" type="parTrans" cxnId="{48AB59D9-1347-45EC-93D9-DD5D5A6B153D}">
      <dgm:prSet/>
      <dgm:spPr/>
      <dgm:t>
        <a:bodyPr/>
        <a:lstStyle/>
        <a:p>
          <a:endParaRPr lang="en-US"/>
        </a:p>
      </dgm:t>
    </dgm:pt>
    <dgm:pt modelId="{3B3E47DB-B2F9-4918-84AE-138BBC992B1A}" type="sibTrans" cxnId="{48AB59D9-1347-45EC-93D9-DD5D5A6B153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FA26862-CFE2-4D3A-BC26-EA54E2AD9179}">
      <dgm:prSet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Use simple and appropriate language</a:t>
          </a:r>
        </a:p>
      </dgm:t>
    </dgm:pt>
    <dgm:pt modelId="{DD7F5655-BEAE-4A65-959D-1774380B59B8}" type="parTrans" cxnId="{B63AEC0E-3234-4D41-92AB-3B8E1A5E8DF4}">
      <dgm:prSet/>
      <dgm:spPr/>
      <dgm:t>
        <a:bodyPr/>
        <a:lstStyle/>
        <a:p>
          <a:endParaRPr lang="en-US"/>
        </a:p>
      </dgm:t>
    </dgm:pt>
    <dgm:pt modelId="{EFD010C4-9E66-4DC2-8FEE-F73177FFCC88}" type="sibTrans" cxnId="{B63AEC0E-3234-4D41-92AB-3B8E1A5E8DF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2F1DBE9-6816-42BA-94D2-7EA386FCC42C}">
      <dgm:prSet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Active listening </a:t>
          </a:r>
        </a:p>
      </dgm:t>
    </dgm:pt>
    <dgm:pt modelId="{EF0DFE3F-3220-45D0-B675-9B3B0C3CC546}" type="parTrans" cxnId="{5EF25357-5667-4F6F-AC12-48899EE6CD10}">
      <dgm:prSet/>
      <dgm:spPr/>
      <dgm:t>
        <a:bodyPr/>
        <a:lstStyle/>
        <a:p>
          <a:endParaRPr lang="en-US"/>
        </a:p>
      </dgm:t>
    </dgm:pt>
    <dgm:pt modelId="{8C0BF09F-FD15-4CAD-882C-BF02BD8ED153}" type="sibTrans" cxnId="{5EF25357-5667-4F6F-AC12-48899EE6CD10}">
      <dgm:prSet/>
      <dgm:spPr/>
      <dgm:t>
        <a:bodyPr/>
        <a:lstStyle/>
        <a:p>
          <a:endParaRPr lang="en-US"/>
        </a:p>
      </dgm:t>
    </dgm:pt>
    <dgm:pt modelId="{A47B372E-7808-4F0F-B906-CF036468666C}">
      <dgm:prSet phldr="0"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Use silence when appropriate</a:t>
          </a:r>
        </a:p>
      </dgm:t>
    </dgm:pt>
    <dgm:pt modelId="{43FA35FC-5AC1-4455-A82C-2877731C94B7}" type="parTrans" cxnId="{4B93EFC3-6D0B-4CB7-B490-FE96376CA3D7}">
      <dgm:prSet/>
      <dgm:spPr/>
      <dgm:t>
        <a:bodyPr/>
        <a:lstStyle/>
        <a:p>
          <a:endParaRPr lang="en-US"/>
        </a:p>
      </dgm:t>
    </dgm:pt>
    <dgm:pt modelId="{AED8348A-5892-41CD-93A8-569C018A10C3}" type="sibTrans" cxnId="{4B93EFC3-6D0B-4CB7-B490-FE96376CA3D7}">
      <dgm:prSet/>
      <dgm:spPr/>
      <dgm:t>
        <a:bodyPr/>
        <a:lstStyle/>
        <a:p>
          <a:endParaRPr lang="en-US"/>
        </a:p>
      </dgm:t>
    </dgm:pt>
    <dgm:pt modelId="{C6AB11EC-7E7E-41EB-BACB-7B5243401659}">
      <dgm:prSet phldr="0" custT="1"/>
      <dgm:spPr/>
      <dgm:t>
        <a:bodyPr/>
        <a:lstStyle/>
        <a:p>
          <a:pPr rtl="0"/>
          <a:r>
            <a:rPr lang="en-US" sz="2000" b="1" dirty="0">
              <a:latin typeface="+mn-lt"/>
            </a:rPr>
            <a:t> Use healing statements</a:t>
          </a:r>
        </a:p>
      </dgm:t>
    </dgm:pt>
    <dgm:pt modelId="{FEB02926-4D24-4CAD-9572-10F8F753A025}" type="parTrans" cxnId="{36768C10-6D79-4101-9EB2-D14C48AF14D1}">
      <dgm:prSet/>
      <dgm:spPr/>
      <dgm:t>
        <a:bodyPr/>
        <a:lstStyle/>
        <a:p>
          <a:endParaRPr lang="en-US"/>
        </a:p>
      </dgm:t>
    </dgm:pt>
    <dgm:pt modelId="{C01F7C50-09B6-43F3-901C-14BDD25AE491}" type="sibTrans" cxnId="{36768C10-6D79-4101-9EB2-D14C48AF14D1}">
      <dgm:prSet/>
      <dgm:spPr/>
      <dgm:t>
        <a:bodyPr/>
        <a:lstStyle/>
        <a:p>
          <a:endParaRPr lang="en-US"/>
        </a:p>
      </dgm:t>
    </dgm:pt>
    <dgm:pt modelId="{1AF8E6A6-DE7B-44D8-9C78-377FFA8C97B9}" type="pres">
      <dgm:prSet presAssocID="{9415F627-7A72-4146-85DF-D85EA251DCC7}" presName="diagram" presStyleCnt="0">
        <dgm:presLayoutVars>
          <dgm:dir/>
          <dgm:resizeHandles val="exact"/>
        </dgm:presLayoutVars>
      </dgm:prSet>
      <dgm:spPr/>
    </dgm:pt>
    <dgm:pt modelId="{185DF67F-9D89-43E2-95F8-74620918445B}" type="pres">
      <dgm:prSet presAssocID="{A47B372E-7808-4F0F-B906-CF036468666C}" presName="node" presStyleLbl="node1" presStyleIdx="0" presStyleCnt="7">
        <dgm:presLayoutVars>
          <dgm:bulletEnabled val="1"/>
        </dgm:presLayoutVars>
      </dgm:prSet>
      <dgm:spPr/>
    </dgm:pt>
    <dgm:pt modelId="{72C6FAF1-35D7-4BFB-8434-F98FB90BE805}" type="pres">
      <dgm:prSet presAssocID="{AED8348A-5892-41CD-93A8-569C018A10C3}" presName="sibTrans" presStyleCnt="0"/>
      <dgm:spPr/>
    </dgm:pt>
    <dgm:pt modelId="{EAD50BA0-7947-4629-BD16-90B6A013AA92}" type="pres">
      <dgm:prSet presAssocID="{1554DEB3-A548-4808-B317-12D2EEF18C74}" presName="node" presStyleLbl="node1" presStyleIdx="1" presStyleCnt="7">
        <dgm:presLayoutVars>
          <dgm:bulletEnabled val="1"/>
        </dgm:presLayoutVars>
      </dgm:prSet>
      <dgm:spPr/>
    </dgm:pt>
    <dgm:pt modelId="{EC099552-C849-4F78-A245-10AD11CA39E4}" type="pres">
      <dgm:prSet presAssocID="{0A9071A9-62D3-4E30-97C1-CC4BC7664833}" presName="sibTrans" presStyleCnt="0"/>
      <dgm:spPr/>
    </dgm:pt>
    <dgm:pt modelId="{19B5ACB5-A88E-4C4C-8D25-14D4F0FA01CE}" type="pres">
      <dgm:prSet presAssocID="{4F54F2F4-9CFA-4450-A783-86461D04C15D}" presName="node" presStyleLbl="node1" presStyleIdx="2" presStyleCnt="7">
        <dgm:presLayoutVars>
          <dgm:bulletEnabled val="1"/>
        </dgm:presLayoutVars>
      </dgm:prSet>
      <dgm:spPr/>
    </dgm:pt>
    <dgm:pt modelId="{01375C47-4839-4F62-BB97-5AAB2D4BF2A1}" type="pres">
      <dgm:prSet presAssocID="{3A1DB5C6-96CB-4D29-B804-9D09823414CD}" presName="sibTrans" presStyleCnt="0"/>
      <dgm:spPr/>
    </dgm:pt>
    <dgm:pt modelId="{054CEB1D-E02F-41D3-80C0-4513A6138EDD}" type="pres">
      <dgm:prSet presAssocID="{03654CD9-C141-463B-9178-C59B6FC41023}" presName="node" presStyleLbl="node1" presStyleIdx="3" presStyleCnt="7">
        <dgm:presLayoutVars>
          <dgm:bulletEnabled val="1"/>
        </dgm:presLayoutVars>
      </dgm:prSet>
      <dgm:spPr/>
    </dgm:pt>
    <dgm:pt modelId="{F33223C5-921E-45E9-AB3F-14D06B66E1A9}" type="pres">
      <dgm:prSet presAssocID="{3B3E47DB-B2F9-4918-84AE-138BBC992B1A}" presName="sibTrans" presStyleCnt="0"/>
      <dgm:spPr/>
    </dgm:pt>
    <dgm:pt modelId="{9EE8EFA2-9533-4344-8AB9-53A0709DBA6B}" type="pres">
      <dgm:prSet presAssocID="{C6AB11EC-7E7E-41EB-BACB-7B5243401659}" presName="node" presStyleLbl="node1" presStyleIdx="4" presStyleCnt="7">
        <dgm:presLayoutVars>
          <dgm:bulletEnabled val="1"/>
        </dgm:presLayoutVars>
      </dgm:prSet>
      <dgm:spPr/>
    </dgm:pt>
    <dgm:pt modelId="{07518BA6-4275-4A83-9F09-178140E511E0}" type="pres">
      <dgm:prSet presAssocID="{C01F7C50-09B6-43F3-901C-14BDD25AE491}" presName="sibTrans" presStyleCnt="0"/>
      <dgm:spPr/>
    </dgm:pt>
    <dgm:pt modelId="{07248B3B-4728-4686-813C-36CC6BE66196}" type="pres">
      <dgm:prSet presAssocID="{EFA26862-CFE2-4D3A-BC26-EA54E2AD9179}" presName="node" presStyleLbl="node1" presStyleIdx="5" presStyleCnt="7">
        <dgm:presLayoutVars>
          <dgm:bulletEnabled val="1"/>
        </dgm:presLayoutVars>
      </dgm:prSet>
      <dgm:spPr/>
    </dgm:pt>
    <dgm:pt modelId="{F65ED654-482A-45D1-8783-5E8B4A4F2229}" type="pres">
      <dgm:prSet presAssocID="{EFD010C4-9E66-4DC2-8FEE-F73177FFCC88}" presName="sibTrans" presStyleCnt="0"/>
      <dgm:spPr/>
    </dgm:pt>
    <dgm:pt modelId="{9302B35D-767B-4D52-8F88-0D9C6ADE39A5}" type="pres">
      <dgm:prSet presAssocID="{92F1DBE9-6816-42BA-94D2-7EA386FCC42C}" presName="node" presStyleLbl="node1" presStyleIdx="6" presStyleCnt="7">
        <dgm:presLayoutVars>
          <dgm:bulletEnabled val="1"/>
        </dgm:presLayoutVars>
      </dgm:prSet>
      <dgm:spPr/>
    </dgm:pt>
  </dgm:ptLst>
  <dgm:cxnLst>
    <dgm:cxn modelId="{1DBCD307-6F4F-43AD-8CF2-48AD3C23ED07}" type="presOf" srcId="{9415F627-7A72-4146-85DF-D85EA251DCC7}" destId="{1AF8E6A6-DE7B-44D8-9C78-377FFA8C97B9}" srcOrd="0" destOrd="0" presId="urn:microsoft.com/office/officeart/2005/8/layout/default"/>
    <dgm:cxn modelId="{B63AEC0E-3234-4D41-92AB-3B8E1A5E8DF4}" srcId="{9415F627-7A72-4146-85DF-D85EA251DCC7}" destId="{EFA26862-CFE2-4D3A-BC26-EA54E2AD9179}" srcOrd="5" destOrd="0" parTransId="{DD7F5655-BEAE-4A65-959D-1774380B59B8}" sibTransId="{EFD010C4-9E66-4DC2-8FEE-F73177FFCC88}"/>
    <dgm:cxn modelId="{36768C10-6D79-4101-9EB2-D14C48AF14D1}" srcId="{9415F627-7A72-4146-85DF-D85EA251DCC7}" destId="{C6AB11EC-7E7E-41EB-BACB-7B5243401659}" srcOrd="4" destOrd="0" parTransId="{FEB02926-4D24-4CAD-9572-10F8F753A025}" sibTransId="{C01F7C50-09B6-43F3-901C-14BDD25AE491}"/>
    <dgm:cxn modelId="{C0039A18-1663-42DE-A72A-5C536E627454}" type="presOf" srcId="{C6AB11EC-7E7E-41EB-BACB-7B5243401659}" destId="{9EE8EFA2-9533-4344-8AB9-53A0709DBA6B}" srcOrd="0" destOrd="0" presId="urn:microsoft.com/office/officeart/2005/8/layout/default"/>
    <dgm:cxn modelId="{7F7AF12D-32B0-4591-A997-0A8A3E624332}" type="presOf" srcId="{1554DEB3-A548-4808-B317-12D2EEF18C74}" destId="{EAD50BA0-7947-4629-BD16-90B6A013AA92}" srcOrd="0" destOrd="0" presId="urn:microsoft.com/office/officeart/2005/8/layout/default"/>
    <dgm:cxn modelId="{08E32774-501A-4DBD-A21F-AE3F91BB2629}" type="presOf" srcId="{92F1DBE9-6816-42BA-94D2-7EA386FCC42C}" destId="{9302B35D-767B-4D52-8F88-0D9C6ADE39A5}" srcOrd="0" destOrd="0" presId="urn:microsoft.com/office/officeart/2005/8/layout/default"/>
    <dgm:cxn modelId="{5EF25357-5667-4F6F-AC12-48899EE6CD10}" srcId="{9415F627-7A72-4146-85DF-D85EA251DCC7}" destId="{92F1DBE9-6816-42BA-94D2-7EA386FCC42C}" srcOrd="6" destOrd="0" parTransId="{EF0DFE3F-3220-45D0-B675-9B3B0C3CC546}" sibTransId="{8C0BF09F-FD15-4CAD-882C-BF02BD8ED153}"/>
    <dgm:cxn modelId="{4C18E687-3C6A-456D-A741-425CEC8F1341}" srcId="{9415F627-7A72-4146-85DF-D85EA251DCC7}" destId="{1554DEB3-A548-4808-B317-12D2EEF18C74}" srcOrd="1" destOrd="0" parTransId="{63FB9528-E2AE-495D-8999-74D4C77B521E}" sibTransId="{0A9071A9-62D3-4E30-97C1-CC4BC7664833}"/>
    <dgm:cxn modelId="{10253A8E-EB27-41E9-9E73-E35622444548}" type="presOf" srcId="{03654CD9-C141-463B-9178-C59B6FC41023}" destId="{054CEB1D-E02F-41D3-80C0-4513A6138EDD}" srcOrd="0" destOrd="0" presId="urn:microsoft.com/office/officeart/2005/8/layout/default"/>
    <dgm:cxn modelId="{56C43AA2-0B1C-4F9B-A597-E47DA6182560}" srcId="{9415F627-7A72-4146-85DF-D85EA251DCC7}" destId="{4F54F2F4-9CFA-4450-A783-86461D04C15D}" srcOrd="2" destOrd="0" parTransId="{7C763C10-F432-46B1-B504-B0D010300F85}" sibTransId="{3A1DB5C6-96CB-4D29-B804-9D09823414CD}"/>
    <dgm:cxn modelId="{4B93EFC3-6D0B-4CB7-B490-FE96376CA3D7}" srcId="{9415F627-7A72-4146-85DF-D85EA251DCC7}" destId="{A47B372E-7808-4F0F-B906-CF036468666C}" srcOrd="0" destOrd="0" parTransId="{43FA35FC-5AC1-4455-A82C-2877731C94B7}" sibTransId="{AED8348A-5892-41CD-93A8-569C018A10C3}"/>
    <dgm:cxn modelId="{DA72CED0-BCF6-4D05-B01B-75C920FAB682}" type="presOf" srcId="{A47B372E-7808-4F0F-B906-CF036468666C}" destId="{185DF67F-9D89-43E2-95F8-74620918445B}" srcOrd="0" destOrd="0" presId="urn:microsoft.com/office/officeart/2005/8/layout/default"/>
    <dgm:cxn modelId="{48AB59D9-1347-45EC-93D9-DD5D5A6B153D}" srcId="{9415F627-7A72-4146-85DF-D85EA251DCC7}" destId="{03654CD9-C141-463B-9178-C59B6FC41023}" srcOrd="3" destOrd="0" parTransId="{28B51ED4-D27D-4FD3-930A-A3CFC412287A}" sibTransId="{3B3E47DB-B2F9-4918-84AE-138BBC992B1A}"/>
    <dgm:cxn modelId="{E39244E3-1578-44DC-B914-5961B77C949F}" type="presOf" srcId="{EFA26862-CFE2-4D3A-BC26-EA54E2AD9179}" destId="{07248B3B-4728-4686-813C-36CC6BE66196}" srcOrd="0" destOrd="0" presId="urn:microsoft.com/office/officeart/2005/8/layout/default"/>
    <dgm:cxn modelId="{024B0EF8-00FD-4B11-9607-7DB0EE331BC3}" type="presOf" srcId="{4F54F2F4-9CFA-4450-A783-86461D04C15D}" destId="{19B5ACB5-A88E-4C4C-8D25-14D4F0FA01CE}" srcOrd="0" destOrd="0" presId="urn:microsoft.com/office/officeart/2005/8/layout/default"/>
    <dgm:cxn modelId="{7408DC80-A2A3-4C41-9EF3-FC2BF58634AE}" type="presParOf" srcId="{1AF8E6A6-DE7B-44D8-9C78-377FFA8C97B9}" destId="{185DF67F-9D89-43E2-95F8-74620918445B}" srcOrd="0" destOrd="0" presId="urn:microsoft.com/office/officeart/2005/8/layout/default"/>
    <dgm:cxn modelId="{63DE841B-5618-400F-9FFD-9A4C61F2FED5}" type="presParOf" srcId="{1AF8E6A6-DE7B-44D8-9C78-377FFA8C97B9}" destId="{72C6FAF1-35D7-4BFB-8434-F98FB90BE805}" srcOrd="1" destOrd="0" presId="urn:microsoft.com/office/officeart/2005/8/layout/default"/>
    <dgm:cxn modelId="{EE7A5F4B-B9D5-46F7-A51E-D82EBE0757FD}" type="presParOf" srcId="{1AF8E6A6-DE7B-44D8-9C78-377FFA8C97B9}" destId="{EAD50BA0-7947-4629-BD16-90B6A013AA92}" srcOrd="2" destOrd="0" presId="urn:microsoft.com/office/officeart/2005/8/layout/default"/>
    <dgm:cxn modelId="{E7E54C19-6C77-4FF1-A967-7E8BD6EC2639}" type="presParOf" srcId="{1AF8E6A6-DE7B-44D8-9C78-377FFA8C97B9}" destId="{EC099552-C849-4F78-A245-10AD11CA39E4}" srcOrd="3" destOrd="0" presId="urn:microsoft.com/office/officeart/2005/8/layout/default"/>
    <dgm:cxn modelId="{FC46CDB2-476F-4066-89DB-2BCE6FFCE07E}" type="presParOf" srcId="{1AF8E6A6-DE7B-44D8-9C78-377FFA8C97B9}" destId="{19B5ACB5-A88E-4C4C-8D25-14D4F0FA01CE}" srcOrd="4" destOrd="0" presId="urn:microsoft.com/office/officeart/2005/8/layout/default"/>
    <dgm:cxn modelId="{EDF2532E-5B66-4C31-A657-F7F57C4BF4B6}" type="presParOf" srcId="{1AF8E6A6-DE7B-44D8-9C78-377FFA8C97B9}" destId="{01375C47-4839-4F62-BB97-5AAB2D4BF2A1}" srcOrd="5" destOrd="0" presId="urn:microsoft.com/office/officeart/2005/8/layout/default"/>
    <dgm:cxn modelId="{F000DC2A-08B2-48D3-B2DD-D42F83E97CA5}" type="presParOf" srcId="{1AF8E6A6-DE7B-44D8-9C78-377FFA8C97B9}" destId="{054CEB1D-E02F-41D3-80C0-4513A6138EDD}" srcOrd="6" destOrd="0" presId="urn:microsoft.com/office/officeart/2005/8/layout/default"/>
    <dgm:cxn modelId="{411AE7A9-6366-4066-8B6A-C9FCA5522521}" type="presParOf" srcId="{1AF8E6A6-DE7B-44D8-9C78-377FFA8C97B9}" destId="{F33223C5-921E-45E9-AB3F-14D06B66E1A9}" srcOrd="7" destOrd="0" presId="urn:microsoft.com/office/officeart/2005/8/layout/default"/>
    <dgm:cxn modelId="{AF46048C-C2F9-4848-8F0C-0FBF1C8B8119}" type="presParOf" srcId="{1AF8E6A6-DE7B-44D8-9C78-377FFA8C97B9}" destId="{9EE8EFA2-9533-4344-8AB9-53A0709DBA6B}" srcOrd="8" destOrd="0" presId="urn:microsoft.com/office/officeart/2005/8/layout/default"/>
    <dgm:cxn modelId="{4932857A-C4C3-48D0-A037-294A1FCCF71A}" type="presParOf" srcId="{1AF8E6A6-DE7B-44D8-9C78-377FFA8C97B9}" destId="{07518BA6-4275-4A83-9F09-178140E511E0}" srcOrd="9" destOrd="0" presId="urn:microsoft.com/office/officeart/2005/8/layout/default"/>
    <dgm:cxn modelId="{103F56DA-EE19-4064-8905-7A6232BEC2AA}" type="presParOf" srcId="{1AF8E6A6-DE7B-44D8-9C78-377FFA8C97B9}" destId="{07248B3B-4728-4686-813C-36CC6BE66196}" srcOrd="10" destOrd="0" presId="urn:microsoft.com/office/officeart/2005/8/layout/default"/>
    <dgm:cxn modelId="{F24A0113-022A-4417-9A93-EBAB90E3FC5E}" type="presParOf" srcId="{1AF8E6A6-DE7B-44D8-9C78-377FFA8C97B9}" destId="{F65ED654-482A-45D1-8783-5E8B4A4F2229}" srcOrd="11" destOrd="0" presId="urn:microsoft.com/office/officeart/2005/8/layout/default"/>
    <dgm:cxn modelId="{0E6F1F93-1668-45EE-B6A3-1699848C7218}" type="presParOf" srcId="{1AF8E6A6-DE7B-44D8-9C78-377FFA8C97B9}" destId="{9302B35D-767B-4D52-8F88-0D9C6ADE39A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36C563-4996-463E-B109-04B50348C81A}" type="doc">
      <dgm:prSet loTypeId="urn:microsoft.com/office/officeart/2018/2/layout/IconCircleList" loCatId="icon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7E62D5C-5F4D-402B-9C06-293800EC88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i="0" baseline="0" dirty="0">
              <a:latin typeface="+mn-lt"/>
            </a:rPr>
            <a:t>Have a purpose for listening</a:t>
          </a:r>
          <a:endParaRPr lang="en-US" sz="1800" dirty="0">
            <a:latin typeface="+mn-lt"/>
          </a:endParaRPr>
        </a:p>
      </dgm:t>
    </dgm:pt>
    <dgm:pt modelId="{6BE7100E-09D1-4EBD-85E1-BAF5393E69A4}" type="parTrans" cxnId="{ECBB865F-522F-4125-8F7F-5A32291C94A9}">
      <dgm:prSet/>
      <dgm:spPr/>
      <dgm:t>
        <a:bodyPr/>
        <a:lstStyle/>
        <a:p>
          <a:endParaRPr lang="en-US"/>
        </a:p>
      </dgm:t>
    </dgm:pt>
    <dgm:pt modelId="{5F1E4C2C-2A57-4B63-AEA3-B45B6E9B6CA6}" type="sibTrans" cxnId="{ECBB865F-522F-4125-8F7F-5A32291C94A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B2CC930-4553-4717-A8F5-B80BE2F981D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i="0" baseline="0" dirty="0">
              <a:latin typeface="+mn-lt"/>
            </a:rPr>
            <a:t>Suspend judgement</a:t>
          </a:r>
          <a:endParaRPr lang="en-US" sz="1800" dirty="0">
            <a:latin typeface="+mn-lt"/>
          </a:endParaRPr>
        </a:p>
      </dgm:t>
    </dgm:pt>
    <dgm:pt modelId="{DB071CEC-461A-46B0-ACF2-E9A3799B1112}" type="parTrans" cxnId="{855AFC07-FE12-4676-AA0D-86270494591F}">
      <dgm:prSet/>
      <dgm:spPr/>
      <dgm:t>
        <a:bodyPr/>
        <a:lstStyle/>
        <a:p>
          <a:endParaRPr lang="en-US"/>
        </a:p>
      </dgm:t>
    </dgm:pt>
    <dgm:pt modelId="{7D563EBB-EA85-431E-9D72-CAEE46BC6A40}" type="sibTrans" cxnId="{855AFC07-FE12-4676-AA0D-86270494591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D9ED237-CBBB-45CA-8F2A-E2DC0E263E6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i="0" baseline="0" dirty="0">
              <a:latin typeface="+mn-lt"/>
            </a:rPr>
            <a:t>Resist distractions and focus on the sender</a:t>
          </a:r>
          <a:endParaRPr lang="en-US" sz="1800" dirty="0">
            <a:latin typeface="+mn-lt"/>
          </a:endParaRPr>
        </a:p>
      </dgm:t>
    </dgm:pt>
    <dgm:pt modelId="{F576E907-17C4-46ED-88FE-A4198886D739}" type="parTrans" cxnId="{17085ED2-529A-4DED-8DB5-16CC7AFCB081}">
      <dgm:prSet/>
      <dgm:spPr/>
      <dgm:t>
        <a:bodyPr/>
        <a:lstStyle/>
        <a:p>
          <a:endParaRPr lang="en-US"/>
        </a:p>
      </dgm:t>
    </dgm:pt>
    <dgm:pt modelId="{E2849262-E6C1-4855-9F02-72FC9D01F5A7}" type="sibTrans" cxnId="{17085ED2-529A-4DED-8DB5-16CC7AFCB08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15BD19A-6604-4B5B-A8D0-C3991E7022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+mn-lt"/>
            </a:rPr>
            <a:t>Try to find the key points within the message</a:t>
          </a:r>
        </a:p>
      </dgm:t>
    </dgm:pt>
    <dgm:pt modelId="{A1ABD478-2D7D-4AA5-9073-D45E09A92E16}" type="parTrans" cxnId="{9A7B616C-B29F-44F7-88C1-66AF8AF0DC13}">
      <dgm:prSet/>
      <dgm:spPr/>
      <dgm:t>
        <a:bodyPr/>
        <a:lstStyle/>
        <a:p>
          <a:endParaRPr lang="en-US"/>
        </a:p>
      </dgm:t>
    </dgm:pt>
    <dgm:pt modelId="{ADFE6A04-FE5A-4492-8B09-073EBD4F64DE}" type="sibTrans" cxnId="{9A7B616C-B29F-44F7-88C1-66AF8AF0DC1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230A6C5-6D44-47A3-BA5F-E4B55D12B7F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i="0" baseline="0" dirty="0">
              <a:latin typeface="+mn-lt"/>
            </a:rPr>
            <a:t>Pause before responding to the sender</a:t>
          </a:r>
          <a:endParaRPr lang="en-US" sz="1800" dirty="0">
            <a:latin typeface="+mn-lt"/>
          </a:endParaRPr>
        </a:p>
      </dgm:t>
    </dgm:pt>
    <dgm:pt modelId="{805753FB-E3CA-4F9F-BB9A-4E116DFA1318}" type="parTrans" cxnId="{26F42441-7A35-469E-8C3A-B8139D6098BB}">
      <dgm:prSet/>
      <dgm:spPr/>
      <dgm:t>
        <a:bodyPr/>
        <a:lstStyle/>
        <a:p>
          <a:endParaRPr lang="en-US"/>
        </a:p>
      </dgm:t>
    </dgm:pt>
    <dgm:pt modelId="{030A75E4-8C88-466C-A7B1-35C84DD7FA92}" type="sibTrans" cxnId="{26F42441-7A35-469E-8C3A-B8139D6098B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1AECEC7-902D-47E6-BB35-72AA948506B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+mn-lt"/>
            </a:rPr>
            <a:t>Paraphrase and summarize as needed, to show that you are listening and understanding </a:t>
          </a:r>
        </a:p>
      </dgm:t>
    </dgm:pt>
    <dgm:pt modelId="{6D0DD05D-C3C1-4D92-9C5D-88B5AF10D6E7}" type="parTrans" cxnId="{A521C11E-3727-4270-8234-54B7A11106D5}">
      <dgm:prSet/>
      <dgm:spPr/>
      <dgm:t>
        <a:bodyPr/>
        <a:lstStyle/>
        <a:p>
          <a:endParaRPr lang="en-US"/>
        </a:p>
      </dgm:t>
    </dgm:pt>
    <dgm:pt modelId="{29313084-E46C-48C6-800B-F5025230BE50}" type="sibTrans" cxnId="{A521C11E-3727-4270-8234-54B7A11106D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F70E83C-C7D6-4321-A2B7-211EE9ADA76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+mn-lt"/>
            </a:rPr>
            <a:t>Clarify when necessary </a:t>
          </a:r>
        </a:p>
      </dgm:t>
    </dgm:pt>
    <dgm:pt modelId="{EFA9B3C8-4737-4AAC-8571-61D14DC60EC2}" type="parTrans" cxnId="{433A4B49-6953-46C1-8A21-2F8767D8FF4F}">
      <dgm:prSet/>
      <dgm:spPr/>
      <dgm:t>
        <a:bodyPr/>
        <a:lstStyle/>
        <a:p>
          <a:endParaRPr lang="en-US"/>
        </a:p>
      </dgm:t>
    </dgm:pt>
    <dgm:pt modelId="{179D758C-0316-4D36-967C-7CDB64F60E1B}" type="sibTrans" cxnId="{433A4B49-6953-46C1-8A21-2F8767D8FF4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30FB08-4325-4CC3-9173-7633A6FB2F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+mn-lt"/>
            </a:rPr>
            <a:t>Help the sender to focus if they drift into other topics</a:t>
          </a:r>
        </a:p>
      </dgm:t>
    </dgm:pt>
    <dgm:pt modelId="{783A24F6-80D8-4B35-93DA-8FF7DFCEF6B1}" type="parTrans" cxnId="{1FC8EAC5-D93C-47BC-93B5-67B4639606B9}">
      <dgm:prSet/>
      <dgm:spPr/>
      <dgm:t>
        <a:bodyPr/>
        <a:lstStyle/>
        <a:p>
          <a:endParaRPr lang="en-US"/>
        </a:p>
      </dgm:t>
    </dgm:pt>
    <dgm:pt modelId="{0A5642A2-1A45-4005-8E1B-33A0700D92BE}" type="sibTrans" cxnId="{1FC8EAC5-D93C-47BC-93B5-67B4639606B9}">
      <dgm:prSet/>
      <dgm:spPr/>
      <dgm:t>
        <a:bodyPr/>
        <a:lstStyle/>
        <a:p>
          <a:endParaRPr lang="en-US"/>
        </a:p>
      </dgm:t>
    </dgm:pt>
    <dgm:pt modelId="{3469E83C-CB48-4234-9045-55FA14301CDF}" type="pres">
      <dgm:prSet presAssocID="{FE36C563-4996-463E-B109-04B50348C81A}" presName="root" presStyleCnt="0">
        <dgm:presLayoutVars>
          <dgm:dir/>
          <dgm:resizeHandles val="exact"/>
        </dgm:presLayoutVars>
      </dgm:prSet>
      <dgm:spPr/>
    </dgm:pt>
    <dgm:pt modelId="{3628AC9F-5570-4959-9E00-8FBAA8223407}" type="pres">
      <dgm:prSet presAssocID="{FE36C563-4996-463E-B109-04B50348C81A}" presName="container" presStyleCnt="0">
        <dgm:presLayoutVars>
          <dgm:dir/>
          <dgm:resizeHandles val="exact"/>
        </dgm:presLayoutVars>
      </dgm:prSet>
      <dgm:spPr/>
    </dgm:pt>
    <dgm:pt modelId="{1968B40E-062F-443E-A6E5-0816BF91A415}" type="pres">
      <dgm:prSet presAssocID="{D7E62D5C-5F4D-402B-9C06-293800EC8884}" presName="compNode" presStyleCnt="0"/>
      <dgm:spPr/>
    </dgm:pt>
    <dgm:pt modelId="{D20305F9-615A-453C-BD37-3CC096C2C486}" type="pres">
      <dgm:prSet presAssocID="{D7E62D5C-5F4D-402B-9C06-293800EC8884}" presName="iconBgRect" presStyleLbl="bgShp" presStyleIdx="0" presStyleCnt="8"/>
      <dgm:spPr>
        <a:prstGeom prst="rect">
          <a:avLst/>
        </a:prstGeom>
      </dgm:spPr>
    </dgm:pt>
    <dgm:pt modelId="{FF2A2EF4-B6D5-45E4-BA72-989EF2B71E53}" type="pres">
      <dgm:prSet presAssocID="{D7E62D5C-5F4D-402B-9C06-293800EC8884}" presName="iconRect" presStyleLbl="node1" presStyleIdx="0" presStyleCnt="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6572B966-A0F8-49E8-A546-855D4A55E525}" type="pres">
      <dgm:prSet presAssocID="{D7E62D5C-5F4D-402B-9C06-293800EC8884}" presName="spaceRect" presStyleCnt="0"/>
      <dgm:spPr/>
    </dgm:pt>
    <dgm:pt modelId="{7BDB5ACD-C106-4D62-AB9B-1CAF91A4E377}" type="pres">
      <dgm:prSet presAssocID="{D7E62D5C-5F4D-402B-9C06-293800EC8884}" presName="textRect" presStyleLbl="revTx" presStyleIdx="0" presStyleCnt="8">
        <dgm:presLayoutVars>
          <dgm:chMax val="1"/>
          <dgm:chPref val="1"/>
        </dgm:presLayoutVars>
      </dgm:prSet>
      <dgm:spPr/>
    </dgm:pt>
    <dgm:pt modelId="{0ED9A0DB-B564-460B-9DEE-72DFC80A3467}" type="pres">
      <dgm:prSet presAssocID="{5F1E4C2C-2A57-4B63-AEA3-B45B6E9B6CA6}" presName="sibTrans" presStyleLbl="sibTrans2D1" presStyleIdx="0" presStyleCnt="0"/>
      <dgm:spPr/>
    </dgm:pt>
    <dgm:pt modelId="{09B969E2-ABFE-43E2-B3F0-97CFB76BA33A}" type="pres">
      <dgm:prSet presAssocID="{CB2CC930-4553-4717-A8F5-B80BE2F981D0}" presName="compNode" presStyleCnt="0"/>
      <dgm:spPr/>
    </dgm:pt>
    <dgm:pt modelId="{FBA5734C-5708-488D-AC79-ABF7B8E4A3BF}" type="pres">
      <dgm:prSet presAssocID="{CB2CC930-4553-4717-A8F5-B80BE2F981D0}" presName="iconBgRect" presStyleLbl="bgShp" presStyleIdx="1" presStyleCnt="8"/>
      <dgm:spPr>
        <a:prstGeom prst="rect">
          <a:avLst/>
        </a:prstGeom>
      </dgm:spPr>
    </dgm:pt>
    <dgm:pt modelId="{95278B39-E97E-4B27-8284-E6B35B166EF6}" type="pres">
      <dgm:prSet presAssocID="{CB2CC930-4553-4717-A8F5-B80BE2F981D0}" presName="iconRect" presStyleLbl="node1" presStyleIdx="1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A9247DC-5FC4-47D1-95D8-27CAD1CA7B41}" type="pres">
      <dgm:prSet presAssocID="{CB2CC930-4553-4717-A8F5-B80BE2F981D0}" presName="spaceRect" presStyleCnt="0"/>
      <dgm:spPr/>
    </dgm:pt>
    <dgm:pt modelId="{0F5FB1CC-57B5-48F8-B0C4-F54F01C92EBB}" type="pres">
      <dgm:prSet presAssocID="{CB2CC930-4553-4717-A8F5-B80BE2F981D0}" presName="textRect" presStyleLbl="revTx" presStyleIdx="1" presStyleCnt="8">
        <dgm:presLayoutVars>
          <dgm:chMax val="1"/>
          <dgm:chPref val="1"/>
        </dgm:presLayoutVars>
      </dgm:prSet>
      <dgm:spPr/>
    </dgm:pt>
    <dgm:pt modelId="{18AF405C-C3A0-4B3A-8E4F-1FB2D6C2C0B1}" type="pres">
      <dgm:prSet presAssocID="{7D563EBB-EA85-431E-9D72-CAEE46BC6A40}" presName="sibTrans" presStyleLbl="sibTrans2D1" presStyleIdx="0" presStyleCnt="0"/>
      <dgm:spPr/>
    </dgm:pt>
    <dgm:pt modelId="{6B637B11-46B7-4425-A652-E33C5F291F88}" type="pres">
      <dgm:prSet presAssocID="{2D9ED237-CBBB-45CA-8F2A-E2DC0E263E64}" presName="compNode" presStyleCnt="0"/>
      <dgm:spPr/>
    </dgm:pt>
    <dgm:pt modelId="{33C23C02-0C0A-4F80-AC5E-586E95B91C5F}" type="pres">
      <dgm:prSet presAssocID="{2D9ED237-CBBB-45CA-8F2A-E2DC0E263E64}" presName="iconBgRect" presStyleLbl="bgShp" presStyleIdx="2" presStyleCnt="8"/>
      <dgm:spPr>
        <a:prstGeom prst="rect">
          <a:avLst/>
        </a:prstGeom>
      </dgm:spPr>
    </dgm:pt>
    <dgm:pt modelId="{0F048F5A-B25D-45B7-9ABF-7B91257C282C}" type="pres">
      <dgm:prSet presAssocID="{2D9ED237-CBBB-45CA-8F2A-E2DC0E263E64}" presName="iconRect" presStyleLbl="node1" presStyleIdx="2" presStyleCnt="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box1"/>
        </a:ext>
      </dgm:extLst>
    </dgm:pt>
    <dgm:pt modelId="{40602F36-65C4-49A9-ADC0-88C2B782064E}" type="pres">
      <dgm:prSet presAssocID="{2D9ED237-CBBB-45CA-8F2A-E2DC0E263E64}" presName="spaceRect" presStyleCnt="0"/>
      <dgm:spPr/>
    </dgm:pt>
    <dgm:pt modelId="{82327877-CAE7-40A5-9B21-5AD55C95E211}" type="pres">
      <dgm:prSet presAssocID="{2D9ED237-CBBB-45CA-8F2A-E2DC0E263E64}" presName="textRect" presStyleLbl="revTx" presStyleIdx="2" presStyleCnt="8">
        <dgm:presLayoutVars>
          <dgm:chMax val="1"/>
          <dgm:chPref val="1"/>
        </dgm:presLayoutVars>
      </dgm:prSet>
      <dgm:spPr/>
    </dgm:pt>
    <dgm:pt modelId="{93C7486B-4BB0-4F0E-A2A8-993C50586E81}" type="pres">
      <dgm:prSet presAssocID="{E2849262-E6C1-4855-9F02-72FC9D01F5A7}" presName="sibTrans" presStyleLbl="sibTrans2D1" presStyleIdx="0" presStyleCnt="0"/>
      <dgm:spPr/>
    </dgm:pt>
    <dgm:pt modelId="{6C99D087-4667-46CC-9900-F1E548F9C7B0}" type="pres">
      <dgm:prSet presAssocID="{315BD19A-6604-4B5B-A8D0-C3991E702270}" presName="compNode" presStyleCnt="0"/>
      <dgm:spPr/>
    </dgm:pt>
    <dgm:pt modelId="{708668AD-1895-4109-A294-AC812B3DF4DD}" type="pres">
      <dgm:prSet presAssocID="{315BD19A-6604-4B5B-A8D0-C3991E702270}" presName="iconBgRect" presStyleLbl="bgShp" presStyleIdx="3" presStyleCnt="8"/>
      <dgm:spPr>
        <a:prstGeom prst="rect">
          <a:avLst/>
        </a:prstGeom>
      </dgm:spPr>
    </dgm:pt>
    <dgm:pt modelId="{8FD77BE2-BAB1-4F0F-91EB-4067B8840C06}" type="pres">
      <dgm:prSet presAssocID="{315BD19A-6604-4B5B-A8D0-C3991E702270}" presName="iconRect" presStyleLbl="node1" presStyleIdx="3" presStyleCnt="8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494234AC-AFA7-4F49-98ED-2B444AB15A1A}" type="pres">
      <dgm:prSet presAssocID="{315BD19A-6604-4B5B-A8D0-C3991E702270}" presName="spaceRect" presStyleCnt="0"/>
      <dgm:spPr/>
    </dgm:pt>
    <dgm:pt modelId="{0316D87C-0745-46EE-B27F-C1F185CC93F2}" type="pres">
      <dgm:prSet presAssocID="{315BD19A-6604-4B5B-A8D0-C3991E702270}" presName="textRect" presStyleLbl="revTx" presStyleIdx="3" presStyleCnt="8">
        <dgm:presLayoutVars>
          <dgm:chMax val="1"/>
          <dgm:chPref val="1"/>
        </dgm:presLayoutVars>
      </dgm:prSet>
      <dgm:spPr/>
    </dgm:pt>
    <dgm:pt modelId="{424EE181-B23E-40BB-950C-B6715E643332}" type="pres">
      <dgm:prSet presAssocID="{ADFE6A04-FE5A-4492-8B09-073EBD4F64DE}" presName="sibTrans" presStyleLbl="sibTrans2D1" presStyleIdx="0" presStyleCnt="0"/>
      <dgm:spPr/>
    </dgm:pt>
    <dgm:pt modelId="{C378078F-F8D5-4C06-A347-660AD8820DBC}" type="pres">
      <dgm:prSet presAssocID="{1230A6C5-6D44-47A3-BA5F-E4B55D12B7F4}" presName="compNode" presStyleCnt="0"/>
      <dgm:spPr/>
    </dgm:pt>
    <dgm:pt modelId="{DF0F71D5-C59E-4792-B18B-306F8EAF0AD0}" type="pres">
      <dgm:prSet presAssocID="{1230A6C5-6D44-47A3-BA5F-E4B55D12B7F4}" presName="iconBgRect" presStyleLbl="bgShp" presStyleIdx="4" presStyleCnt="8"/>
      <dgm:spPr>
        <a:prstGeom prst="rect">
          <a:avLst/>
        </a:prstGeom>
      </dgm:spPr>
    </dgm:pt>
    <dgm:pt modelId="{C4516BAE-6478-4D72-AB0D-AEFE610601CD}" type="pres">
      <dgm:prSet presAssocID="{1230A6C5-6D44-47A3-BA5F-E4B55D12B7F4}" presName="iconRect" presStyleLbl="node1" presStyleIdx="4" presStyleCnt="8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use"/>
        </a:ext>
      </dgm:extLst>
    </dgm:pt>
    <dgm:pt modelId="{21DC7D8E-33FD-4117-8118-26FC42FEC48A}" type="pres">
      <dgm:prSet presAssocID="{1230A6C5-6D44-47A3-BA5F-E4B55D12B7F4}" presName="spaceRect" presStyleCnt="0"/>
      <dgm:spPr/>
    </dgm:pt>
    <dgm:pt modelId="{69BF3D8A-29DE-4CE5-8B3C-DE17F73BAF8A}" type="pres">
      <dgm:prSet presAssocID="{1230A6C5-6D44-47A3-BA5F-E4B55D12B7F4}" presName="textRect" presStyleLbl="revTx" presStyleIdx="4" presStyleCnt="8">
        <dgm:presLayoutVars>
          <dgm:chMax val="1"/>
          <dgm:chPref val="1"/>
        </dgm:presLayoutVars>
      </dgm:prSet>
      <dgm:spPr/>
    </dgm:pt>
    <dgm:pt modelId="{FFF31CAD-FCCF-4511-9707-63D92F68B1D4}" type="pres">
      <dgm:prSet presAssocID="{030A75E4-8C88-466C-A7B1-35C84DD7FA92}" presName="sibTrans" presStyleLbl="sibTrans2D1" presStyleIdx="0" presStyleCnt="0"/>
      <dgm:spPr/>
    </dgm:pt>
    <dgm:pt modelId="{D5A74434-3B2D-4160-A68A-80C0EF869D1F}" type="pres">
      <dgm:prSet presAssocID="{21AECEC7-902D-47E6-BB35-72AA948506BB}" presName="compNode" presStyleCnt="0"/>
      <dgm:spPr/>
    </dgm:pt>
    <dgm:pt modelId="{1E797271-4DD9-4353-90F5-1C2A8269E303}" type="pres">
      <dgm:prSet presAssocID="{21AECEC7-902D-47E6-BB35-72AA948506BB}" presName="iconBgRect" presStyleLbl="bgShp" presStyleIdx="5" presStyleCnt="8"/>
      <dgm:spPr>
        <a:prstGeom prst="rect">
          <a:avLst/>
        </a:prstGeom>
      </dgm:spPr>
    </dgm:pt>
    <dgm:pt modelId="{B965D6FF-4CAF-4177-A6AE-F145E5337911}" type="pres">
      <dgm:prSet presAssocID="{21AECEC7-902D-47E6-BB35-72AA948506BB}" presName="iconRect" presStyleLbl="node1" presStyleIdx="5" presStyleCnt="8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66CABE7C-E8C1-4502-9D69-57EA7122A591}" type="pres">
      <dgm:prSet presAssocID="{21AECEC7-902D-47E6-BB35-72AA948506BB}" presName="spaceRect" presStyleCnt="0"/>
      <dgm:spPr/>
    </dgm:pt>
    <dgm:pt modelId="{51512F38-55C5-4A25-B513-6A011B1B01DE}" type="pres">
      <dgm:prSet presAssocID="{21AECEC7-902D-47E6-BB35-72AA948506BB}" presName="textRect" presStyleLbl="revTx" presStyleIdx="5" presStyleCnt="8">
        <dgm:presLayoutVars>
          <dgm:chMax val="1"/>
          <dgm:chPref val="1"/>
        </dgm:presLayoutVars>
      </dgm:prSet>
      <dgm:spPr/>
    </dgm:pt>
    <dgm:pt modelId="{9E82DB1F-E8E5-4F7D-A598-9CE941BA117B}" type="pres">
      <dgm:prSet presAssocID="{29313084-E46C-48C6-800B-F5025230BE50}" presName="sibTrans" presStyleLbl="sibTrans2D1" presStyleIdx="0" presStyleCnt="0"/>
      <dgm:spPr/>
    </dgm:pt>
    <dgm:pt modelId="{1F175A06-94C2-4710-82DC-453149B92C9D}" type="pres">
      <dgm:prSet presAssocID="{6F70E83C-C7D6-4321-A2B7-211EE9ADA76B}" presName="compNode" presStyleCnt="0"/>
      <dgm:spPr/>
    </dgm:pt>
    <dgm:pt modelId="{9B6C0F39-4E43-4697-8EE7-EA5161B80270}" type="pres">
      <dgm:prSet presAssocID="{6F70E83C-C7D6-4321-A2B7-211EE9ADA76B}" presName="iconBgRect" presStyleLbl="bgShp" presStyleIdx="6" presStyleCnt="8"/>
      <dgm:spPr>
        <a:prstGeom prst="rect">
          <a:avLst/>
        </a:prstGeom>
      </dgm:spPr>
    </dgm:pt>
    <dgm:pt modelId="{9E93BA28-C2B8-4DEC-81A9-34AAD1A5B08D}" type="pres">
      <dgm:prSet presAssocID="{6F70E83C-C7D6-4321-A2B7-211EE9ADA76B}" presName="iconRect" presStyleLbl="node1" presStyleIdx="6" presStyleCnt="8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AE2BF9F-76AD-4EBF-B950-7AA72625198B}" type="pres">
      <dgm:prSet presAssocID="{6F70E83C-C7D6-4321-A2B7-211EE9ADA76B}" presName="spaceRect" presStyleCnt="0"/>
      <dgm:spPr/>
    </dgm:pt>
    <dgm:pt modelId="{705BA9B4-482F-40EA-8807-BE5C2DE4D2B2}" type="pres">
      <dgm:prSet presAssocID="{6F70E83C-C7D6-4321-A2B7-211EE9ADA76B}" presName="textRect" presStyleLbl="revTx" presStyleIdx="6" presStyleCnt="8">
        <dgm:presLayoutVars>
          <dgm:chMax val="1"/>
          <dgm:chPref val="1"/>
        </dgm:presLayoutVars>
      </dgm:prSet>
      <dgm:spPr/>
    </dgm:pt>
    <dgm:pt modelId="{F965234B-5595-43E1-BD8F-A4A56208AF65}" type="pres">
      <dgm:prSet presAssocID="{179D758C-0316-4D36-967C-7CDB64F60E1B}" presName="sibTrans" presStyleLbl="sibTrans2D1" presStyleIdx="0" presStyleCnt="0"/>
      <dgm:spPr/>
    </dgm:pt>
    <dgm:pt modelId="{058B11D7-7B15-4567-B400-1367F02352D1}" type="pres">
      <dgm:prSet presAssocID="{7630FB08-4325-4CC3-9173-7633A6FB2F9F}" presName="compNode" presStyleCnt="0"/>
      <dgm:spPr/>
    </dgm:pt>
    <dgm:pt modelId="{07306284-B74A-4C88-9980-A72724F064BE}" type="pres">
      <dgm:prSet presAssocID="{7630FB08-4325-4CC3-9173-7633A6FB2F9F}" presName="iconBgRect" presStyleLbl="bgShp" presStyleIdx="7" presStyleCnt="8"/>
      <dgm:spPr>
        <a:prstGeom prst="rect">
          <a:avLst/>
        </a:prstGeom>
      </dgm:spPr>
    </dgm:pt>
    <dgm:pt modelId="{7662DDDF-0BFB-4454-9B1E-BFBDC272D76A}" type="pres">
      <dgm:prSet presAssocID="{7630FB08-4325-4CC3-9173-7633A6FB2F9F}" presName="iconRect" presStyleLbl="node1" presStyleIdx="7" presStyleCnt="8"/>
      <dgm:spPr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484EC87-0413-4828-9CB2-51006D1EECB6}" type="pres">
      <dgm:prSet presAssocID="{7630FB08-4325-4CC3-9173-7633A6FB2F9F}" presName="spaceRect" presStyleCnt="0"/>
      <dgm:spPr/>
    </dgm:pt>
    <dgm:pt modelId="{62AD841B-D394-43EE-873C-9DB1011DD8CD}" type="pres">
      <dgm:prSet presAssocID="{7630FB08-4325-4CC3-9173-7633A6FB2F9F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855AFC07-FE12-4676-AA0D-86270494591F}" srcId="{FE36C563-4996-463E-B109-04B50348C81A}" destId="{CB2CC930-4553-4717-A8F5-B80BE2F981D0}" srcOrd="1" destOrd="0" parTransId="{DB071CEC-461A-46B0-ACF2-E9A3799B1112}" sibTransId="{7D563EBB-EA85-431E-9D72-CAEE46BC6A40}"/>
    <dgm:cxn modelId="{BF31681D-0B37-4AF4-9E71-656863D1C3FD}" type="presOf" srcId="{21AECEC7-902D-47E6-BB35-72AA948506BB}" destId="{51512F38-55C5-4A25-B513-6A011B1B01DE}" srcOrd="0" destOrd="0" presId="urn:microsoft.com/office/officeart/2018/2/layout/IconCircleList"/>
    <dgm:cxn modelId="{A521C11E-3727-4270-8234-54B7A11106D5}" srcId="{FE36C563-4996-463E-B109-04B50348C81A}" destId="{21AECEC7-902D-47E6-BB35-72AA948506BB}" srcOrd="5" destOrd="0" parTransId="{6D0DD05D-C3C1-4D92-9C5D-88B5AF10D6E7}" sibTransId="{29313084-E46C-48C6-800B-F5025230BE50}"/>
    <dgm:cxn modelId="{3831483C-24EE-4FE4-803F-4F47293BA81D}" type="presOf" srcId="{6F70E83C-C7D6-4321-A2B7-211EE9ADA76B}" destId="{705BA9B4-482F-40EA-8807-BE5C2DE4D2B2}" srcOrd="0" destOrd="0" presId="urn:microsoft.com/office/officeart/2018/2/layout/IconCircleList"/>
    <dgm:cxn modelId="{ECBB865F-522F-4125-8F7F-5A32291C94A9}" srcId="{FE36C563-4996-463E-B109-04B50348C81A}" destId="{D7E62D5C-5F4D-402B-9C06-293800EC8884}" srcOrd="0" destOrd="0" parTransId="{6BE7100E-09D1-4EBD-85E1-BAF5393E69A4}" sibTransId="{5F1E4C2C-2A57-4B63-AEA3-B45B6E9B6CA6}"/>
    <dgm:cxn modelId="{26F42441-7A35-469E-8C3A-B8139D6098BB}" srcId="{FE36C563-4996-463E-B109-04B50348C81A}" destId="{1230A6C5-6D44-47A3-BA5F-E4B55D12B7F4}" srcOrd="4" destOrd="0" parTransId="{805753FB-E3CA-4F9F-BB9A-4E116DFA1318}" sibTransId="{030A75E4-8C88-466C-A7B1-35C84DD7FA92}"/>
    <dgm:cxn modelId="{7E93A967-5CFC-461C-BD72-E2175D22AE28}" type="presOf" srcId="{FE36C563-4996-463E-B109-04B50348C81A}" destId="{3469E83C-CB48-4234-9045-55FA14301CDF}" srcOrd="0" destOrd="0" presId="urn:microsoft.com/office/officeart/2018/2/layout/IconCircleList"/>
    <dgm:cxn modelId="{433A4B49-6953-46C1-8A21-2F8767D8FF4F}" srcId="{FE36C563-4996-463E-B109-04B50348C81A}" destId="{6F70E83C-C7D6-4321-A2B7-211EE9ADA76B}" srcOrd="6" destOrd="0" parTransId="{EFA9B3C8-4737-4AAC-8571-61D14DC60EC2}" sibTransId="{179D758C-0316-4D36-967C-7CDB64F60E1B}"/>
    <dgm:cxn modelId="{3CE24E69-9236-4CAE-98D8-D28FC53CC5E5}" type="presOf" srcId="{D7E62D5C-5F4D-402B-9C06-293800EC8884}" destId="{7BDB5ACD-C106-4D62-AB9B-1CAF91A4E377}" srcOrd="0" destOrd="0" presId="urn:microsoft.com/office/officeart/2018/2/layout/IconCircleList"/>
    <dgm:cxn modelId="{13B7F449-E510-4F15-BA84-E2716E1CBC2E}" type="presOf" srcId="{7630FB08-4325-4CC3-9173-7633A6FB2F9F}" destId="{62AD841B-D394-43EE-873C-9DB1011DD8CD}" srcOrd="0" destOrd="0" presId="urn:microsoft.com/office/officeart/2018/2/layout/IconCircleList"/>
    <dgm:cxn modelId="{9A7B616C-B29F-44F7-88C1-66AF8AF0DC13}" srcId="{FE36C563-4996-463E-B109-04B50348C81A}" destId="{315BD19A-6604-4B5B-A8D0-C3991E702270}" srcOrd="3" destOrd="0" parTransId="{A1ABD478-2D7D-4AA5-9073-D45E09A92E16}" sibTransId="{ADFE6A04-FE5A-4492-8B09-073EBD4F64DE}"/>
    <dgm:cxn modelId="{F5F0F16E-6F72-48C6-8034-E44EA565942C}" type="presOf" srcId="{315BD19A-6604-4B5B-A8D0-C3991E702270}" destId="{0316D87C-0745-46EE-B27F-C1F185CC93F2}" srcOrd="0" destOrd="0" presId="urn:microsoft.com/office/officeart/2018/2/layout/IconCircleList"/>
    <dgm:cxn modelId="{CC89046F-8838-4498-BA18-2523251FD021}" type="presOf" srcId="{179D758C-0316-4D36-967C-7CDB64F60E1B}" destId="{F965234B-5595-43E1-BD8F-A4A56208AF65}" srcOrd="0" destOrd="0" presId="urn:microsoft.com/office/officeart/2018/2/layout/IconCircleList"/>
    <dgm:cxn modelId="{06DC1A71-9DE4-4D36-A4C8-ADE85A401F73}" type="presOf" srcId="{5F1E4C2C-2A57-4B63-AEA3-B45B6E9B6CA6}" destId="{0ED9A0DB-B564-460B-9DEE-72DFC80A3467}" srcOrd="0" destOrd="0" presId="urn:microsoft.com/office/officeart/2018/2/layout/IconCircleList"/>
    <dgm:cxn modelId="{BF7E9372-2437-4C88-872A-FA0967E3F3C6}" type="presOf" srcId="{7D563EBB-EA85-431E-9D72-CAEE46BC6A40}" destId="{18AF405C-C3A0-4B3A-8E4F-1FB2D6C2C0B1}" srcOrd="0" destOrd="0" presId="urn:microsoft.com/office/officeart/2018/2/layout/IconCircleList"/>
    <dgm:cxn modelId="{5E8B9AA8-6CE2-43D9-A69B-4768DD5D63A2}" type="presOf" srcId="{030A75E4-8C88-466C-A7B1-35C84DD7FA92}" destId="{FFF31CAD-FCCF-4511-9707-63D92F68B1D4}" srcOrd="0" destOrd="0" presId="urn:microsoft.com/office/officeart/2018/2/layout/IconCircleList"/>
    <dgm:cxn modelId="{C155EBB9-490E-4D28-B0E0-5793DEFDCEBD}" type="presOf" srcId="{1230A6C5-6D44-47A3-BA5F-E4B55D12B7F4}" destId="{69BF3D8A-29DE-4CE5-8B3C-DE17F73BAF8A}" srcOrd="0" destOrd="0" presId="urn:microsoft.com/office/officeart/2018/2/layout/IconCircleList"/>
    <dgm:cxn modelId="{839DCEC1-6700-42C6-9582-DE59947534BE}" type="presOf" srcId="{CB2CC930-4553-4717-A8F5-B80BE2F981D0}" destId="{0F5FB1CC-57B5-48F8-B0C4-F54F01C92EBB}" srcOrd="0" destOrd="0" presId="urn:microsoft.com/office/officeart/2018/2/layout/IconCircleList"/>
    <dgm:cxn modelId="{1FC8EAC5-D93C-47BC-93B5-67B4639606B9}" srcId="{FE36C563-4996-463E-B109-04B50348C81A}" destId="{7630FB08-4325-4CC3-9173-7633A6FB2F9F}" srcOrd="7" destOrd="0" parTransId="{783A24F6-80D8-4B35-93DA-8FF7DFCEF6B1}" sibTransId="{0A5642A2-1A45-4005-8E1B-33A0700D92BE}"/>
    <dgm:cxn modelId="{EF0E89C9-FFC4-4E1E-8308-FBFFD0B761C3}" type="presOf" srcId="{2D9ED237-CBBB-45CA-8F2A-E2DC0E263E64}" destId="{82327877-CAE7-40A5-9B21-5AD55C95E211}" srcOrd="0" destOrd="0" presId="urn:microsoft.com/office/officeart/2018/2/layout/IconCircleList"/>
    <dgm:cxn modelId="{17085ED2-529A-4DED-8DB5-16CC7AFCB081}" srcId="{FE36C563-4996-463E-B109-04B50348C81A}" destId="{2D9ED237-CBBB-45CA-8F2A-E2DC0E263E64}" srcOrd="2" destOrd="0" parTransId="{F576E907-17C4-46ED-88FE-A4198886D739}" sibTransId="{E2849262-E6C1-4855-9F02-72FC9D01F5A7}"/>
    <dgm:cxn modelId="{49762FD4-F62F-4102-8FA8-6B06DF46BF6B}" type="presOf" srcId="{29313084-E46C-48C6-800B-F5025230BE50}" destId="{9E82DB1F-E8E5-4F7D-A598-9CE941BA117B}" srcOrd="0" destOrd="0" presId="urn:microsoft.com/office/officeart/2018/2/layout/IconCircleList"/>
    <dgm:cxn modelId="{5D9B27E0-434A-4939-A53B-AFB4502644D7}" type="presOf" srcId="{E2849262-E6C1-4855-9F02-72FC9D01F5A7}" destId="{93C7486B-4BB0-4F0E-A2A8-993C50586E81}" srcOrd="0" destOrd="0" presId="urn:microsoft.com/office/officeart/2018/2/layout/IconCircleList"/>
    <dgm:cxn modelId="{47CD25FF-AEAF-4692-9B16-0F1A39006AFC}" type="presOf" srcId="{ADFE6A04-FE5A-4492-8B09-073EBD4F64DE}" destId="{424EE181-B23E-40BB-950C-B6715E643332}" srcOrd="0" destOrd="0" presId="urn:microsoft.com/office/officeart/2018/2/layout/IconCircleList"/>
    <dgm:cxn modelId="{3D6A5A94-BC95-4621-9649-839E394688DF}" type="presParOf" srcId="{3469E83C-CB48-4234-9045-55FA14301CDF}" destId="{3628AC9F-5570-4959-9E00-8FBAA8223407}" srcOrd="0" destOrd="0" presId="urn:microsoft.com/office/officeart/2018/2/layout/IconCircleList"/>
    <dgm:cxn modelId="{4DFCF67D-B4F4-428E-8CAA-0DD9721E029D}" type="presParOf" srcId="{3628AC9F-5570-4959-9E00-8FBAA8223407}" destId="{1968B40E-062F-443E-A6E5-0816BF91A415}" srcOrd="0" destOrd="0" presId="urn:microsoft.com/office/officeart/2018/2/layout/IconCircleList"/>
    <dgm:cxn modelId="{A38FD393-0257-43C7-8C65-6054F8E56F38}" type="presParOf" srcId="{1968B40E-062F-443E-A6E5-0816BF91A415}" destId="{D20305F9-615A-453C-BD37-3CC096C2C486}" srcOrd="0" destOrd="0" presId="urn:microsoft.com/office/officeart/2018/2/layout/IconCircleList"/>
    <dgm:cxn modelId="{2A308337-89EB-447E-A5B5-6EDFD52665DA}" type="presParOf" srcId="{1968B40E-062F-443E-A6E5-0816BF91A415}" destId="{FF2A2EF4-B6D5-45E4-BA72-989EF2B71E53}" srcOrd="1" destOrd="0" presId="urn:microsoft.com/office/officeart/2018/2/layout/IconCircleList"/>
    <dgm:cxn modelId="{C4E93D67-2344-4CC4-A3D3-5306F11F0921}" type="presParOf" srcId="{1968B40E-062F-443E-A6E5-0816BF91A415}" destId="{6572B966-A0F8-49E8-A546-855D4A55E525}" srcOrd="2" destOrd="0" presId="urn:microsoft.com/office/officeart/2018/2/layout/IconCircleList"/>
    <dgm:cxn modelId="{25829B23-9CCD-4097-996F-15585B03A583}" type="presParOf" srcId="{1968B40E-062F-443E-A6E5-0816BF91A415}" destId="{7BDB5ACD-C106-4D62-AB9B-1CAF91A4E377}" srcOrd="3" destOrd="0" presId="urn:microsoft.com/office/officeart/2018/2/layout/IconCircleList"/>
    <dgm:cxn modelId="{15B9F3AA-8162-4896-9A64-02C4F48B9C4C}" type="presParOf" srcId="{3628AC9F-5570-4959-9E00-8FBAA8223407}" destId="{0ED9A0DB-B564-460B-9DEE-72DFC80A3467}" srcOrd="1" destOrd="0" presId="urn:microsoft.com/office/officeart/2018/2/layout/IconCircleList"/>
    <dgm:cxn modelId="{EA781384-90CE-424B-A75D-2D688DECED48}" type="presParOf" srcId="{3628AC9F-5570-4959-9E00-8FBAA8223407}" destId="{09B969E2-ABFE-43E2-B3F0-97CFB76BA33A}" srcOrd="2" destOrd="0" presId="urn:microsoft.com/office/officeart/2018/2/layout/IconCircleList"/>
    <dgm:cxn modelId="{6EFE1120-6247-4C98-BC93-202239E57C13}" type="presParOf" srcId="{09B969E2-ABFE-43E2-B3F0-97CFB76BA33A}" destId="{FBA5734C-5708-488D-AC79-ABF7B8E4A3BF}" srcOrd="0" destOrd="0" presId="urn:microsoft.com/office/officeart/2018/2/layout/IconCircleList"/>
    <dgm:cxn modelId="{0C8A8D76-11C4-41DD-94D1-557EFB10A53E}" type="presParOf" srcId="{09B969E2-ABFE-43E2-B3F0-97CFB76BA33A}" destId="{95278B39-E97E-4B27-8284-E6B35B166EF6}" srcOrd="1" destOrd="0" presId="urn:microsoft.com/office/officeart/2018/2/layout/IconCircleList"/>
    <dgm:cxn modelId="{30E0C4B8-2E17-4A9E-9543-841DFC7F44E6}" type="presParOf" srcId="{09B969E2-ABFE-43E2-B3F0-97CFB76BA33A}" destId="{2A9247DC-5FC4-47D1-95D8-27CAD1CA7B41}" srcOrd="2" destOrd="0" presId="urn:microsoft.com/office/officeart/2018/2/layout/IconCircleList"/>
    <dgm:cxn modelId="{08148513-852B-40E4-93E9-C1721A0B883E}" type="presParOf" srcId="{09B969E2-ABFE-43E2-B3F0-97CFB76BA33A}" destId="{0F5FB1CC-57B5-48F8-B0C4-F54F01C92EBB}" srcOrd="3" destOrd="0" presId="urn:microsoft.com/office/officeart/2018/2/layout/IconCircleList"/>
    <dgm:cxn modelId="{C12FB6E3-2DF3-42E5-9B37-AA077C0912DF}" type="presParOf" srcId="{3628AC9F-5570-4959-9E00-8FBAA8223407}" destId="{18AF405C-C3A0-4B3A-8E4F-1FB2D6C2C0B1}" srcOrd="3" destOrd="0" presId="urn:microsoft.com/office/officeart/2018/2/layout/IconCircleList"/>
    <dgm:cxn modelId="{93BB7EA4-F7B2-4FD5-A205-89ACCD574EC4}" type="presParOf" srcId="{3628AC9F-5570-4959-9E00-8FBAA8223407}" destId="{6B637B11-46B7-4425-A652-E33C5F291F88}" srcOrd="4" destOrd="0" presId="urn:microsoft.com/office/officeart/2018/2/layout/IconCircleList"/>
    <dgm:cxn modelId="{9529D9E9-5C5A-4C96-B0D6-3925EBD84B4B}" type="presParOf" srcId="{6B637B11-46B7-4425-A652-E33C5F291F88}" destId="{33C23C02-0C0A-4F80-AC5E-586E95B91C5F}" srcOrd="0" destOrd="0" presId="urn:microsoft.com/office/officeart/2018/2/layout/IconCircleList"/>
    <dgm:cxn modelId="{8D64E775-86C7-4D3E-9248-0A4C3E9DB9EE}" type="presParOf" srcId="{6B637B11-46B7-4425-A652-E33C5F291F88}" destId="{0F048F5A-B25D-45B7-9ABF-7B91257C282C}" srcOrd="1" destOrd="0" presId="urn:microsoft.com/office/officeart/2018/2/layout/IconCircleList"/>
    <dgm:cxn modelId="{FF48ADD1-4D21-4CF9-AFD3-080E8CD425D0}" type="presParOf" srcId="{6B637B11-46B7-4425-A652-E33C5F291F88}" destId="{40602F36-65C4-49A9-ADC0-88C2B782064E}" srcOrd="2" destOrd="0" presId="urn:microsoft.com/office/officeart/2018/2/layout/IconCircleList"/>
    <dgm:cxn modelId="{85EDB419-5D61-41E5-A3E3-64841D9B3A1D}" type="presParOf" srcId="{6B637B11-46B7-4425-A652-E33C5F291F88}" destId="{82327877-CAE7-40A5-9B21-5AD55C95E211}" srcOrd="3" destOrd="0" presId="urn:microsoft.com/office/officeart/2018/2/layout/IconCircleList"/>
    <dgm:cxn modelId="{4547AF3D-796F-400D-B5AB-C317BB09415D}" type="presParOf" srcId="{3628AC9F-5570-4959-9E00-8FBAA8223407}" destId="{93C7486B-4BB0-4F0E-A2A8-993C50586E81}" srcOrd="5" destOrd="0" presId="urn:microsoft.com/office/officeart/2018/2/layout/IconCircleList"/>
    <dgm:cxn modelId="{3D2D6433-3E7D-4400-9458-ADCABE3F0401}" type="presParOf" srcId="{3628AC9F-5570-4959-9E00-8FBAA8223407}" destId="{6C99D087-4667-46CC-9900-F1E548F9C7B0}" srcOrd="6" destOrd="0" presId="urn:microsoft.com/office/officeart/2018/2/layout/IconCircleList"/>
    <dgm:cxn modelId="{47271590-2751-452F-BBF8-4808B88AEE6A}" type="presParOf" srcId="{6C99D087-4667-46CC-9900-F1E548F9C7B0}" destId="{708668AD-1895-4109-A294-AC812B3DF4DD}" srcOrd="0" destOrd="0" presId="urn:microsoft.com/office/officeart/2018/2/layout/IconCircleList"/>
    <dgm:cxn modelId="{1EF646D5-9D2F-4A54-AF15-6D94716ECE10}" type="presParOf" srcId="{6C99D087-4667-46CC-9900-F1E548F9C7B0}" destId="{8FD77BE2-BAB1-4F0F-91EB-4067B8840C06}" srcOrd="1" destOrd="0" presId="urn:microsoft.com/office/officeart/2018/2/layout/IconCircleList"/>
    <dgm:cxn modelId="{F90A3818-3093-4444-B40A-41D098648CA7}" type="presParOf" srcId="{6C99D087-4667-46CC-9900-F1E548F9C7B0}" destId="{494234AC-AFA7-4F49-98ED-2B444AB15A1A}" srcOrd="2" destOrd="0" presId="urn:microsoft.com/office/officeart/2018/2/layout/IconCircleList"/>
    <dgm:cxn modelId="{EA19B421-1648-4193-A5E0-CF660D9FA0A1}" type="presParOf" srcId="{6C99D087-4667-46CC-9900-F1E548F9C7B0}" destId="{0316D87C-0745-46EE-B27F-C1F185CC93F2}" srcOrd="3" destOrd="0" presId="urn:microsoft.com/office/officeart/2018/2/layout/IconCircleList"/>
    <dgm:cxn modelId="{33165CA5-E1D1-4D13-82DF-FB49CC707EC4}" type="presParOf" srcId="{3628AC9F-5570-4959-9E00-8FBAA8223407}" destId="{424EE181-B23E-40BB-950C-B6715E643332}" srcOrd="7" destOrd="0" presId="urn:microsoft.com/office/officeart/2018/2/layout/IconCircleList"/>
    <dgm:cxn modelId="{896D754A-DCA5-43F0-8951-3A045F12750F}" type="presParOf" srcId="{3628AC9F-5570-4959-9E00-8FBAA8223407}" destId="{C378078F-F8D5-4C06-A347-660AD8820DBC}" srcOrd="8" destOrd="0" presId="urn:microsoft.com/office/officeart/2018/2/layout/IconCircleList"/>
    <dgm:cxn modelId="{E724DEA1-5858-4A5D-AF7B-ED9698FD22B5}" type="presParOf" srcId="{C378078F-F8D5-4C06-A347-660AD8820DBC}" destId="{DF0F71D5-C59E-4792-B18B-306F8EAF0AD0}" srcOrd="0" destOrd="0" presId="urn:microsoft.com/office/officeart/2018/2/layout/IconCircleList"/>
    <dgm:cxn modelId="{1B44352E-73EC-42E2-95F1-CED571D27003}" type="presParOf" srcId="{C378078F-F8D5-4C06-A347-660AD8820DBC}" destId="{C4516BAE-6478-4D72-AB0D-AEFE610601CD}" srcOrd="1" destOrd="0" presId="urn:microsoft.com/office/officeart/2018/2/layout/IconCircleList"/>
    <dgm:cxn modelId="{4D1CBF74-C904-4111-BC47-61C0A07EFE8C}" type="presParOf" srcId="{C378078F-F8D5-4C06-A347-660AD8820DBC}" destId="{21DC7D8E-33FD-4117-8118-26FC42FEC48A}" srcOrd="2" destOrd="0" presId="urn:microsoft.com/office/officeart/2018/2/layout/IconCircleList"/>
    <dgm:cxn modelId="{170D8F2D-0848-420C-B149-2EA451B2DAE7}" type="presParOf" srcId="{C378078F-F8D5-4C06-A347-660AD8820DBC}" destId="{69BF3D8A-29DE-4CE5-8B3C-DE17F73BAF8A}" srcOrd="3" destOrd="0" presId="urn:microsoft.com/office/officeart/2018/2/layout/IconCircleList"/>
    <dgm:cxn modelId="{72DB598A-1EDA-4D4A-A4C9-8C0F460E3D06}" type="presParOf" srcId="{3628AC9F-5570-4959-9E00-8FBAA8223407}" destId="{FFF31CAD-FCCF-4511-9707-63D92F68B1D4}" srcOrd="9" destOrd="0" presId="urn:microsoft.com/office/officeart/2018/2/layout/IconCircleList"/>
    <dgm:cxn modelId="{766EAFAF-4578-448B-88F6-82E55D191D73}" type="presParOf" srcId="{3628AC9F-5570-4959-9E00-8FBAA8223407}" destId="{D5A74434-3B2D-4160-A68A-80C0EF869D1F}" srcOrd="10" destOrd="0" presId="urn:microsoft.com/office/officeart/2018/2/layout/IconCircleList"/>
    <dgm:cxn modelId="{B53048F9-20A9-4369-B553-9874B0AA2EC5}" type="presParOf" srcId="{D5A74434-3B2D-4160-A68A-80C0EF869D1F}" destId="{1E797271-4DD9-4353-90F5-1C2A8269E303}" srcOrd="0" destOrd="0" presId="urn:microsoft.com/office/officeart/2018/2/layout/IconCircleList"/>
    <dgm:cxn modelId="{75EDD5E2-660D-447F-80AC-B73A2B8AEDC4}" type="presParOf" srcId="{D5A74434-3B2D-4160-A68A-80C0EF869D1F}" destId="{B965D6FF-4CAF-4177-A6AE-F145E5337911}" srcOrd="1" destOrd="0" presId="urn:microsoft.com/office/officeart/2018/2/layout/IconCircleList"/>
    <dgm:cxn modelId="{D22C0B5D-7CE0-4DBA-89EF-E1ED3396C63F}" type="presParOf" srcId="{D5A74434-3B2D-4160-A68A-80C0EF869D1F}" destId="{66CABE7C-E8C1-4502-9D69-57EA7122A591}" srcOrd="2" destOrd="0" presId="urn:microsoft.com/office/officeart/2018/2/layout/IconCircleList"/>
    <dgm:cxn modelId="{EA3EF06A-4084-4C98-A320-0C35F10DDBF0}" type="presParOf" srcId="{D5A74434-3B2D-4160-A68A-80C0EF869D1F}" destId="{51512F38-55C5-4A25-B513-6A011B1B01DE}" srcOrd="3" destOrd="0" presId="urn:microsoft.com/office/officeart/2018/2/layout/IconCircleList"/>
    <dgm:cxn modelId="{35C5C398-38F9-4D28-9B4B-A0B919FE0D77}" type="presParOf" srcId="{3628AC9F-5570-4959-9E00-8FBAA8223407}" destId="{9E82DB1F-E8E5-4F7D-A598-9CE941BA117B}" srcOrd="11" destOrd="0" presId="urn:microsoft.com/office/officeart/2018/2/layout/IconCircleList"/>
    <dgm:cxn modelId="{63C55378-587B-403D-89DB-E4C38568F345}" type="presParOf" srcId="{3628AC9F-5570-4959-9E00-8FBAA8223407}" destId="{1F175A06-94C2-4710-82DC-453149B92C9D}" srcOrd="12" destOrd="0" presId="urn:microsoft.com/office/officeart/2018/2/layout/IconCircleList"/>
    <dgm:cxn modelId="{8915CDBC-8ECF-4A16-96A4-902B97FA3BDE}" type="presParOf" srcId="{1F175A06-94C2-4710-82DC-453149B92C9D}" destId="{9B6C0F39-4E43-4697-8EE7-EA5161B80270}" srcOrd="0" destOrd="0" presId="urn:microsoft.com/office/officeart/2018/2/layout/IconCircleList"/>
    <dgm:cxn modelId="{9EDE8634-94DB-41EB-A539-BDB0362D1C9A}" type="presParOf" srcId="{1F175A06-94C2-4710-82DC-453149B92C9D}" destId="{9E93BA28-C2B8-4DEC-81A9-34AAD1A5B08D}" srcOrd="1" destOrd="0" presId="urn:microsoft.com/office/officeart/2018/2/layout/IconCircleList"/>
    <dgm:cxn modelId="{ADFE254A-FD31-43CD-8013-C4AD3A81F47C}" type="presParOf" srcId="{1F175A06-94C2-4710-82DC-453149B92C9D}" destId="{BAE2BF9F-76AD-4EBF-B950-7AA72625198B}" srcOrd="2" destOrd="0" presId="urn:microsoft.com/office/officeart/2018/2/layout/IconCircleList"/>
    <dgm:cxn modelId="{8DDEFCC2-7356-411E-8E26-BC7B3EB4A20A}" type="presParOf" srcId="{1F175A06-94C2-4710-82DC-453149B92C9D}" destId="{705BA9B4-482F-40EA-8807-BE5C2DE4D2B2}" srcOrd="3" destOrd="0" presId="urn:microsoft.com/office/officeart/2018/2/layout/IconCircleList"/>
    <dgm:cxn modelId="{9B5F8DD6-D406-4156-A62F-6654AF454A83}" type="presParOf" srcId="{3628AC9F-5570-4959-9E00-8FBAA8223407}" destId="{F965234B-5595-43E1-BD8F-A4A56208AF65}" srcOrd="13" destOrd="0" presId="urn:microsoft.com/office/officeart/2018/2/layout/IconCircleList"/>
    <dgm:cxn modelId="{19D719D1-D253-4BD0-BF8E-C3509C85BA23}" type="presParOf" srcId="{3628AC9F-5570-4959-9E00-8FBAA8223407}" destId="{058B11D7-7B15-4567-B400-1367F02352D1}" srcOrd="14" destOrd="0" presId="urn:microsoft.com/office/officeart/2018/2/layout/IconCircleList"/>
    <dgm:cxn modelId="{22622691-8438-4E6E-874E-5FF1808AC10D}" type="presParOf" srcId="{058B11D7-7B15-4567-B400-1367F02352D1}" destId="{07306284-B74A-4C88-9980-A72724F064BE}" srcOrd="0" destOrd="0" presId="urn:microsoft.com/office/officeart/2018/2/layout/IconCircleList"/>
    <dgm:cxn modelId="{E4C59401-4E16-4E6B-ABEC-A0004EC4B2E7}" type="presParOf" srcId="{058B11D7-7B15-4567-B400-1367F02352D1}" destId="{7662DDDF-0BFB-4454-9B1E-BFBDC272D76A}" srcOrd="1" destOrd="0" presId="urn:microsoft.com/office/officeart/2018/2/layout/IconCircleList"/>
    <dgm:cxn modelId="{3F21E699-F073-4620-AAB0-C4E7A53DD34B}" type="presParOf" srcId="{058B11D7-7B15-4567-B400-1367F02352D1}" destId="{7484EC87-0413-4828-9CB2-51006D1EECB6}" srcOrd="2" destOrd="0" presId="urn:microsoft.com/office/officeart/2018/2/layout/IconCircleList"/>
    <dgm:cxn modelId="{63FAC7BA-EDA5-4FA3-89FD-FC056D4B4236}" type="presParOf" srcId="{058B11D7-7B15-4567-B400-1367F02352D1}" destId="{62AD841B-D394-43EE-873C-9DB1011DD8C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DF67F-9D89-43E2-95F8-74620918445B}">
      <dsp:nvSpPr>
        <dsp:cNvPr id="0" name=""/>
        <dsp:cNvSpPr/>
      </dsp:nvSpPr>
      <dsp:spPr>
        <a:xfrm>
          <a:off x="3080" y="587032"/>
          <a:ext cx="2444055" cy="1466433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Use silence when appropriate</a:t>
          </a:r>
        </a:p>
      </dsp:txBody>
      <dsp:txXfrm>
        <a:off x="3080" y="587032"/>
        <a:ext cx="2444055" cy="1466433"/>
      </dsp:txXfrm>
    </dsp:sp>
    <dsp:sp modelId="{EAD50BA0-7947-4629-BD16-90B6A013AA92}">
      <dsp:nvSpPr>
        <dsp:cNvPr id="0" name=""/>
        <dsp:cNvSpPr/>
      </dsp:nvSpPr>
      <dsp:spPr>
        <a:xfrm>
          <a:off x="2691541" y="587032"/>
          <a:ext cx="2444055" cy="1466433"/>
        </a:xfrm>
        <a:prstGeom prst="rect">
          <a:avLst/>
        </a:prstGeom>
        <a:solidFill>
          <a:schemeClr val="accent3">
            <a:shade val="50000"/>
            <a:hueOff val="-239615"/>
            <a:satOff val="-23307"/>
            <a:lumOff val="156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 Effective questioning</a:t>
          </a:r>
        </a:p>
      </dsp:txBody>
      <dsp:txXfrm>
        <a:off x="2691541" y="587032"/>
        <a:ext cx="2444055" cy="1466433"/>
      </dsp:txXfrm>
    </dsp:sp>
    <dsp:sp modelId="{19B5ACB5-A88E-4C4C-8D25-14D4F0FA01CE}">
      <dsp:nvSpPr>
        <dsp:cNvPr id="0" name=""/>
        <dsp:cNvSpPr/>
      </dsp:nvSpPr>
      <dsp:spPr>
        <a:xfrm>
          <a:off x="5380002" y="587032"/>
          <a:ext cx="2444055" cy="1466433"/>
        </a:xfrm>
        <a:prstGeom prst="rect">
          <a:avLst/>
        </a:prstGeom>
        <a:solidFill>
          <a:schemeClr val="accent3">
            <a:shade val="50000"/>
            <a:hueOff val="-479229"/>
            <a:satOff val="-46615"/>
            <a:lumOff val="31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Validate feelings</a:t>
          </a:r>
        </a:p>
      </dsp:txBody>
      <dsp:txXfrm>
        <a:off x="5380002" y="587032"/>
        <a:ext cx="2444055" cy="1466433"/>
      </dsp:txXfrm>
    </dsp:sp>
    <dsp:sp modelId="{054CEB1D-E02F-41D3-80C0-4513A6138EDD}">
      <dsp:nvSpPr>
        <dsp:cNvPr id="0" name=""/>
        <dsp:cNvSpPr/>
      </dsp:nvSpPr>
      <dsp:spPr>
        <a:xfrm>
          <a:off x="8068463" y="587032"/>
          <a:ext cx="2444055" cy="1466433"/>
        </a:xfrm>
        <a:prstGeom prst="rect">
          <a:avLst/>
        </a:prstGeom>
        <a:solidFill>
          <a:schemeClr val="accent3">
            <a:shade val="50000"/>
            <a:hueOff val="-718844"/>
            <a:satOff val="-69922"/>
            <a:lumOff val="470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Follow the survivor’s pace</a:t>
          </a:r>
        </a:p>
      </dsp:txBody>
      <dsp:txXfrm>
        <a:off x="8068463" y="587032"/>
        <a:ext cx="2444055" cy="1466433"/>
      </dsp:txXfrm>
    </dsp:sp>
    <dsp:sp modelId="{9EE8EFA2-9533-4344-8AB9-53A0709DBA6B}">
      <dsp:nvSpPr>
        <dsp:cNvPr id="0" name=""/>
        <dsp:cNvSpPr/>
      </dsp:nvSpPr>
      <dsp:spPr>
        <a:xfrm>
          <a:off x="1347311" y="2297871"/>
          <a:ext cx="2444055" cy="1466433"/>
        </a:xfrm>
        <a:prstGeom prst="rect">
          <a:avLst/>
        </a:prstGeom>
        <a:solidFill>
          <a:schemeClr val="accent3">
            <a:shade val="50000"/>
            <a:hueOff val="-718844"/>
            <a:satOff val="-69922"/>
            <a:lumOff val="470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Use healing statements</a:t>
          </a:r>
        </a:p>
      </dsp:txBody>
      <dsp:txXfrm>
        <a:off x="1347311" y="2297871"/>
        <a:ext cx="2444055" cy="1466433"/>
      </dsp:txXfrm>
    </dsp:sp>
    <dsp:sp modelId="{07248B3B-4728-4686-813C-36CC6BE66196}">
      <dsp:nvSpPr>
        <dsp:cNvPr id="0" name=""/>
        <dsp:cNvSpPr/>
      </dsp:nvSpPr>
      <dsp:spPr>
        <a:xfrm>
          <a:off x="4035772" y="2297871"/>
          <a:ext cx="2444055" cy="1466433"/>
        </a:xfrm>
        <a:prstGeom prst="rect">
          <a:avLst/>
        </a:prstGeom>
        <a:solidFill>
          <a:schemeClr val="accent3">
            <a:shade val="50000"/>
            <a:hueOff val="-479229"/>
            <a:satOff val="-46615"/>
            <a:lumOff val="313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Use simple and appropriate language</a:t>
          </a:r>
        </a:p>
      </dsp:txBody>
      <dsp:txXfrm>
        <a:off x="4035772" y="2297871"/>
        <a:ext cx="2444055" cy="1466433"/>
      </dsp:txXfrm>
    </dsp:sp>
    <dsp:sp modelId="{9302B35D-767B-4D52-8F88-0D9C6ADE39A5}">
      <dsp:nvSpPr>
        <dsp:cNvPr id="0" name=""/>
        <dsp:cNvSpPr/>
      </dsp:nvSpPr>
      <dsp:spPr>
        <a:xfrm>
          <a:off x="6724233" y="2297871"/>
          <a:ext cx="2444055" cy="1466433"/>
        </a:xfrm>
        <a:prstGeom prst="rect">
          <a:avLst/>
        </a:prstGeom>
        <a:solidFill>
          <a:schemeClr val="accent3">
            <a:shade val="50000"/>
            <a:hueOff val="-239615"/>
            <a:satOff val="-23307"/>
            <a:lumOff val="156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+mn-lt"/>
            </a:rPr>
            <a:t> Active listening </a:t>
          </a:r>
        </a:p>
      </dsp:txBody>
      <dsp:txXfrm>
        <a:off x="6724233" y="2297871"/>
        <a:ext cx="2444055" cy="1466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305F9-615A-453C-BD37-3CC096C2C486}">
      <dsp:nvSpPr>
        <dsp:cNvPr id="0" name=""/>
        <dsp:cNvSpPr/>
      </dsp:nvSpPr>
      <dsp:spPr>
        <a:xfrm>
          <a:off x="348507" y="43248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2A2EF4-B6D5-45E4-BA72-989EF2B71E53}">
      <dsp:nvSpPr>
        <dsp:cNvPr id="0" name=""/>
        <dsp:cNvSpPr/>
      </dsp:nvSpPr>
      <dsp:spPr>
        <a:xfrm>
          <a:off x="543484" y="238225"/>
          <a:ext cx="538507" cy="53850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DB5ACD-C106-4D62-AB9B-1CAF91A4E377}">
      <dsp:nvSpPr>
        <dsp:cNvPr id="0" name=""/>
        <dsp:cNvSpPr/>
      </dsp:nvSpPr>
      <dsp:spPr>
        <a:xfrm>
          <a:off x="1475925" y="43248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>
              <a:latin typeface="+mn-lt"/>
            </a:rPr>
            <a:t>Have a purpose for listening</a:t>
          </a:r>
          <a:endParaRPr lang="en-US" sz="1800" kern="1200" dirty="0">
            <a:latin typeface="+mn-lt"/>
          </a:endParaRPr>
        </a:p>
      </dsp:txBody>
      <dsp:txXfrm>
        <a:off x="1475925" y="43248"/>
        <a:ext cx="2188517" cy="928462"/>
      </dsp:txXfrm>
    </dsp:sp>
    <dsp:sp modelId="{FBA5734C-5708-488D-AC79-ABF7B8E4A3BF}">
      <dsp:nvSpPr>
        <dsp:cNvPr id="0" name=""/>
        <dsp:cNvSpPr/>
      </dsp:nvSpPr>
      <dsp:spPr>
        <a:xfrm>
          <a:off x="4045775" y="43248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278B39-E97E-4B27-8284-E6B35B166EF6}">
      <dsp:nvSpPr>
        <dsp:cNvPr id="0" name=""/>
        <dsp:cNvSpPr/>
      </dsp:nvSpPr>
      <dsp:spPr>
        <a:xfrm>
          <a:off x="4240752" y="238225"/>
          <a:ext cx="538507" cy="53850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5FB1CC-57B5-48F8-B0C4-F54F01C92EBB}">
      <dsp:nvSpPr>
        <dsp:cNvPr id="0" name=""/>
        <dsp:cNvSpPr/>
      </dsp:nvSpPr>
      <dsp:spPr>
        <a:xfrm>
          <a:off x="5173193" y="43248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>
              <a:latin typeface="+mn-lt"/>
            </a:rPr>
            <a:t>Suspend judgement</a:t>
          </a:r>
          <a:endParaRPr lang="en-US" sz="1800" kern="1200" dirty="0">
            <a:latin typeface="+mn-lt"/>
          </a:endParaRPr>
        </a:p>
      </dsp:txBody>
      <dsp:txXfrm>
        <a:off x="5173193" y="43248"/>
        <a:ext cx="2188517" cy="928462"/>
      </dsp:txXfrm>
    </dsp:sp>
    <dsp:sp modelId="{33C23C02-0C0A-4F80-AC5E-586E95B91C5F}">
      <dsp:nvSpPr>
        <dsp:cNvPr id="0" name=""/>
        <dsp:cNvSpPr/>
      </dsp:nvSpPr>
      <dsp:spPr>
        <a:xfrm>
          <a:off x="7743044" y="43248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048F5A-B25D-45B7-9ABF-7B91257C282C}">
      <dsp:nvSpPr>
        <dsp:cNvPr id="0" name=""/>
        <dsp:cNvSpPr/>
      </dsp:nvSpPr>
      <dsp:spPr>
        <a:xfrm>
          <a:off x="7938021" y="238225"/>
          <a:ext cx="538507" cy="53850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327877-CAE7-40A5-9B21-5AD55C95E211}">
      <dsp:nvSpPr>
        <dsp:cNvPr id="0" name=""/>
        <dsp:cNvSpPr/>
      </dsp:nvSpPr>
      <dsp:spPr>
        <a:xfrm>
          <a:off x="8870462" y="43248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>
              <a:latin typeface="+mn-lt"/>
            </a:rPr>
            <a:t>Resist distractions and focus on the sender</a:t>
          </a:r>
          <a:endParaRPr lang="en-US" sz="1800" kern="1200" dirty="0">
            <a:latin typeface="+mn-lt"/>
          </a:endParaRPr>
        </a:p>
      </dsp:txBody>
      <dsp:txXfrm>
        <a:off x="8870462" y="43248"/>
        <a:ext cx="2188517" cy="928462"/>
      </dsp:txXfrm>
    </dsp:sp>
    <dsp:sp modelId="{708668AD-1895-4109-A294-AC812B3DF4DD}">
      <dsp:nvSpPr>
        <dsp:cNvPr id="0" name=""/>
        <dsp:cNvSpPr/>
      </dsp:nvSpPr>
      <dsp:spPr>
        <a:xfrm>
          <a:off x="348507" y="1711437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77BE2-BAB1-4F0F-91EB-4067B8840C06}">
      <dsp:nvSpPr>
        <dsp:cNvPr id="0" name=""/>
        <dsp:cNvSpPr/>
      </dsp:nvSpPr>
      <dsp:spPr>
        <a:xfrm>
          <a:off x="543484" y="1906415"/>
          <a:ext cx="538507" cy="538507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16D87C-0745-46EE-B27F-C1F185CC93F2}">
      <dsp:nvSpPr>
        <dsp:cNvPr id="0" name=""/>
        <dsp:cNvSpPr/>
      </dsp:nvSpPr>
      <dsp:spPr>
        <a:xfrm>
          <a:off x="1475925" y="1711437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Try to find the key points within the message</a:t>
          </a:r>
        </a:p>
      </dsp:txBody>
      <dsp:txXfrm>
        <a:off x="1475925" y="1711437"/>
        <a:ext cx="2188517" cy="928462"/>
      </dsp:txXfrm>
    </dsp:sp>
    <dsp:sp modelId="{DF0F71D5-C59E-4792-B18B-306F8EAF0AD0}">
      <dsp:nvSpPr>
        <dsp:cNvPr id="0" name=""/>
        <dsp:cNvSpPr/>
      </dsp:nvSpPr>
      <dsp:spPr>
        <a:xfrm>
          <a:off x="4045775" y="1711437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16BAE-6478-4D72-AB0D-AEFE610601CD}">
      <dsp:nvSpPr>
        <dsp:cNvPr id="0" name=""/>
        <dsp:cNvSpPr/>
      </dsp:nvSpPr>
      <dsp:spPr>
        <a:xfrm>
          <a:off x="4240752" y="1906415"/>
          <a:ext cx="538507" cy="538507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BF3D8A-29DE-4CE5-8B3C-DE17F73BAF8A}">
      <dsp:nvSpPr>
        <dsp:cNvPr id="0" name=""/>
        <dsp:cNvSpPr/>
      </dsp:nvSpPr>
      <dsp:spPr>
        <a:xfrm>
          <a:off x="5173193" y="1711437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>
              <a:latin typeface="+mn-lt"/>
            </a:rPr>
            <a:t>Pause before responding to the sender</a:t>
          </a:r>
          <a:endParaRPr lang="en-US" sz="1800" kern="1200" dirty="0">
            <a:latin typeface="+mn-lt"/>
          </a:endParaRPr>
        </a:p>
      </dsp:txBody>
      <dsp:txXfrm>
        <a:off x="5173193" y="1711437"/>
        <a:ext cx="2188517" cy="928462"/>
      </dsp:txXfrm>
    </dsp:sp>
    <dsp:sp modelId="{1E797271-4DD9-4353-90F5-1C2A8269E303}">
      <dsp:nvSpPr>
        <dsp:cNvPr id="0" name=""/>
        <dsp:cNvSpPr/>
      </dsp:nvSpPr>
      <dsp:spPr>
        <a:xfrm>
          <a:off x="7743044" y="1711437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5D6FF-4CAF-4177-A6AE-F145E5337911}">
      <dsp:nvSpPr>
        <dsp:cNvPr id="0" name=""/>
        <dsp:cNvSpPr/>
      </dsp:nvSpPr>
      <dsp:spPr>
        <a:xfrm>
          <a:off x="7938021" y="1906415"/>
          <a:ext cx="538507" cy="538507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512F38-55C5-4A25-B513-6A011B1B01DE}">
      <dsp:nvSpPr>
        <dsp:cNvPr id="0" name=""/>
        <dsp:cNvSpPr/>
      </dsp:nvSpPr>
      <dsp:spPr>
        <a:xfrm>
          <a:off x="8870462" y="1711437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Paraphrase and summarize as needed, to show that you are listening and understanding </a:t>
          </a:r>
        </a:p>
      </dsp:txBody>
      <dsp:txXfrm>
        <a:off x="8870462" y="1711437"/>
        <a:ext cx="2188517" cy="928462"/>
      </dsp:txXfrm>
    </dsp:sp>
    <dsp:sp modelId="{9B6C0F39-4E43-4697-8EE7-EA5161B80270}">
      <dsp:nvSpPr>
        <dsp:cNvPr id="0" name=""/>
        <dsp:cNvSpPr/>
      </dsp:nvSpPr>
      <dsp:spPr>
        <a:xfrm>
          <a:off x="348507" y="3379627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3BA28-C2B8-4DEC-81A9-34AAD1A5B08D}">
      <dsp:nvSpPr>
        <dsp:cNvPr id="0" name=""/>
        <dsp:cNvSpPr/>
      </dsp:nvSpPr>
      <dsp:spPr>
        <a:xfrm>
          <a:off x="543484" y="3574604"/>
          <a:ext cx="538507" cy="538507"/>
        </a:xfrm>
        <a:prstGeom prst="rect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5BA9B4-482F-40EA-8807-BE5C2DE4D2B2}">
      <dsp:nvSpPr>
        <dsp:cNvPr id="0" name=""/>
        <dsp:cNvSpPr/>
      </dsp:nvSpPr>
      <dsp:spPr>
        <a:xfrm>
          <a:off x="1475925" y="3379627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Clarify when necessary </a:t>
          </a:r>
        </a:p>
      </dsp:txBody>
      <dsp:txXfrm>
        <a:off x="1475925" y="3379627"/>
        <a:ext cx="2188517" cy="928462"/>
      </dsp:txXfrm>
    </dsp:sp>
    <dsp:sp modelId="{07306284-B74A-4C88-9980-A72724F064BE}">
      <dsp:nvSpPr>
        <dsp:cNvPr id="0" name=""/>
        <dsp:cNvSpPr/>
      </dsp:nvSpPr>
      <dsp:spPr>
        <a:xfrm>
          <a:off x="4045775" y="3379627"/>
          <a:ext cx="928462" cy="928462"/>
        </a:xfrm>
        <a:prstGeom prst="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62DDDF-0BFB-4454-9B1E-BFBDC272D76A}">
      <dsp:nvSpPr>
        <dsp:cNvPr id="0" name=""/>
        <dsp:cNvSpPr/>
      </dsp:nvSpPr>
      <dsp:spPr>
        <a:xfrm>
          <a:off x="4240752" y="3574604"/>
          <a:ext cx="538507" cy="538507"/>
        </a:xfrm>
        <a:prstGeom prst="rect">
          <a:avLst/>
        </a:prstGeom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AD841B-D394-43EE-873C-9DB1011DD8CD}">
      <dsp:nvSpPr>
        <dsp:cNvPr id="0" name=""/>
        <dsp:cNvSpPr/>
      </dsp:nvSpPr>
      <dsp:spPr>
        <a:xfrm>
          <a:off x="5173193" y="3379627"/>
          <a:ext cx="2188517" cy="928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</a:rPr>
            <a:t>Help the sender to focus if they drift into other topics</a:t>
          </a:r>
        </a:p>
      </dsp:txBody>
      <dsp:txXfrm>
        <a:off x="5173193" y="3379627"/>
        <a:ext cx="2188517" cy="928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E6828B-E744-48ED-A6AD-644A9BACD3BC}"/>
              </a:ext>
            </a:extLst>
          </p:cNvPr>
          <p:cNvSpPr/>
          <p:nvPr userDrawn="1"/>
        </p:nvSpPr>
        <p:spPr>
          <a:xfrm>
            <a:off x="11070919" y="0"/>
            <a:ext cx="11210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95A81-82D0-465C-941F-9837F41B55B1}"/>
              </a:ext>
            </a:extLst>
          </p:cNvPr>
          <p:cNvSpPr/>
          <p:nvPr userDrawn="1"/>
        </p:nvSpPr>
        <p:spPr>
          <a:xfrm>
            <a:off x="1594979" y="385138"/>
            <a:ext cx="4501021" cy="57298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DA75EF-F366-46A0-9935-128E3DCFB62A}"/>
              </a:ext>
            </a:extLst>
          </p:cNvPr>
          <p:cNvSpPr/>
          <p:nvPr userDrawn="1"/>
        </p:nvSpPr>
        <p:spPr>
          <a:xfrm>
            <a:off x="0" y="-22501"/>
            <a:ext cx="5161280" cy="55089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114FE-2177-4941-912A-DB97D03CE1B3}"/>
              </a:ext>
            </a:extLst>
          </p:cNvPr>
          <p:cNvSpPr/>
          <p:nvPr userDrawn="1"/>
        </p:nvSpPr>
        <p:spPr>
          <a:xfrm>
            <a:off x="2648838" y="2222859"/>
            <a:ext cx="8900160" cy="24202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BB6AE8-86F4-4D79-B373-B817F2E7B6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08548" y="1250384"/>
            <a:ext cx="4501021" cy="1012238"/>
          </a:xfrm>
        </p:spPr>
        <p:txBody>
          <a:bodyPr anchor="b"/>
          <a:lstStyle>
            <a:lvl1pPr algn="l">
              <a:defRPr sz="6000" b="1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MODULE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80B14-E503-4051-887F-D54E50599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0" y="2515511"/>
            <a:ext cx="8522640" cy="1706128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C:\Users\neren\AppData\Local\Microsoft\Windows\INetCache\Content.Word\Picture1.png">
            <a:extLst>
              <a:ext uri="{FF2B5EF4-FFF2-40B4-BE49-F238E27FC236}">
                <a16:creationId xmlns:a16="http://schemas.microsoft.com/office/drawing/2014/main" id="{84012C3F-5ABD-451D-9295-0FFE50066A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2410" y="5293467"/>
            <a:ext cx="1593440" cy="7941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3B08579-C159-40C5-8F3E-A73CE532709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08548" y="2222859"/>
            <a:ext cx="1040289" cy="1594802"/>
          </a:xfrm>
        </p:spPr>
        <p:txBody>
          <a:bodyPr/>
          <a:lstStyle>
            <a:lvl1pPr algn="l">
              <a:buNone/>
              <a:defRPr sz="9600" b="1"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3" name="Date Placeholder 22">
            <a:extLst>
              <a:ext uri="{FF2B5EF4-FFF2-40B4-BE49-F238E27FC236}">
                <a16:creationId xmlns:a16="http://schemas.microsoft.com/office/drawing/2014/main" id="{878749F6-BCF9-4D13-A2B0-360AC2B179C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209810" y="5690551"/>
            <a:ext cx="2743200" cy="365125"/>
          </a:xfrm>
        </p:spPr>
        <p:txBody>
          <a:bodyPr/>
          <a:lstStyle/>
          <a:p>
            <a:fld id="{8B90A9E5-4E22-4EA6-BCDF-E2EC946E255F}" type="datetime1">
              <a:rPr lang="en-US" smtClean="0"/>
              <a:t>3/1/2021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3FD90715-0340-4AFA-9A6F-F37A6B71D06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09810" y="6333718"/>
            <a:ext cx="4114800" cy="3651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Module 1</a:t>
            </a:r>
            <a:endParaRPr lang="en-US" b="1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E4B1D86-F56F-4087-B98A-CBCB34F229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449" y="5293467"/>
            <a:ext cx="2000811" cy="79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22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230ACC-5385-40F8-807F-8A505932C08D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8EF-1C0E-465B-943E-B0C67412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428" y="6397970"/>
            <a:ext cx="2743200" cy="365125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9CBDD792-7C6F-4A33-97BE-682F40E5DC9C}" type="datetime1">
              <a:rPr lang="en-US" smtClean="0"/>
              <a:t>3/1/2021</a:t>
            </a:fld>
            <a:endParaRPr lang="en-US" sz="11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FD04802-0A20-459D-9638-4F9F23144A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9913" y="350838"/>
            <a:ext cx="8291512" cy="552450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04373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8EF-1C0E-465B-943E-B0C67412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428" y="6397970"/>
            <a:ext cx="27432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D8FA0826-8766-46C4-88EC-191174895FA5}" type="datetime1">
              <a:rPr lang="en-US" smtClean="0"/>
              <a:pPr/>
              <a:t>3/1/2021</a:t>
            </a:fld>
            <a:endParaRPr lang="en-US" sz="1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264096-901D-4674-A5B7-4604433C407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971B2E7-E41B-4615-8FC8-E8A9FD1926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038250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>
          <p15:clr>
            <a:srgbClr val="FBAE40"/>
          </p15:clr>
        </p15:guide>
        <p15:guide id="2" orient="horz" pos="95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1F11B9-AE79-4F54-BC44-7708FAE50C0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8EF-1C0E-465B-943E-B0C67412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428" y="6397970"/>
            <a:ext cx="27432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E905EB2E-1699-4441-B144-6669CCDF04A2}" type="datetime1">
              <a:rPr lang="en-US" smtClean="0"/>
              <a:pPr/>
              <a:t>3/1/2021</a:t>
            </a:fld>
            <a:endParaRPr lang="en-US" sz="10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2484120"/>
            <a:ext cx="5437187" cy="3405086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05B0A7E4-EECC-40D9-A4B8-809C3F04B6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3632" y="2484120"/>
            <a:ext cx="5437187" cy="3382226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E568E9-A931-4AEF-8DD4-7738821D0E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8813" y="1566132"/>
            <a:ext cx="11071225" cy="503611"/>
          </a:xfrm>
        </p:spPr>
        <p:txBody>
          <a:bodyPr/>
          <a:lstStyle>
            <a:lvl1pPr>
              <a:buFont typeface="Arial" panose="020B0604020202020204" pitchFamily="34" charset="0"/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7482C78E-5496-4E07-A0BB-9323AB560D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47798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21F0C-B790-4238-A33E-534FC19E5D36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8EF-1C0E-465B-943E-B0C67412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428" y="6397970"/>
            <a:ext cx="27432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8B0304D0-EEF2-4808-855B-2156C75896DE}" type="datetime1">
              <a:rPr lang="en-US" smtClean="0"/>
              <a:pPr/>
              <a:t>3/1/2021</a:t>
            </a:fld>
            <a:endParaRPr lang="en-US" sz="1000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6D98986C-7739-4B7E-B2E9-3A5047CFBE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078BF4A-6B8D-4383-BC37-219EFA58BB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827521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E6828B-E744-48ED-A6AD-644A9BACD3BC}"/>
              </a:ext>
            </a:extLst>
          </p:cNvPr>
          <p:cNvSpPr/>
          <p:nvPr userDrawn="1"/>
        </p:nvSpPr>
        <p:spPr>
          <a:xfrm>
            <a:off x="10917798" y="0"/>
            <a:ext cx="1274202" cy="68668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95A81-82D0-465C-941F-9837F41B55B1}"/>
              </a:ext>
            </a:extLst>
          </p:cNvPr>
          <p:cNvSpPr/>
          <p:nvPr userDrawn="1"/>
        </p:nvSpPr>
        <p:spPr>
          <a:xfrm>
            <a:off x="2005836" y="1"/>
            <a:ext cx="4090164" cy="50945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DA75EF-F366-46A0-9935-128E3DCFB62A}"/>
              </a:ext>
            </a:extLst>
          </p:cNvPr>
          <p:cNvSpPr/>
          <p:nvPr userDrawn="1"/>
        </p:nvSpPr>
        <p:spPr>
          <a:xfrm>
            <a:off x="783920" y="1576410"/>
            <a:ext cx="4006248" cy="5290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114FE-2177-4941-912A-DB97D03CE1B3}"/>
              </a:ext>
            </a:extLst>
          </p:cNvPr>
          <p:cNvSpPr/>
          <p:nvPr userDrawn="1"/>
        </p:nvSpPr>
        <p:spPr>
          <a:xfrm>
            <a:off x="2648838" y="2222859"/>
            <a:ext cx="8900160" cy="24202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80B14-E503-4051-887F-D54E50599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440" y="2515511"/>
            <a:ext cx="8522640" cy="1706128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0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F3388C-CB28-4CCB-A026-4C82682E63FA}"/>
              </a:ext>
            </a:extLst>
          </p:cNvPr>
          <p:cNvSpPr/>
          <p:nvPr userDrawn="1"/>
        </p:nvSpPr>
        <p:spPr>
          <a:xfrm>
            <a:off x="0" y="-22500"/>
            <a:ext cx="5161280" cy="551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852F5D-FE98-4CC2-884F-2A2F70C3747A}"/>
              </a:ext>
            </a:extLst>
          </p:cNvPr>
          <p:cNvSpPr/>
          <p:nvPr userDrawn="1"/>
        </p:nvSpPr>
        <p:spPr>
          <a:xfrm>
            <a:off x="414401" y="253445"/>
            <a:ext cx="10166513" cy="7847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44DBAD-1D19-443E-911E-BA6140C52F44}"/>
              </a:ext>
            </a:extLst>
          </p:cNvPr>
          <p:cNvSpPr/>
          <p:nvPr userDrawn="1"/>
        </p:nvSpPr>
        <p:spPr>
          <a:xfrm>
            <a:off x="11928451" y="0"/>
            <a:ext cx="26354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033C3-BDB6-43AD-BDEB-0391C600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/>
              <a:t>Module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334B6-6D41-479F-8E3F-4BBCC002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  <a:solidFill>
            <a:schemeClr val="accent4"/>
          </a:solidFill>
        </p:spPr>
        <p:txBody>
          <a:bodyPr lIns="36000" rIns="36000" anchor="t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algn="ctr"/>
            <a:fld id="{48A1333E-11F9-45BF-8ACE-2803B6FE78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8EF-1C0E-465B-943E-B0C67412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5428" y="6397970"/>
            <a:ext cx="27432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D8FA0826-8766-46C4-88EC-191174895FA5}" type="datetime1">
              <a:rPr lang="en-US" smtClean="0"/>
              <a:pPr/>
              <a:t>3/1/2021</a:t>
            </a:fld>
            <a:endParaRPr lang="en-US" sz="10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8A7EC80-F64F-4AE4-94C7-F402C378C2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4357587"/>
          </a:xfrm>
        </p:spPr>
        <p:txBody>
          <a:bodyPr/>
          <a:lstStyle>
            <a:lvl1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400"/>
            </a:lvl1pPr>
            <a:lvl2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SzPct val="75000"/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971B2E7-E41B-4615-8FC8-E8A9FD1926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816" y="357382"/>
            <a:ext cx="8628951" cy="561074"/>
          </a:xfrm>
        </p:spPr>
        <p:txBody>
          <a:bodyPr anchor="ctr" anchorCtr="0"/>
          <a:lstStyle>
            <a:lvl1pPr>
              <a:buNone/>
              <a:defRPr b="1" spc="30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474800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15">
          <p15:clr>
            <a:srgbClr val="FBAE40"/>
          </p15:clr>
        </p15:guide>
        <p15:guide id="2" orient="horz" pos="95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8777C-63AC-4C9B-8B6E-A800EE89D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DC4C8-60F3-4ADD-ACBF-1B179BD75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AB92-36B0-4E54-BD92-9E9EBC6D957F}" type="datetime1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524E0-51D7-43A5-A1D8-9E5C2B6A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Module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B101A-7383-47F7-94B2-4EDCA0AA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333E-11F9-45BF-8ACE-2803B6FE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1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8856-3591-441A-B2AC-E5AAFD41A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80A1D-ABC8-4F52-8025-C5CC0FD4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52608-A67D-4F1E-9BC3-A642F8D8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4F61-5E4A-4C67-9B70-50F1AFD03EB7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A7436-9E55-46F5-B5B0-3E97147C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12E8-A1CD-488D-AB29-F090059C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4B20F-1B3F-4A47-807F-5072B0D7D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9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08D95F-7714-43D3-B1A3-045EFBC1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64" y="136525"/>
            <a:ext cx="10515600" cy="74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5D097-A02B-4911-874B-CD7CC5FB5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734" y="158763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03AB-885F-456B-9304-A24D59701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563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5414-7F81-4DFE-A69E-FB71A6F45BAD}" type="datetime1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7096-EC28-42ED-850C-392A18CFA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Module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017F0-0E6F-409B-A612-3BD486438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3372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333E-11F9-45BF-8ACE-2803B6FE7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1B6DBAA-C12D-4BE8-A80F-1A276858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5B52DF3-07F5-41C4-BEC2-F09B5CB70A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/>
              <a:t>The roles and responsibilities </a:t>
            </a:r>
            <a:br>
              <a:rPr lang="en-US" sz="3200" b="1" dirty="0"/>
            </a:br>
            <a:r>
              <a:rPr lang="en-US" sz="3200" b="1" dirty="0"/>
              <a:t>of linguistic and cultural mediators in supporting survivors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E1ABC1-FD0D-4A40-8E15-03EF39DBE66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57754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A094A-F39A-481A-AFED-3278164DC5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b="1" dirty="0">
                <a:cs typeface="Calibri"/>
              </a:rPr>
              <a:t>Communication facilitator</a:t>
            </a:r>
            <a:r>
              <a:rPr lang="en" dirty="0">
                <a:cs typeface="Calibri"/>
              </a:rPr>
              <a:t>: providing linguistic and cultural mediation prior to and during medical examinations, psychological sessions, social or legal interviews</a:t>
            </a:r>
            <a:br>
              <a:rPr lang="en" dirty="0">
                <a:cs typeface="Calibri"/>
              </a:rPr>
            </a:br>
            <a:endParaRPr lang="en" dirty="0">
              <a:cs typeface="Calibri"/>
            </a:endParaRPr>
          </a:p>
          <a:p>
            <a:r>
              <a:rPr lang="en" b="1" dirty="0">
                <a:cs typeface="Calibri"/>
              </a:rPr>
              <a:t>Client or community liaison</a:t>
            </a:r>
            <a:r>
              <a:rPr lang="en" dirty="0">
                <a:cs typeface="Calibri"/>
              </a:rPr>
              <a:t>:</a:t>
            </a:r>
            <a:r>
              <a:rPr lang="en" b="0" i="0" u="none" baseline="0" dirty="0">
                <a:effectLst/>
              </a:rPr>
              <a:t> accompanying patients to services</a:t>
            </a:r>
            <a:r>
              <a:rPr lang="en" dirty="0"/>
              <a:t>,</a:t>
            </a:r>
            <a:r>
              <a:rPr lang="en" b="0" i="0" u="none" baseline="0" dirty="0">
                <a:effectLst/>
              </a:rPr>
              <a:t> assisting them with reception and admissions </a:t>
            </a:r>
            <a:r>
              <a:rPr lang="en" dirty="0"/>
              <a:t>procedures, health</a:t>
            </a:r>
            <a:r>
              <a:rPr lang="en" b="0" i="0" u="none" baseline="0" dirty="0">
                <a:effectLst/>
              </a:rPr>
              <a:t> and social services orientation activities; and in agreement with the </a:t>
            </a:r>
            <a:r>
              <a:rPr lang="en" dirty="0"/>
              <a:t>doctors</a:t>
            </a:r>
            <a:r>
              <a:rPr lang="en" b="0" i="0" u="none" baseline="0" dirty="0">
                <a:effectLst/>
              </a:rPr>
              <a:t> </a:t>
            </a:r>
            <a:r>
              <a:rPr lang="en" dirty="0"/>
              <a:t>and</a:t>
            </a:r>
            <a:r>
              <a:rPr lang="en" b="0" i="0" u="none" baseline="0" dirty="0">
                <a:effectLst/>
              </a:rPr>
              <a:t> </a:t>
            </a:r>
            <a:r>
              <a:rPr lang="en" dirty="0"/>
              <a:t>nurses</a:t>
            </a:r>
            <a:r>
              <a:rPr lang="en" b="0" i="0" u="none" baseline="0" dirty="0">
                <a:effectLst/>
              </a:rPr>
              <a:t>, </a:t>
            </a:r>
            <a:r>
              <a:rPr lang="en" dirty="0"/>
              <a:t>providing</a:t>
            </a:r>
            <a:r>
              <a:rPr lang="en" b="0" i="0" u="none" baseline="0" dirty="0">
                <a:effectLst/>
              </a:rPr>
              <a:t> health care education where necessary</a:t>
            </a:r>
            <a:endParaRPr lang="en" dirty="0">
              <a:cs typeface="Calibri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E66C-C478-4752-94C4-39598893B5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 Linguistic and Cultural Mediator is a...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0943A63D-5107-4C9A-94F1-48D8C1F5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</p:spPr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2186A2C-0D29-4CF5-B4A6-CEAC14C88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8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DDDEF9-5C81-4FFB-AE36-94488485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01E896-73D1-4553-9874-FB320EAE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8CEE3-FDAC-47EF-B044-8228D1D31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sz="2400" dirty="0">
                <a:ea typeface="+mn-lt"/>
                <a:cs typeface="+mn-lt"/>
              </a:rPr>
              <a:t>Both the LCM and the service provider should recognize their specific roles, tasks and competencies.</a:t>
            </a:r>
            <a:endParaRPr lang="en" sz="2400" dirty="0">
              <a:cs typeface="Calibri"/>
            </a:endParaRPr>
          </a:p>
          <a:p>
            <a:r>
              <a:rPr lang="en" sz="2400" dirty="0">
                <a:ea typeface="+mn-lt"/>
                <a:cs typeface="+mn-lt"/>
              </a:rPr>
              <a:t>At the same time, it should be clear that the service provider is responsible for the management of the session or service.</a:t>
            </a:r>
            <a:endParaRPr lang="en" sz="240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B608DE5-86B7-486F-80C7-9B5F8A345F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 Working with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1461164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C20FE5-B258-4114-80EE-FB3AA1C4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D11364-1994-4F01-815D-2D9FD1034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2F29D-59AE-43D2-9AE2-8A3A6DF73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Whether it is explicit or not in the stated role of the LCM,  the</a:t>
            </a:r>
            <a:r>
              <a:rPr lang="en-US" sz="2400" b="0" i="0" u="none" dirty="0"/>
              <a:t> </a:t>
            </a:r>
            <a:r>
              <a:rPr lang="en-US" dirty="0"/>
              <a:t>refugee/migrant community</a:t>
            </a:r>
            <a:r>
              <a:rPr lang="en-US" sz="2400" b="0" i="0" u="none" dirty="0"/>
              <a:t> </a:t>
            </a:r>
            <a:r>
              <a:rPr lang="en-US" dirty="0"/>
              <a:t>might perceive them as</a:t>
            </a:r>
            <a:r>
              <a:rPr lang="en-US" sz="2400" b="0" i="0" u="none" dirty="0"/>
              <a:t> an ‘entry point’ for services</a:t>
            </a:r>
            <a:r>
              <a:rPr lang="en-US" dirty="0"/>
              <a:t>. LCMs and service providers must, therefore, be ready for this possibility.</a:t>
            </a:r>
            <a:endParaRPr lang="en-US" sz="2400" b="0" i="0" u="none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dirty="0">
                <a:cs typeface="Calibri"/>
              </a:rPr>
              <a:t>If an LCM is specifically tasked to implement outreach work, or accompany refugees or migrants to other services, the parameters of such a role should be provided, together with appropriate training and information.</a:t>
            </a:r>
            <a:endParaRPr lang="en-US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16F7CA-3404-44C3-BA82-025B42E67E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3816" y="357382"/>
            <a:ext cx="9664852" cy="561074"/>
          </a:xfrm>
        </p:spPr>
        <p:txBody>
          <a:bodyPr/>
          <a:lstStyle/>
          <a:p>
            <a:r>
              <a:rPr lang="en" b="1" dirty="0">
                <a:ea typeface="+mj-lt"/>
                <a:cs typeface="+mj-lt"/>
              </a:rPr>
              <a:t>Client or community liaison with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51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39A07C-5AA2-46F3-9C86-86339E59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14CB0C-C590-48FC-8136-6A1F33EDD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13F619-39E9-44C5-B8E3-496BC8E79C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dirty="0"/>
              <a:t>Become</a:t>
            </a:r>
            <a:r>
              <a:rPr lang="en" b="0" i="0" u="none" baseline="0" dirty="0"/>
              <a:t> aware of the </a:t>
            </a:r>
            <a:r>
              <a:rPr lang="en" dirty="0"/>
              <a:t>variability</a:t>
            </a:r>
            <a:r>
              <a:rPr lang="en" b="0" i="0" u="none" baseline="0" dirty="0"/>
              <a:t> of rules in different working environments (health </a:t>
            </a:r>
            <a:r>
              <a:rPr lang="en" dirty="0"/>
              <a:t>services, police</a:t>
            </a:r>
            <a:r>
              <a:rPr lang="en" b="0" i="0" u="none" baseline="0" dirty="0"/>
              <a:t>, territorial </a:t>
            </a:r>
            <a:r>
              <a:rPr lang="en" dirty="0"/>
              <a:t>commissions</a:t>
            </a:r>
            <a:r>
              <a:rPr lang="en" b="0" i="0" u="none" baseline="0" dirty="0"/>
              <a:t>, reception </a:t>
            </a:r>
            <a:r>
              <a:rPr lang="en" dirty="0"/>
              <a:t>centres</a:t>
            </a:r>
            <a:r>
              <a:rPr lang="en" b="0" i="0" u="none" baseline="0" dirty="0"/>
              <a:t>, </a:t>
            </a:r>
            <a:r>
              <a:rPr lang="en" dirty="0"/>
              <a:t>camps, etc.).</a:t>
            </a:r>
            <a:endParaRPr lang="en" b="0" i="0" u="none" baseline="0" dirty="0"/>
          </a:p>
          <a:p>
            <a:r>
              <a:rPr lang="en" dirty="0"/>
              <a:t>Understand</a:t>
            </a:r>
            <a:r>
              <a:rPr lang="en" b="0" i="0" u="none" baseline="0" dirty="0"/>
              <a:t> </a:t>
            </a:r>
            <a:r>
              <a:rPr lang="en" dirty="0"/>
              <a:t>the scope and limits of the different roles.</a:t>
            </a:r>
            <a:endParaRPr lang="en" b="0" i="0" u="none" baseline="0" dirty="0">
              <a:cs typeface="Calibri"/>
            </a:endParaRPr>
          </a:p>
          <a:p>
            <a:r>
              <a:rPr lang="en" dirty="0">
                <a:cs typeface="Calibri"/>
              </a:rPr>
              <a:t>Learn how to shift from one role to another.</a:t>
            </a:r>
          </a:p>
          <a:p>
            <a:r>
              <a:rPr lang="en" dirty="0"/>
              <a:t>Understand </a:t>
            </a:r>
            <a:r>
              <a:rPr lang="en" b="0" i="0" u="none" baseline="0" dirty="0"/>
              <a:t>that team work is</a:t>
            </a:r>
            <a:r>
              <a:rPr lang="en" dirty="0"/>
              <a:t> vital,</a:t>
            </a:r>
            <a:r>
              <a:rPr lang="en" b="0" i="0" u="none" baseline="0" dirty="0"/>
              <a:t> both for the </a:t>
            </a:r>
            <a:r>
              <a:rPr lang="en" dirty="0"/>
              <a:t>refugees and migrants we assist and </a:t>
            </a:r>
            <a:r>
              <a:rPr lang="en" b="0" i="0" u="none" baseline="0" dirty="0"/>
              <a:t>for every member of the team in </a:t>
            </a:r>
            <a:r>
              <a:rPr lang="en" dirty="0"/>
              <a:t>their daily work, including stressful</a:t>
            </a:r>
            <a:r>
              <a:rPr lang="en" b="0" i="0" u="none" baseline="0" dirty="0"/>
              <a:t> </a:t>
            </a:r>
            <a:r>
              <a:rPr lang="en" dirty="0"/>
              <a:t>– </a:t>
            </a:r>
            <a:r>
              <a:rPr lang="en" b="0" i="0" u="none" baseline="0" dirty="0"/>
              <a:t>and</a:t>
            </a:r>
            <a:r>
              <a:rPr lang="en" dirty="0"/>
              <a:t> sometimes</a:t>
            </a:r>
            <a:r>
              <a:rPr lang="en" b="0" i="0" u="none" baseline="0" dirty="0"/>
              <a:t> risky</a:t>
            </a:r>
            <a:r>
              <a:rPr lang="en" dirty="0"/>
              <a:t> –</a:t>
            </a:r>
            <a:r>
              <a:rPr lang="en" b="0" i="0" u="none" baseline="0" dirty="0"/>
              <a:t> situations.</a:t>
            </a:r>
            <a:endParaRPr lang="en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B183B03-4D4F-4882-B7E1-04E3A2AC69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i="0" u="none" baseline="0" dirty="0"/>
              <a:t>How to manage this 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37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7B97C1-0CA9-43D9-888C-0C0953B9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14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6A9BA-ECE0-4922-BD90-FA1A9E54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0826-8766-46C4-88EC-191174895FA5}" type="datetime1">
              <a:rPr lang="en-US" smtClean="0"/>
              <a:pPr/>
              <a:t>3/1/2021</a:t>
            </a:fld>
            <a:endParaRPr lang="en-US" sz="10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29CACF-F407-43F7-A5A4-A238877232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</a:rPr>
              <a:t>Roles and responsibilities of LCMs may vary substantially in different contexts and organizations, and clients often have many different expectations of LCMs.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The key roles and responsibilities of LCMs include: </a:t>
            </a:r>
          </a:p>
          <a:p>
            <a:pPr lvl="1"/>
            <a:r>
              <a:rPr lang="en" b="1" dirty="0">
                <a:ea typeface="+mn-lt"/>
                <a:cs typeface="+mn-lt"/>
              </a:rPr>
              <a:t>Facilitating communication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" b="1" dirty="0">
                <a:ea typeface="+mn-lt"/>
                <a:cs typeface="+mn-lt"/>
              </a:rPr>
              <a:t>Client or community liaison</a:t>
            </a:r>
            <a:endParaRPr lang="en" dirty="0">
              <a:ea typeface="+mn-lt"/>
              <a:cs typeface="+mn-lt"/>
            </a:endParaRP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410745-D0A2-4532-8418-05E5F91620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Recap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824D9E-DA91-41FC-BEE0-BD8B684C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Module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54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BACBE011-A4BD-4290-87B4-585B6B1248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in linguistic</a:t>
            </a:r>
            <a:br>
              <a:rPr lang="en-US" dirty="0"/>
            </a:br>
            <a:r>
              <a:rPr lang="en-US" dirty="0"/>
              <a:t>and cultural mediation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561E35-A3BA-40EF-A3EC-4BC9577F767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35740" y="6280150"/>
            <a:ext cx="556260" cy="739775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>
                <a:solidFill>
                  <a:schemeClr val="bg1"/>
                </a:solidFill>
              </a:rPr>
              <a:pPr algn="ctr"/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290142E-4417-4C96-A1AA-E8685A18AE62}"/>
              </a:ext>
            </a:extLst>
          </p:cNvPr>
          <p:cNvSpPr txBox="1">
            <a:spLocks/>
          </p:cNvSpPr>
          <p:nvPr/>
        </p:nvSpPr>
        <p:spPr>
          <a:xfrm>
            <a:off x="-466413" y="6490177"/>
            <a:ext cx="4114800" cy="208213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bg1"/>
                </a:solidFill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90270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6">
            <a:extLst>
              <a:ext uri="{FF2B5EF4-FFF2-40B4-BE49-F238E27FC236}">
                <a16:creationId xmlns:a16="http://schemas.microsoft.com/office/drawing/2014/main" id="{E33DAF52-07D9-491B-95FC-F8D6112E6CD2}"/>
              </a:ext>
            </a:extLst>
          </p:cNvPr>
          <p:cNvSpPr txBox="1">
            <a:spLocks/>
          </p:cNvSpPr>
          <p:nvPr/>
        </p:nvSpPr>
        <p:spPr>
          <a:xfrm>
            <a:off x="1696457" y="2055824"/>
            <a:ext cx="8521700" cy="2541402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chemeClr val="accent1"/>
                </a:solidFill>
                <a:ea typeface="+mn-lt"/>
                <a:cs typeface="+mn-lt"/>
              </a:rPr>
              <a:t>GROUP</a:t>
            </a:r>
            <a:r>
              <a:rPr lang="en-US" sz="3200" b="1" dirty="0">
                <a:solidFill>
                  <a:schemeClr val="accent1"/>
                </a:solidFill>
              </a:rPr>
              <a:t> EXERCISE</a:t>
            </a:r>
            <a:endParaRPr lang="en-US" sz="3200" b="1" dirty="0">
              <a:solidFill>
                <a:schemeClr val="accent1"/>
              </a:solidFill>
              <a:cs typeface="Calibri"/>
            </a:endParaRPr>
          </a:p>
          <a:p>
            <a:pPr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ea typeface="+mn-lt"/>
                <a:cs typeface="+mn-lt"/>
              </a:rPr>
              <a:t>The power of non-verbal and verbal communication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D70CC62-B9A4-48E6-81FD-C867E4D30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</p:spPr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4E4CE4C2-C89E-4FF7-9F6C-36E01A65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</p:spPr>
        <p:txBody>
          <a:bodyPr/>
          <a:lstStyle/>
          <a:p>
            <a:fld id="{48A1333E-11F9-45BF-8ACE-2803B6FE78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70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77E5C-EAE0-4A61-B5CC-58F29F7F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7B47A-A471-4639-BD99-4F7EDCEFB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333E-11F9-45BF-8ACE-2803B6FE782D}" type="slidenum">
              <a:rPr lang="en-US" smtClean="0"/>
              <a:t>17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1DF309C-935D-4AE7-A1D9-B53C810CEC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0" i="0" u="none" baseline="0" dirty="0"/>
              <a:t>Communication is </a:t>
            </a:r>
            <a:r>
              <a:rPr lang="en-US" dirty="0"/>
              <a:t>t</a:t>
            </a:r>
            <a:r>
              <a:rPr lang="en" b="0" i="0" u="none" baseline="0" dirty="0"/>
              <a:t>he transfer of information from one person or group to another person or group</a:t>
            </a:r>
            <a:r>
              <a:rPr lang="en" dirty="0"/>
              <a:t>, mostly </a:t>
            </a:r>
            <a:r>
              <a:rPr lang="en" b="0" i="0" u="none" baseline="0" dirty="0"/>
              <a:t>through </a:t>
            </a:r>
            <a:r>
              <a:rPr lang="en" dirty="0"/>
              <a:t>body language, spoken words and/or writing.</a:t>
            </a:r>
            <a:endParaRPr lang="en" dirty="0">
              <a:cs typeface="Calibri"/>
            </a:endParaRPr>
          </a:p>
          <a:p>
            <a:r>
              <a:rPr lang="en" b="0" i="0" u="none" baseline="0" dirty="0"/>
              <a:t>This </a:t>
            </a:r>
            <a:r>
              <a:rPr lang="en-US" b="0" i="0" u="none" baseline="0" dirty="0"/>
              <a:t>communication </a:t>
            </a:r>
            <a:r>
              <a:rPr lang="en" b="0" i="0" u="none" baseline="0" dirty="0"/>
              <a:t>process </a:t>
            </a:r>
            <a:r>
              <a:rPr lang="en" dirty="0"/>
              <a:t>has three</a:t>
            </a:r>
            <a:r>
              <a:rPr lang="en" b="0" i="0" u="none" baseline="0" dirty="0"/>
              <a:t> parts</a:t>
            </a:r>
            <a:r>
              <a:rPr lang="en-US" b="0" i="0" u="none" baseline="0" dirty="0"/>
              <a:t>:</a:t>
            </a:r>
            <a:r>
              <a:rPr lang="en-US" dirty="0"/>
              <a:t> </a:t>
            </a:r>
            <a:endParaRPr lang="en" b="0" i="0" u="none" baseline="0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" b="0" i="0" u="none" baseline="0" dirty="0"/>
              <a:t>Encoding</a:t>
            </a:r>
            <a:r>
              <a:rPr lang="en-US" b="0" i="0" u="none" baseline="0" dirty="0"/>
              <a:t> </a:t>
            </a:r>
            <a:r>
              <a:rPr lang="en-US" dirty="0"/>
              <a:t>the message</a:t>
            </a:r>
            <a:endParaRPr lang="en" b="0" i="0" u="none" baseline="0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" dirty="0"/>
              <a:t>Transmit</a:t>
            </a:r>
            <a:r>
              <a:rPr lang="en-US" dirty="0"/>
              <a:t>ting the message</a:t>
            </a:r>
            <a:endParaRPr lang="en" b="0" i="0" u="none" baseline="0" dirty="0">
              <a:cs typeface="Calibri"/>
            </a:endParaRPr>
          </a:p>
          <a:p>
            <a:pPr marL="914400" lvl="1" indent="-457200" algn="l" rtl="0">
              <a:buFont typeface="+mj-lt"/>
              <a:buAutoNum type="arabicPeriod"/>
            </a:pPr>
            <a:r>
              <a:rPr lang="en" b="0" i="0" u="none" baseline="0" dirty="0"/>
              <a:t>Decoding</a:t>
            </a:r>
            <a:r>
              <a:rPr lang="en-US" b="0" i="0" u="none" baseline="0" dirty="0"/>
              <a:t> the message.</a:t>
            </a:r>
            <a:endParaRPr lang="en" b="0" i="0" u="none" baseline="0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25D875-9476-48B3-9A64-8FE7310D00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dirty="0"/>
              <a:t> 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0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09C86D-F5C7-4C2B-9EC3-980F3673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13F7D7-9007-41F8-B1BF-DD5DC2D60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E45EB5-079D-47A1-91B0-1ED911197B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The sender '</a:t>
            </a:r>
            <a:r>
              <a:rPr lang="en" dirty="0"/>
              <a:t>e</a:t>
            </a:r>
            <a:r>
              <a:rPr lang="en" b="0" i="0" u="none" baseline="0" dirty="0"/>
              <a:t>ncod</a:t>
            </a:r>
            <a:r>
              <a:rPr lang="it-IT" b="0" i="0" u="none" baseline="0" dirty="0"/>
              <a:t>e</a:t>
            </a:r>
            <a:r>
              <a:rPr lang="en" b="0" i="0" u="none" baseline="0" dirty="0"/>
              <a:t>s</a:t>
            </a:r>
            <a:r>
              <a:rPr lang="en" dirty="0"/>
              <a:t>'</a:t>
            </a:r>
            <a:r>
              <a:rPr lang="en" b="0" i="0" u="none" baseline="0" dirty="0"/>
              <a:t> the information that starts the communication process:</a:t>
            </a:r>
          </a:p>
          <a:p>
            <a:pPr marL="0" indent="0">
              <a:buNone/>
            </a:pPr>
            <a:endParaRPr lang="en" b="0" i="0" u="none" baseline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b="0" i="0" u="none" baseline="0" dirty="0"/>
              <a:t>Encoding = </a:t>
            </a:r>
            <a:r>
              <a:rPr lang="en" sz="2400" dirty="0"/>
              <a:t>the translation</a:t>
            </a:r>
            <a:r>
              <a:rPr lang="en" sz="2400" b="0" i="0" u="none" baseline="0" dirty="0"/>
              <a:t> of thoughts, ideas or feelings into a </a:t>
            </a:r>
            <a:r>
              <a:rPr lang="en" sz="2400" dirty="0"/>
              <a:t>message to be communicated</a:t>
            </a:r>
            <a:endParaRPr lang="en" sz="2400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ea typeface="+mn-lt"/>
                <a:cs typeface="+mn-lt"/>
              </a:rPr>
              <a:t>This must be done using an appropriate medium, considering both the type of message and who will receive it.</a:t>
            </a:r>
            <a:endParaRPr lang="en-US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95B60C-C6B3-4D8D-8397-A447C2B91F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dirty="0"/>
              <a:t>The</a:t>
            </a:r>
            <a:r>
              <a:rPr lang="en" b="1" i="0" u="none" baseline="0" dirty="0"/>
              <a:t> </a:t>
            </a:r>
            <a:r>
              <a:rPr lang="en" b="1" dirty="0"/>
              <a:t>sender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44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364718-4864-4348-8EB4-7358F0EB8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1896D7-EEEF-4D9B-8606-16FFD027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19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E6970-E746-4463-8765-50010CD178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" dirty="0"/>
              <a:t>May be composed</a:t>
            </a:r>
            <a:r>
              <a:rPr lang="en" b="0" i="0" u="none" baseline="0" dirty="0"/>
              <a:t> </a:t>
            </a:r>
            <a:r>
              <a:rPr lang="en" dirty="0"/>
              <a:t>of: words (</a:t>
            </a:r>
            <a:r>
              <a:rPr lang="en" b="0" i="0" u="none" baseline="0" dirty="0"/>
              <a:t>written or </a:t>
            </a:r>
            <a:r>
              <a:rPr lang="en" dirty="0"/>
              <a:t>spoken), tone of voice and </a:t>
            </a:r>
            <a:r>
              <a:rPr lang="en" b="0" i="0" u="none" baseline="0" dirty="0"/>
              <a:t>non-verbal </a:t>
            </a:r>
            <a:r>
              <a:rPr lang="en" dirty="0"/>
              <a:t>signs</a:t>
            </a:r>
          </a:p>
          <a:p>
            <a:r>
              <a:rPr lang="en" dirty="0"/>
              <a:t>Very often,</a:t>
            </a:r>
            <a:r>
              <a:rPr lang="en" b="0" i="0" u="none" baseline="0" dirty="0"/>
              <a:t> the intended message does not match </a:t>
            </a:r>
            <a:r>
              <a:rPr lang="en" dirty="0"/>
              <a:t>the message that </a:t>
            </a:r>
            <a:r>
              <a:rPr lang="en" b="0" i="0" u="none" baseline="0" dirty="0"/>
              <a:t>is received:</a:t>
            </a:r>
            <a:endParaRPr lang="en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dirty="0"/>
              <a:t>the encoding</a:t>
            </a:r>
            <a:r>
              <a:rPr lang="en" b="0" i="0" u="none" baseline="0" dirty="0"/>
              <a:t> and decoding of </a:t>
            </a:r>
            <a:r>
              <a:rPr lang="en" dirty="0"/>
              <a:t>messages</a:t>
            </a:r>
            <a:r>
              <a:rPr lang="en" b="0" i="0" u="none" baseline="0" dirty="0"/>
              <a:t> </a:t>
            </a:r>
            <a:r>
              <a:rPr lang="en" dirty="0"/>
              <a:t>are filtered by a number of elements, such as the </a:t>
            </a:r>
            <a:r>
              <a:rPr lang="en-US" b="0" i="0" u="none" baseline="0" dirty="0"/>
              <a:t>lack of </a:t>
            </a:r>
            <a:r>
              <a:rPr lang="en-US" dirty="0"/>
              <a:t>a common </a:t>
            </a:r>
            <a:r>
              <a:rPr lang="en" b="0" i="0" u="none" baseline="0" dirty="0"/>
              <a:t>vocabulary, non-standard concepts </a:t>
            </a:r>
            <a:r>
              <a:rPr lang="en-US" b="0" i="0" u="none" baseline="0" dirty="0"/>
              <a:t>or </a:t>
            </a:r>
            <a:r>
              <a:rPr lang="en" b="0" i="0" u="none" baseline="0" dirty="0"/>
              <a:t>definitions,</a:t>
            </a:r>
            <a:r>
              <a:rPr lang="en" dirty="0"/>
              <a:t> culturally influenced non-verbal signs.</a:t>
            </a:r>
            <a:endParaRPr lang="en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BD7E01-6C17-42BC-9A14-C9B49D8CC8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i="0" u="none" baseline="0" dirty="0"/>
              <a:t>The message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9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78200EFF-C039-4970-B0DE-9BA0C65523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Linguistic and Cultural Mediators and interpreters: roles and responsibilities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10E47D-E6F8-417B-92DC-555E91B5AE6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868150" y="6280150"/>
            <a:ext cx="323850" cy="739775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E501D28-150D-41B1-838B-B8D8E96F1FA4}"/>
              </a:ext>
            </a:extLst>
          </p:cNvPr>
          <p:cNvSpPr txBox="1">
            <a:spLocks/>
          </p:cNvSpPr>
          <p:nvPr/>
        </p:nvSpPr>
        <p:spPr>
          <a:xfrm>
            <a:off x="-466413" y="6490177"/>
            <a:ext cx="4114800" cy="208213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bg1"/>
                </a:solidFill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1421682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BAA6B2-304E-4021-8DFB-3056E3CB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6C0360-9A04-45C5-8D05-0EABA7E4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20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6EE90-BF8F-402B-B1FD-7D21B2828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The receiver d</a:t>
            </a:r>
            <a:r>
              <a:rPr lang="en" i="0" u="none" baseline="0" dirty="0"/>
              <a:t>ecodes the message </a:t>
            </a:r>
            <a:r>
              <a:rPr lang="en" dirty="0"/>
              <a:t>into</a:t>
            </a:r>
            <a:r>
              <a:rPr lang="en" i="0" u="none" baseline="0" dirty="0"/>
              <a:t> thoughts, ideas and feelings.</a:t>
            </a:r>
            <a:endParaRPr lang="en-US" dirty="0">
              <a:cs typeface="Calibri"/>
            </a:endParaRPr>
          </a:p>
          <a:p>
            <a:r>
              <a:rPr lang="en" dirty="0"/>
              <a:t>It</a:t>
            </a:r>
            <a:r>
              <a:rPr lang="en" i="0" u="none" baseline="0" dirty="0"/>
              <a:t> is the </a:t>
            </a:r>
            <a:r>
              <a:rPr lang="en" dirty="0"/>
              <a:t>receiver</a:t>
            </a:r>
            <a:r>
              <a:rPr lang="en" i="0" u="none" baseline="0" dirty="0"/>
              <a:t> </a:t>
            </a:r>
            <a:r>
              <a:rPr lang="en" dirty="0"/>
              <a:t>who</a:t>
            </a:r>
            <a:r>
              <a:rPr lang="en" i="0" u="none" baseline="0" dirty="0"/>
              <a:t> gives</a:t>
            </a:r>
            <a:r>
              <a:rPr lang="en" dirty="0"/>
              <a:t> </a:t>
            </a:r>
            <a:r>
              <a:rPr lang="en" i="0" u="none" baseline="0" dirty="0"/>
              <a:t>meaning </a:t>
            </a:r>
            <a:r>
              <a:rPr lang="en" dirty="0"/>
              <a:t>to the message</a:t>
            </a:r>
            <a:r>
              <a:rPr lang="en" i="0" u="none" baseline="0" dirty="0"/>
              <a:t> </a:t>
            </a:r>
            <a:r>
              <a:rPr lang="en" dirty="0"/>
              <a:t>and this, in turn, influences</a:t>
            </a:r>
            <a:r>
              <a:rPr lang="en" i="0" u="none" baseline="0" dirty="0"/>
              <a:t> their actions.</a:t>
            </a:r>
            <a:endParaRPr lang="en" i="0" u="none" baseline="0" dirty="0">
              <a:cs typeface="Calibri"/>
            </a:endParaRPr>
          </a:p>
          <a:p>
            <a:r>
              <a:rPr lang="en" i="0" u="none" baseline="0" dirty="0"/>
              <a:t>The ability to listen</a:t>
            </a:r>
            <a:r>
              <a:rPr lang="en-US" i="0" u="none" dirty="0"/>
              <a:t> accurately</a:t>
            </a:r>
            <a:r>
              <a:rPr lang="en" i="0" u="none" baseline="0" dirty="0"/>
              <a:t> is vital</a:t>
            </a:r>
            <a:r>
              <a:rPr lang="en" dirty="0"/>
              <a:t>. Most of us</a:t>
            </a:r>
            <a:r>
              <a:rPr lang="en" i="0" u="none" baseline="0" dirty="0"/>
              <a:t> are poor listeners</a:t>
            </a:r>
            <a:r>
              <a:rPr lang="en-US" i="0" u="none" dirty="0"/>
              <a:t> and </a:t>
            </a:r>
            <a:r>
              <a:rPr lang="en" i="0" u="none" baseline="0" dirty="0"/>
              <a:t>ret</a:t>
            </a:r>
            <a:r>
              <a:rPr lang="en-US" i="0" u="none" baseline="0" dirty="0" err="1"/>
              <a:t>ain</a:t>
            </a:r>
            <a:r>
              <a:rPr lang="en" dirty="0"/>
              <a:t> only</a:t>
            </a:r>
            <a:r>
              <a:rPr lang="en" i="0" u="none" baseline="0" dirty="0"/>
              <a:t> </a:t>
            </a:r>
            <a:r>
              <a:rPr lang="en-US" dirty="0"/>
              <a:t>25% to 50</a:t>
            </a:r>
            <a:r>
              <a:rPr lang="en-US" i="0" u="none" baseline="0" dirty="0"/>
              <a:t>% of the message.</a:t>
            </a:r>
            <a:endParaRPr lang="en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F67451-6143-46A0-AE6F-8B2C522F82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i="0" u="none" baseline="0" dirty="0"/>
              <a:t>The receiver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12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016660-264C-4144-98DA-7159BD28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97511D-273C-4F9E-83A0-CD759DDDE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21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8249F9-6004-4A35-9FA4-5FB5146EFE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2755580"/>
            <a:ext cx="5437187" cy="1570772"/>
          </a:xfrm>
        </p:spPr>
        <p:txBody>
          <a:bodyPr/>
          <a:lstStyle/>
          <a:p>
            <a:r>
              <a:rPr lang="en-US" dirty="0">
                <a:cs typeface="Calibri"/>
              </a:rPr>
              <a:t>Supporting another service provider:</a:t>
            </a:r>
          </a:p>
          <a:p>
            <a:endParaRPr lang="en-US" dirty="0">
              <a:cs typeface="Calibri"/>
            </a:endParaRPr>
          </a:p>
          <a:p>
            <a:pPr marL="0" indent="0" algn="ctr">
              <a:buNone/>
            </a:pPr>
            <a:r>
              <a:rPr lang="en-US" b="1" dirty="0">
                <a:cs typeface="Calibri"/>
              </a:rPr>
              <a:t>TRIALOGUE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33F8D7-99E5-4D0B-8E66-7E588EA437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3632" y="2755580"/>
            <a:ext cx="5437187" cy="1570772"/>
          </a:xfrm>
        </p:spPr>
        <p:txBody>
          <a:bodyPr/>
          <a:lstStyle/>
          <a:p>
            <a:r>
              <a:rPr lang="en-US" dirty="0">
                <a:cs typeface="Calibri"/>
              </a:rPr>
              <a:t>In outreach/independent work:</a:t>
            </a:r>
          </a:p>
          <a:p>
            <a:endParaRPr lang="en-US" dirty="0">
              <a:cs typeface="Calibri"/>
            </a:endParaRPr>
          </a:p>
          <a:p>
            <a:pPr marL="0" indent="0" algn="ctr">
              <a:buNone/>
            </a:pPr>
            <a:r>
              <a:rPr lang="en-US" b="1" dirty="0">
                <a:cs typeface="Calibri"/>
              </a:rPr>
              <a:t>DIALOGUE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9B4A38-0896-4D90-A747-1BE810A997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Communication for LCMs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12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C36771-A475-4CF2-B159-51C3681A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94B181-5C37-45DF-8A34-C39A7667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22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A0A61B-938F-40A9-A847-58503B79DF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919304"/>
            <a:ext cx="5685231" cy="3462897"/>
          </a:xfrm>
        </p:spPr>
        <p:txBody>
          <a:bodyPr/>
          <a:lstStyle/>
          <a:p>
            <a:pPr marL="0" indent="0">
              <a:buNone/>
            </a:pPr>
            <a:r>
              <a:rPr lang="en" sz="2400" dirty="0">
                <a:ea typeface="+mn-lt"/>
                <a:cs typeface="+mn-lt"/>
              </a:rPr>
              <a:t>Is when three people share communication, with the LCM facilitating communication:</a:t>
            </a:r>
            <a:endParaRPr lang="en-US" dirty="0"/>
          </a:p>
          <a:p>
            <a:r>
              <a:rPr lang="en" sz="2400" b="0" i="0" u="none" baseline="0" dirty="0"/>
              <a:t>The </a:t>
            </a:r>
            <a:r>
              <a:rPr lang="en" sz="2400" dirty="0"/>
              <a:t>first</a:t>
            </a:r>
            <a:r>
              <a:rPr lang="en" sz="2400" b="0" i="0" u="none" baseline="0" dirty="0"/>
              <a:t> </a:t>
            </a:r>
            <a:r>
              <a:rPr lang="en" sz="2400" b="1" dirty="0"/>
              <a:t>receiver</a:t>
            </a:r>
            <a:r>
              <a:rPr lang="en" sz="2400" b="0" i="0" u="none" baseline="0" dirty="0"/>
              <a:t> decodes the message </a:t>
            </a:r>
            <a:r>
              <a:rPr lang="en" sz="2400" dirty="0"/>
              <a:t>from</a:t>
            </a:r>
            <a:r>
              <a:rPr lang="en" sz="2400" b="0" i="0" u="none" baseline="0" dirty="0"/>
              <a:t> the </a:t>
            </a:r>
            <a:r>
              <a:rPr lang="en" sz="2400" dirty="0"/>
              <a:t>first</a:t>
            </a:r>
            <a:r>
              <a:rPr lang="en" sz="2400" b="0" i="0" u="none" baseline="0" dirty="0"/>
              <a:t> </a:t>
            </a:r>
            <a:r>
              <a:rPr lang="en" sz="2400" b="1" dirty="0"/>
              <a:t>sender</a:t>
            </a:r>
            <a:r>
              <a:rPr lang="en" sz="2400" b="0" i="0" u="none" baseline="0" dirty="0"/>
              <a:t> (</a:t>
            </a:r>
            <a:r>
              <a:rPr lang="en" sz="2400" dirty="0"/>
              <a:t>service provider, refugee </a:t>
            </a:r>
            <a:r>
              <a:rPr lang="en" sz="2400" b="0" i="0" u="none" baseline="0" dirty="0"/>
              <a:t>or </a:t>
            </a:r>
            <a:r>
              <a:rPr lang="en" sz="2400" dirty="0"/>
              <a:t>migrant</a:t>
            </a:r>
            <a:r>
              <a:rPr lang="en" sz="2400" b="0" i="0" u="none" baseline="0" dirty="0"/>
              <a:t>)</a:t>
            </a:r>
            <a:endParaRPr lang="en" sz="2400" b="0" i="0" u="none" baseline="0" dirty="0">
              <a:cs typeface="Calibri"/>
            </a:endParaRPr>
          </a:p>
          <a:p>
            <a:r>
              <a:rPr lang="en" sz="2400" b="0" i="0" u="none" baseline="0" dirty="0"/>
              <a:t>The </a:t>
            </a:r>
            <a:r>
              <a:rPr lang="en" sz="2400" dirty="0"/>
              <a:t>second</a:t>
            </a:r>
            <a:r>
              <a:rPr lang="en" sz="2400" b="0" i="0" u="none" baseline="0" dirty="0"/>
              <a:t> </a:t>
            </a:r>
            <a:r>
              <a:rPr lang="en" sz="2400" b="1" dirty="0"/>
              <a:t>sender</a:t>
            </a:r>
            <a:r>
              <a:rPr lang="en" sz="2400" dirty="0"/>
              <a:t> </a:t>
            </a:r>
            <a:r>
              <a:rPr lang="en" sz="2400" b="0" i="0" u="none" baseline="0" dirty="0"/>
              <a:t>encodes the message for the </a:t>
            </a:r>
            <a:r>
              <a:rPr lang="en" sz="2400" dirty="0"/>
              <a:t>second</a:t>
            </a:r>
            <a:r>
              <a:rPr lang="en" sz="2400" b="0" i="0" u="none" baseline="0" dirty="0"/>
              <a:t> </a:t>
            </a:r>
            <a:r>
              <a:rPr lang="en" sz="2400" b="1" dirty="0"/>
              <a:t>receiver</a:t>
            </a:r>
            <a:r>
              <a:rPr lang="en" sz="2400" b="0" i="0" u="none" baseline="0" dirty="0"/>
              <a:t> (other operator</a:t>
            </a:r>
            <a:r>
              <a:rPr lang="en" sz="2400" dirty="0"/>
              <a:t>,</a:t>
            </a:r>
            <a:r>
              <a:rPr lang="en" sz="2400" b="0" i="0" u="none" baseline="0" dirty="0"/>
              <a:t> </a:t>
            </a:r>
            <a:r>
              <a:rPr lang="en" sz="2400" dirty="0"/>
              <a:t>refugee or migrant</a:t>
            </a:r>
            <a:r>
              <a:rPr lang="en-US" sz="2400" dirty="0"/>
              <a:t>).</a:t>
            </a:r>
            <a:endParaRPr lang="en" sz="2400" b="0" i="0" u="none" baseline="0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C98EAA-4B96-4782-AA5E-1691B79A31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i="0" u="none" baseline="0" dirty="0"/>
              <a:t>Trialogue</a:t>
            </a:r>
            <a:endParaRPr lang="en-US" dirty="0"/>
          </a:p>
        </p:txBody>
      </p:sp>
      <p:pic>
        <p:nvPicPr>
          <p:cNvPr id="10" name="Content Placeholder 4" descr="interpreter-clipart-medical_interpreter.png">
            <a:extLst>
              <a:ext uri="{FF2B5EF4-FFF2-40B4-BE49-F238E27FC236}">
                <a16:creationId xmlns:a16="http://schemas.microsoft.com/office/drawing/2014/main" id="{547332FD-BAE1-4E34-91B2-141088FE6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228" y="1919304"/>
            <a:ext cx="3939078" cy="334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1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AE2B6B-31A9-4514-802A-8C9ABCBB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165C3-02BB-4FF5-83FA-660215C3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1D5AB-394B-45B0-B0EB-B3DD1BF28A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4" y="1859542"/>
            <a:ext cx="5689600" cy="4357587"/>
          </a:xfrm>
        </p:spPr>
        <p:txBody>
          <a:bodyPr/>
          <a:lstStyle/>
          <a:p>
            <a:r>
              <a:rPr lang="en-US" sz="2400" dirty="0"/>
              <a:t>Is when</a:t>
            </a:r>
            <a:r>
              <a:rPr lang="en-US" sz="2400" b="0" i="0" u="none" baseline="0" dirty="0"/>
              <a:t> </a:t>
            </a:r>
            <a:r>
              <a:rPr lang="en-US" sz="2400" dirty="0"/>
              <a:t>an LCM is working</a:t>
            </a:r>
            <a:r>
              <a:rPr lang="en-US" sz="2400" b="0" i="0" u="none" baseline="0" dirty="0"/>
              <a:t> alone</a:t>
            </a:r>
            <a:r>
              <a:rPr lang="en-US" sz="2400" dirty="0"/>
              <a:t>/directly</a:t>
            </a:r>
            <a:r>
              <a:rPr lang="en-US" sz="2400" b="0" i="0" u="none" baseline="0" dirty="0"/>
              <a:t> with </a:t>
            </a:r>
            <a:r>
              <a:rPr lang="en-US" sz="2400" dirty="0"/>
              <a:t>a client.</a:t>
            </a:r>
            <a:endParaRPr lang="en" dirty="0">
              <a:cs typeface="Calibri" panose="020F0502020204030204"/>
            </a:endParaRPr>
          </a:p>
          <a:p>
            <a:r>
              <a:rPr lang="en-US" sz="2400" dirty="0"/>
              <a:t>The</a:t>
            </a:r>
            <a:r>
              <a:rPr lang="en-US" sz="2400" b="0" i="0" u="none" baseline="0" dirty="0"/>
              <a:t> L</a:t>
            </a:r>
            <a:r>
              <a:rPr lang="en" sz="2400" b="0" i="0" u="none" baseline="0" dirty="0"/>
              <a:t>CM is</a:t>
            </a:r>
            <a:r>
              <a:rPr lang="en" sz="2400" dirty="0"/>
              <a:t> the</a:t>
            </a:r>
            <a:r>
              <a:rPr lang="en" sz="2400" b="0" i="0" u="none" baseline="0" dirty="0"/>
              <a:t> </a:t>
            </a:r>
            <a:r>
              <a:rPr lang="en" sz="2400" b="1" dirty="0"/>
              <a:t>receiver</a:t>
            </a:r>
            <a:r>
              <a:rPr lang="en" sz="2400" dirty="0"/>
              <a:t> who</a:t>
            </a:r>
            <a:r>
              <a:rPr lang="en" sz="2400" b="0" i="0" u="none" baseline="0" dirty="0"/>
              <a:t> decodes the message of the </a:t>
            </a:r>
            <a:r>
              <a:rPr lang="en" sz="2400" b="1" dirty="0"/>
              <a:t>sender</a:t>
            </a:r>
            <a:r>
              <a:rPr lang="en" sz="2400" b="0" i="0" u="none" baseline="0" dirty="0"/>
              <a:t> (refugee</a:t>
            </a:r>
            <a:r>
              <a:rPr lang="en" sz="2400" dirty="0"/>
              <a:t>/migrant)</a:t>
            </a:r>
            <a:r>
              <a:rPr lang="en" sz="2400" b="0" i="0" u="none" baseline="0" dirty="0"/>
              <a:t> </a:t>
            </a:r>
            <a:r>
              <a:rPr lang="en" sz="2400" dirty="0"/>
              <a:t>or</a:t>
            </a:r>
            <a:r>
              <a:rPr lang="en" sz="2400" b="0" i="0" u="none" baseline="0" dirty="0"/>
              <a:t> the </a:t>
            </a:r>
            <a:r>
              <a:rPr lang="en" sz="2400" b="1" dirty="0"/>
              <a:t>sender</a:t>
            </a:r>
            <a:r>
              <a:rPr lang="en" sz="2400" dirty="0"/>
              <a:t> who</a:t>
            </a:r>
            <a:r>
              <a:rPr lang="en" sz="2400" b="0" i="0" u="none" baseline="0" dirty="0"/>
              <a:t> encodes the message for the </a:t>
            </a:r>
            <a:r>
              <a:rPr lang="en" sz="2400" dirty="0"/>
              <a:t>r</a:t>
            </a:r>
            <a:r>
              <a:rPr lang="en" sz="2400" b="1" dirty="0"/>
              <a:t>eceiver</a:t>
            </a:r>
            <a:r>
              <a:rPr lang="en" sz="2400" b="1" i="0" u="none" baseline="0" dirty="0"/>
              <a:t> </a:t>
            </a:r>
            <a:r>
              <a:rPr lang="en" sz="2400" b="0" i="0" u="none" baseline="0" dirty="0"/>
              <a:t>(</a:t>
            </a:r>
            <a:r>
              <a:rPr lang="en" sz="2400" dirty="0"/>
              <a:t>refugee/migrant).</a:t>
            </a:r>
            <a:endParaRPr lang="en" dirty="0">
              <a:cs typeface="Calibri"/>
            </a:endParaRPr>
          </a:p>
          <a:p>
            <a:r>
              <a:rPr lang="en" sz="2400" dirty="0">
                <a:ea typeface="+mn-lt"/>
                <a:cs typeface="+mn-lt"/>
              </a:rPr>
              <a:t>Disclosures of sexual violence may occur during a dialogue.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922538-8357-45EA-AC6D-FA1F427DEB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b="1" dirty="0"/>
              <a:t>Dialogue</a:t>
            </a:r>
            <a:endParaRPr lang="en-US" dirty="0"/>
          </a:p>
        </p:txBody>
      </p:sp>
      <p:pic>
        <p:nvPicPr>
          <p:cNvPr id="7" name="Content Placeholder 4" descr="Interpreter.png">
            <a:extLst>
              <a:ext uri="{FF2B5EF4-FFF2-40B4-BE49-F238E27FC236}">
                <a16:creationId xmlns:a16="http://schemas.microsoft.com/office/drawing/2014/main" id="{C802686A-BA60-4F59-8673-9A62505D8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01" y="2265072"/>
            <a:ext cx="4524799" cy="338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756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5DD3ED-E8DB-49BA-B5EE-C8216D70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E51AD1-61DB-43A8-B830-09701A63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9AD86-962E-4078-B5E6-AB154E147B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" b="1" dirty="0">
                <a:cs typeface="Calibri"/>
              </a:rPr>
              <a:t>Personal elements:</a:t>
            </a:r>
            <a:endParaRPr lang="en" b="1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b="0" i="0" u="none" baseline="0" dirty="0"/>
              <a:t>Personal </a:t>
            </a:r>
            <a:r>
              <a:rPr lang="en" sz="2400" dirty="0"/>
              <a:t>attitudes and beli</a:t>
            </a:r>
            <a:r>
              <a:rPr lang="it-IT" sz="2400" dirty="0"/>
              <a:t>ef</a:t>
            </a:r>
            <a:r>
              <a:rPr lang="en" sz="2400" dirty="0"/>
              <a:t>s</a:t>
            </a:r>
            <a:r>
              <a:rPr lang="en" sz="2400" b="0" i="0" u="none" baseline="0" dirty="0"/>
              <a:t> </a:t>
            </a:r>
            <a:r>
              <a:rPr lang="en" sz="2400" dirty="0"/>
              <a:t>=</a:t>
            </a:r>
            <a:r>
              <a:rPr lang="en" sz="2400" b="0" i="0" u="none" baseline="0" dirty="0"/>
              <a:t> </a:t>
            </a:r>
            <a:r>
              <a:rPr lang="en" sz="2400" dirty="0"/>
              <a:t>the filters</a:t>
            </a:r>
            <a:r>
              <a:rPr lang="en" sz="2400" b="0" i="0" u="none" baseline="0" dirty="0"/>
              <a:t> through which </a:t>
            </a:r>
            <a:r>
              <a:rPr lang="en" sz="2400" dirty="0"/>
              <a:t>our perceptions</a:t>
            </a:r>
            <a:r>
              <a:rPr lang="en" sz="2400" b="0" i="0" u="none" baseline="0" dirty="0"/>
              <a:t> are screened and limited</a:t>
            </a:r>
            <a:endParaRPr lang="en" altLang="it-IT" sz="2400" dirty="0"/>
          </a:p>
          <a:p>
            <a:pPr lvl="1" algn="l" rtl="0">
              <a:buFont typeface="Wingdings" panose="05000000000000000000" pitchFamily="2" charset="2"/>
              <a:buChar char="§"/>
            </a:pPr>
            <a:r>
              <a:rPr lang="en" sz="2400" dirty="0"/>
              <a:t>Projections</a:t>
            </a:r>
            <a:r>
              <a:rPr lang="en" sz="2400" b="0" i="0" u="none" baseline="0" dirty="0"/>
              <a:t> = attributing to others one’s own thoughts, ideas, feelings, traits</a:t>
            </a:r>
            <a:endParaRPr lang="en" sz="2400" b="0" i="0" u="none" baseline="0" dirty="0">
              <a:cs typeface="Calibri"/>
            </a:endParaRPr>
          </a:p>
          <a:p>
            <a:pPr lvl="1" algn="l" rtl="0">
              <a:buFont typeface="Wingdings" panose="05000000000000000000" pitchFamily="2" charset="2"/>
              <a:buChar char="§"/>
            </a:pPr>
            <a:r>
              <a:rPr lang="en" sz="2400" b="0" i="0" u="none" baseline="0" dirty="0"/>
              <a:t>Mood</a:t>
            </a:r>
            <a:endParaRPr lang="en" sz="2400" b="0" i="0" u="none" baseline="0" dirty="0">
              <a:cs typeface="Calibri"/>
            </a:endParaRPr>
          </a:p>
          <a:p>
            <a:pPr marL="0" indent="0">
              <a:buNone/>
            </a:pPr>
            <a:r>
              <a:rPr lang="en" b="1" dirty="0">
                <a:cs typeface="Calibri"/>
              </a:rPr>
              <a:t>Contextual elements: </a:t>
            </a:r>
            <a:endParaRPr lang="en" b="1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dirty="0"/>
              <a:t>Language, dialect, slang</a:t>
            </a:r>
            <a:endParaRPr lang="en" sz="2400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dirty="0">
                <a:cs typeface="Calibri"/>
              </a:rPr>
              <a:t>Specialized jargon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dirty="0">
                <a:cs typeface="Calibri"/>
              </a:rPr>
              <a:t>Quantity of information </a:t>
            </a:r>
            <a:endParaRPr lang="en" sz="2400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400" dirty="0">
                <a:cs typeface="Calibri"/>
              </a:rPr>
              <a:t>Noise </a:t>
            </a:r>
            <a:endParaRPr lang="en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F0018E9-8731-4E8A-ABD6-189A1B2A8D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3816" y="357382"/>
            <a:ext cx="9563952" cy="561074"/>
          </a:xfrm>
        </p:spPr>
        <p:txBody>
          <a:bodyPr>
            <a:normAutofit fontScale="92500"/>
          </a:bodyPr>
          <a:lstStyle/>
          <a:p>
            <a:r>
              <a:rPr lang="en" b="1" dirty="0"/>
              <a:t>Our understanding of messages is shaped by: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07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C22700-87ED-47E0-8A01-A663A1F9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D6C399-098A-433A-BA08-4B228C4B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35EE3-47FC-46D0-AA84-1ABB6D144E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2092694"/>
            <a:ext cx="10748327" cy="3204342"/>
          </a:xfrm>
        </p:spPr>
        <p:txBody>
          <a:bodyPr/>
          <a:lstStyle/>
          <a:p>
            <a:pPr marL="0" indent="0">
              <a:buNone/>
            </a:pPr>
            <a:r>
              <a:rPr lang="en" sz="2400" b="1" i="0" u="none" baseline="0" dirty="0">
                <a:solidFill>
                  <a:schemeClr val="accent4"/>
                </a:solidFill>
              </a:rPr>
              <a:t>Selective </a:t>
            </a:r>
            <a:r>
              <a:rPr lang="en" sz="2400" b="1" dirty="0">
                <a:solidFill>
                  <a:schemeClr val="accent4"/>
                </a:solidFill>
              </a:rPr>
              <a:t>perception</a:t>
            </a:r>
            <a:r>
              <a:rPr lang="en" sz="2400" b="0" i="0" u="none" baseline="0" dirty="0">
                <a:solidFill>
                  <a:schemeClr val="accent4"/>
                </a:solidFill>
              </a:rPr>
              <a:t> </a:t>
            </a:r>
            <a:r>
              <a:rPr lang="en" sz="2400" dirty="0"/>
              <a:t>–</a:t>
            </a:r>
            <a:r>
              <a:rPr lang="en" sz="2400" b="0" i="0" u="none" baseline="0" dirty="0"/>
              <a:t> screening out</a:t>
            </a:r>
            <a:r>
              <a:rPr lang="en" sz="2400" dirty="0"/>
              <a:t> </a:t>
            </a:r>
            <a:r>
              <a:rPr lang="en" sz="2400" b="0" i="0" u="none" baseline="0" dirty="0"/>
              <a:t>information that you want or need to avoid</a:t>
            </a:r>
            <a:endParaRPr lang="en" dirty="0">
              <a:cs typeface="Calibri"/>
            </a:endParaRPr>
          </a:p>
          <a:p>
            <a:pPr marL="0" indent="0" algn="l" rtl="0">
              <a:buNone/>
            </a:pPr>
            <a:endParaRPr lang="en" sz="2400" b="0" i="0" u="none" baseline="0" dirty="0">
              <a:cs typeface="Calibri"/>
            </a:endParaRPr>
          </a:p>
          <a:p>
            <a:pPr marL="0" indent="0">
              <a:buNone/>
            </a:pPr>
            <a:r>
              <a:rPr lang="en" sz="2400" b="1" dirty="0">
                <a:solidFill>
                  <a:schemeClr val="accent4"/>
                </a:solidFill>
              </a:rPr>
              <a:t>Stereotyping</a:t>
            </a:r>
            <a:r>
              <a:rPr lang="en" sz="2400" b="0" i="0" u="none" baseline="0" dirty="0"/>
              <a:t> </a:t>
            </a:r>
            <a:r>
              <a:rPr lang="en" sz="2400" dirty="0"/>
              <a:t>– making assumptions</a:t>
            </a:r>
            <a:r>
              <a:rPr lang="en" sz="2400" b="0" i="0" u="none" baseline="0" dirty="0"/>
              <a:t> about individuals based on their membership </a:t>
            </a:r>
            <a:r>
              <a:rPr lang="en" sz="2400" dirty="0"/>
              <a:t>of</a:t>
            </a:r>
            <a:r>
              <a:rPr lang="en" sz="2400" b="0" i="0" u="none" baseline="0" dirty="0"/>
              <a:t> a generalized group</a:t>
            </a:r>
            <a:endParaRPr lang="en" sz="2400" b="0" i="0" u="none" baseline="0" dirty="0">
              <a:cs typeface="Calibri"/>
            </a:endParaRPr>
          </a:p>
          <a:p>
            <a:pPr marL="0" indent="0" algn="l" rtl="0">
              <a:buNone/>
            </a:pPr>
            <a:endParaRPr lang="en" sz="2400" b="0" i="0" u="none" baseline="0" dirty="0">
              <a:solidFill>
                <a:schemeClr val="accent4"/>
              </a:solidFill>
              <a:cs typeface="Calibri"/>
            </a:endParaRPr>
          </a:p>
          <a:p>
            <a:pPr marL="0" indent="0">
              <a:buNone/>
            </a:pPr>
            <a:r>
              <a:rPr lang="en" sz="2400" b="1" i="0" u="none" baseline="0" dirty="0">
                <a:solidFill>
                  <a:schemeClr val="accent4"/>
                </a:solidFill>
              </a:rPr>
              <a:t>Halo effect</a:t>
            </a:r>
            <a:r>
              <a:rPr lang="en" sz="2400" b="0" i="0" u="none" baseline="0" dirty="0">
                <a:solidFill>
                  <a:schemeClr val="accent4"/>
                </a:solidFill>
              </a:rPr>
              <a:t> </a:t>
            </a:r>
            <a:r>
              <a:rPr lang="en" sz="2400" dirty="0"/>
              <a:t>– a tendency</a:t>
            </a:r>
            <a:r>
              <a:rPr lang="en" sz="2400" b="0" i="0" u="none" baseline="0" dirty="0"/>
              <a:t> to typify an individual based upon a single trait.</a:t>
            </a:r>
            <a:endParaRPr lang="en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B527C3-16B7-498C-B064-CD8DD398A7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b="1" dirty="0"/>
              <a:t>Limitations of personal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7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83279E-3C4E-44A1-AC6A-739BCCF9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67A39-78FF-494F-A3CF-92C2AEDC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26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7EBEE0-ECC4-43E3-95B7-4DA973F40B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3816" y="357382"/>
            <a:ext cx="9450441" cy="561074"/>
          </a:xfrm>
        </p:spPr>
        <p:txBody>
          <a:bodyPr/>
          <a:lstStyle/>
          <a:p>
            <a:r>
              <a:rPr lang="en" b="1" dirty="0">
                <a:cs typeface="Calibri Light"/>
              </a:rPr>
              <a:t>Limitations caused by contextual elements</a:t>
            </a:r>
            <a:endParaRPr lang="en-US" dirty="0"/>
          </a:p>
        </p:txBody>
      </p:sp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CAF2D370-A33C-4290-B2CD-7C79C810B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00177"/>
              </p:ext>
            </p:extLst>
          </p:nvPr>
        </p:nvGraphicFramePr>
        <p:xfrm>
          <a:off x="-20037" y="1539190"/>
          <a:ext cx="11945074" cy="4226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72537">
                  <a:extLst>
                    <a:ext uri="{9D8B030D-6E8A-4147-A177-3AD203B41FA5}">
                      <a16:colId xmlns:a16="http://schemas.microsoft.com/office/drawing/2014/main" val="2658905571"/>
                    </a:ext>
                  </a:extLst>
                </a:gridCol>
                <a:gridCol w="5972537">
                  <a:extLst>
                    <a:ext uri="{9D8B030D-6E8A-4147-A177-3AD203B41FA5}">
                      <a16:colId xmlns:a16="http://schemas.microsoft.com/office/drawing/2014/main" val="1723671250"/>
                    </a:ext>
                  </a:extLst>
                </a:gridCol>
              </a:tblGrid>
              <a:tr h="9899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400" b="1" u="none" baseline="0" dirty="0">
                          <a:solidFill>
                            <a:schemeClr val="accent1"/>
                          </a:solidFill>
                        </a:rPr>
                        <a:t>Type of Cue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400" b="1" u="none" baseline="0" dirty="0">
                          <a:solidFill>
                            <a:schemeClr val="accent1"/>
                          </a:solidFill>
                        </a:rPr>
                        <a:t>Explanation and Examples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3029920"/>
                  </a:ext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Body motion</a:t>
                      </a:r>
                      <a:endParaRPr lang="en" sz="1600" b="0" i="0" u="none" baseline="0" dirty="0">
                        <a:latin typeface="Calibri"/>
                        <a:cs typeface="Calibri"/>
                      </a:endParaRPr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Gestures, facial expressions, eye </a:t>
                      </a:r>
                      <a:r>
                        <a:rPr lang="en" sz="1600" b="0" dirty="0"/>
                        <a:t>behaviour</a:t>
                      </a:r>
                      <a:r>
                        <a:rPr lang="en" sz="1600" b="0" u="none" baseline="0" dirty="0"/>
                        <a:t>, etc.</a:t>
                      </a:r>
                      <a:endParaRPr lang="en-US" sz="16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95886"/>
                  </a:ext>
                </a:extLst>
              </a:tr>
              <a:tr h="770259">
                <a:tc>
                  <a:txBody>
                    <a:bodyPr/>
                    <a:lstStyle/>
                    <a:p>
                      <a:pPr algn="l" rtl="0"/>
                      <a:r>
                        <a:rPr lang="en" sz="1600" b="0" u="none" baseline="0" dirty="0"/>
                        <a:t>Personal physical characteristics</a:t>
                      </a:r>
                      <a:endParaRPr lang="en-US" sz="1600" b="0" dirty="0"/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" sz="1600" b="0" u="none" baseline="0" dirty="0"/>
                        <a:t>Body shape, posture, body or breath </a:t>
                      </a:r>
                      <a:r>
                        <a:rPr lang="en" sz="1600" b="0" dirty="0"/>
                        <a:t>odours</a:t>
                      </a:r>
                      <a:r>
                        <a:rPr lang="en" sz="1600" b="0" u="none" baseline="0" dirty="0"/>
                        <a:t>,</a:t>
                      </a:r>
                      <a:r>
                        <a:rPr lang="en" sz="1600" b="0" dirty="0"/>
                        <a:t> </a:t>
                      </a:r>
                      <a:endParaRPr lang="en" sz="1600" b="0" u="none" baseline="0" dirty="0"/>
                    </a:p>
                    <a:p>
                      <a:pPr algn="l" rtl="0"/>
                      <a:r>
                        <a:rPr lang="en" sz="1600" b="0" u="none" baseline="0" dirty="0"/>
                        <a:t>hair </a:t>
                      </a:r>
                      <a:r>
                        <a:rPr lang="en" sz="1600" b="0" dirty="0"/>
                        <a:t>colour</a:t>
                      </a:r>
                      <a:r>
                        <a:rPr lang="en" sz="1600" b="0" u="none" baseline="0" dirty="0"/>
                        <a:t>, skin </a:t>
                      </a:r>
                      <a:r>
                        <a:rPr lang="en" sz="1600" b="0" dirty="0"/>
                        <a:t>colour</a:t>
                      </a:r>
                      <a:r>
                        <a:rPr lang="en" sz="1600" b="0" u="none" baseline="0" dirty="0"/>
                        <a:t>, etc.</a:t>
                      </a:r>
                      <a:endParaRPr lang="en" sz="1600" b="0" i="0" u="none" baseline="0" dirty="0">
                        <a:latin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15768"/>
                  </a:ext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Paralanguage</a:t>
                      </a:r>
                      <a:endParaRPr lang="en-US" sz="1600" b="0" dirty="0"/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Voice qualities, speech habits, laughing, etc.</a:t>
                      </a:r>
                      <a:endParaRPr lang="en-US" sz="16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64251"/>
                  </a:ext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Use of space</a:t>
                      </a:r>
                      <a:endParaRPr lang="en-US" sz="1600" b="0" dirty="0"/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Ways </a:t>
                      </a:r>
                      <a:r>
                        <a:rPr lang="en" sz="1600" b="0" dirty="0"/>
                        <a:t>in which people</a:t>
                      </a:r>
                      <a:r>
                        <a:rPr lang="en" sz="1600" b="0" u="none" baseline="0" dirty="0"/>
                        <a:t> use and perceive space.</a:t>
                      </a:r>
                      <a:endParaRPr lang="en-US" sz="16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992"/>
                  </a:ext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Physical environment</a:t>
                      </a:r>
                      <a:endParaRPr lang="en-US" sz="1600" b="0" dirty="0"/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Building and room design, furnishings, etc.</a:t>
                      </a:r>
                      <a:endParaRPr lang="en-US" sz="16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05793"/>
                  </a:ext>
                </a:extLst>
              </a:tr>
              <a:tr h="493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Time</a:t>
                      </a:r>
                      <a:endParaRPr lang="en-US" sz="1600" b="0" dirty="0"/>
                    </a:p>
                  </a:txBody>
                  <a:tcPr marL="432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600" b="0" u="none" baseline="0" dirty="0"/>
                        <a:t>Use of time, cultural differences in </a:t>
                      </a:r>
                      <a:r>
                        <a:rPr lang="en" sz="1600" b="0" dirty="0"/>
                        <a:t>perceptions of time</a:t>
                      </a:r>
                      <a:r>
                        <a:rPr lang="en" sz="1600" b="0" u="none" baseline="0" dirty="0"/>
                        <a:t>.</a:t>
                      </a:r>
                      <a:endParaRPr lang="en" sz="1600" b="0" i="0" u="none" baseline="0" dirty="0">
                        <a:latin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639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660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649531-C3DF-4A71-8881-62150F95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228CC9-A1A6-4CBD-873C-F062D5EB4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27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58C88E6-4506-4922-A4C8-871B117517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b="1" dirty="0">
                <a:cs typeface="Calibri Light"/>
              </a:rPr>
              <a:t>Communication strategies </a:t>
            </a:r>
            <a:endParaRPr lang="en-US" dirty="0"/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D42E52F4-3D17-4157-A5BD-C061105A67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682631"/>
              </p:ext>
            </p:extLst>
          </p:nvPr>
        </p:nvGraphicFramePr>
        <p:xfrm>
          <a:off x="569913" y="147496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409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4FE11B-3132-4934-B58C-F16CA4A0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ECDC36-56C1-4345-9E6A-F6261976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E63E4-54F2-46D2-8DC8-923FD93449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" sz="2800" b="1" i="0" u="none" baseline="0" dirty="0"/>
              <a:t>Tips for</a:t>
            </a:r>
            <a:r>
              <a:rPr lang="en" sz="2800" b="1" dirty="0"/>
              <a:t> active</a:t>
            </a:r>
            <a:r>
              <a:rPr lang="en" sz="2800" b="1" i="0" u="none" baseline="0" dirty="0"/>
              <a:t> </a:t>
            </a:r>
            <a:r>
              <a:rPr lang="en" sz="2800" b="1" dirty="0"/>
              <a:t>listening</a:t>
            </a:r>
            <a:endParaRPr lang="en-US" dirty="0"/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0F6B4DEF-94A2-4097-9837-339B129229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559848"/>
              </p:ext>
            </p:extLst>
          </p:nvPr>
        </p:nvGraphicFramePr>
        <p:xfrm>
          <a:off x="396574" y="1521063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8138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3AA21F-3DED-4A22-9952-B7AFF8F5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5D657D-AA92-4AA2-9A20-E419EB935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29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68D72C7-D261-4DB0-9BB0-AA47FA2AE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</a:rPr>
              <a:t>Facilitating communication between parties is the core of linguistic and cultural mediation, making it essential for LCMs to be aware of the power and limitations of different forms of communication. </a:t>
            </a:r>
          </a:p>
          <a:p>
            <a:r>
              <a:rPr lang="en-US" dirty="0">
                <a:ea typeface="+mn-lt"/>
                <a:cs typeface="+mn-lt"/>
              </a:rPr>
              <a:t>Communication is a two-way process that includes </a:t>
            </a:r>
            <a:r>
              <a:rPr lang="en-US" i="1" dirty="0">
                <a:ea typeface="+mn-lt"/>
                <a:cs typeface="+mn-lt"/>
              </a:rPr>
              <a:t>encoding, transmission</a:t>
            </a:r>
            <a:r>
              <a:rPr lang="en-US" dirty="0">
                <a:ea typeface="+mn-lt"/>
                <a:cs typeface="+mn-lt"/>
              </a:rPr>
              <a:t> and </a:t>
            </a:r>
            <a:r>
              <a:rPr lang="en-US" i="1" dirty="0">
                <a:ea typeface="+mn-lt"/>
                <a:cs typeface="+mn-lt"/>
              </a:rPr>
              <a:t>decoding.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+mn-lt"/>
                <a:cs typeface="+mn-lt"/>
              </a:rPr>
              <a:t>It is important to be aware of the potential barriers to effective communication (including s</a:t>
            </a:r>
            <a:r>
              <a:rPr lang="en" dirty="0">
                <a:ea typeface="+mn-lt"/>
                <a:cs typeface="+mn-lt"/>
              </a:rPr>
              <a:t>elective perception, stereotyping and the halo effect).</a:t>
            </a:r>
            <a:r>
              <a:rPr lang="en-US" dirty="0">
                <a:ea typeface="+mn-lt"/>
                <a:cs typeface="+mn-lt"/>
              </a:rPr>
              <a:t>  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The goal of communication in the context of service provision is to establish a trusting, safe and supportive helping relationship. 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E37421-92CD-4F54-8DB3-53E8C2D03B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3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F3369-2DA6-4367-9EF7-9F2BF849A8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Is </a:t>
            </a:r>
            <a:r>
              <a:rPr lang="en" b="0" i="0" u="none" baseline="0" dirty="0"/>
              <a:t>a recognized professional figure </a:t>
            </a:r>
            <a:r>
              <a:rPr lang="en" dirty="0"/>
              <a:t>whose </a:t>
            </a:r>
            <a:r>
              <a:rPr lang="en" b="0" i="0" u="none" baseline="0" dirty="0"/>
              <a:t>training and internship </a:t>
            </a:r>
            <a:r>
              <a:rPr lang="en" dirty="0"/>
              <a:t>has been formulated</a:t>
            </a:r>
            <a:r>
              <a:rPr lang="en" b="0" i="0" u="none" baseline="0" dirty="0"/>
              <a:t> </a:t>
            </a:r>
            <a:r>
              <a:rPr lang="en" dirty="0"/>
              <a:t>on the basis of </a:t>
            </a:r>
            <a:r>
              <a:rPr lang="en" b="0" i="0" u="none" baseline="0" dirty="0"/>
              <a:t>standard criteria</a:t>
            </a:r>
            <a:endParaRPr lang="en" b="0" i="0" u="none" baseline="0" dirty="0">
              <a:cs typeface="Calibri"/>
            </a:endParaRPr>
          </a:p>
          <a:p>
            <a:r>
              <a:rPr lang="en" dirty="0"/>
              <a:t>Verbally</a:t>
            </a:r>
            <a:r>
              <a:rPr lang="en" b="0" i="0" u="none" baseline="0" dirty="0"/>
              <a:t> translates </a:t>
            </a:r>
            <a:r>
              <a:rPr lang="en" dirty="0"/>
              <a:t>from</a:t>
            </a:r>
            <a:r>
              <a:rPr lang="en" b="0" i="0" u="none" baseline="0" dirty="0"/>
              <a:t> one language (source language) to another language (target language</a:t>
            </a:r>
            <a:r>
              <a:rPr lang="en" dirty="0"/>
              <a:t>)</a:t>
            </a:r>
            <a:endParaRPr lang="en" b="0" i="0" u="none" baseline="0" dirty="0">
              <a:cs typeface="Calibri"/>
            </a:endParaRPr>
          </a:p>
          <a:p>
            <a:r>
              <a:rPr lang="en" dirty="0"/>
              <a:t>May interpret in three</a:t>
            </a:r>
            <a:r>
              <a:rPr lang="en" b="0" i="0" u="none" baseline="0" dirty="0"/>
              <a:t> main </a:t>
            </a:r>
            <a:r>
              <a:rPr lang="en" dirty="0"/>
              <a:t>ways</a:t>
            </a:r>
            <a:r>
              <a:rPr lang="en" b="0" i="0" u="none" baseline="0" dirty="0"/>
              <a:t>:</a:t>
            </a:r>
            <a:endParaRPr lang="en" b="0" i="0" u="none" baseline="0" dirty="0">
              <a:cs typeface="Calibri"/>
            </a:endParaRPr>
          </a:p>
          <a:p>
            <a:pPr lvl="1" algn="l" rtl="0">
              <a:buFont typeface="Wingdings" panose="05000000000000000000" pitchFamily="2" charset="2"/>
              <a:buChar char="§"/>
            </a:pPr>
            <a:r>
              <a:rPr lang="en" sz="2200" b="1" i="0" u="none" baseline="0" dirty="0"/>
              <a:t>simultaneous interpreting</a:t>
            </a:r>
            <a:r>
              <a:rPr lang="en" sz="2200" b="0" i="0" u="none" baseline="0" dirty="0"/>
              <a:t>, performed generally from an interpreting booth in a conference environment</a:t>
            </a:r>
            <a:endParaRPr lang="en" sz="2200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200" b="1" i="0" u="none" baseline="0" dirty="0"/>
              <a:t>consecutive interpreting</a:t>
            </a:r>
            <a:r>
              <a:rPr lang="en" sz="2200" b="0" i="0" u="none" baseline="0" dirty="0"/>
              <a:t>, where the speaker leaves pauses for the interpreter to relay </a:t>
            </a:r>
            <a:r>
              <a:rPr lang="en" sz="2200" dirty="0"/>
              <a:t>what they are saying</a:t>
            </a:r>
            <a:r>
              <a:rPr lang="en" sz="2200" b="0" i="0" u="none" baseline="0" dirty="0"/>
              <a:t> one section at a time</a:t>
            </a:r>
            <a:endParaRPr lang="en" sz="2200" b="0" i="0" u="none" baseline="0" dirty="0">
              <a:cs typeface="Calibri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" sz="2200" b="1" i="0" u="none" baseline="0" dirty="0"/>
              <a:t>bilateral interpreting</a:t>
            </a:r>
            <a:r>
              <a:rPr lang="en" sz="2200" b="0" i="0" u="none" baseline="0" dirty="0"/>
              <a:t> </a:t>
            </a:r>
            <a:r>
              <a:rPr lang="en" sz="2200" dirty="0"/>
              <a:t>(</a:t>
            </a:r>
            <a:r>
              <a:rPr lang="en" sz="2200" b="0" i="0" u="none" baseline="0" dirty="0"/>
              <a:t>the most common </a:t>
            </a:r>
            <a:r>
              <a:rPr lang="en" sz="2200" dirty="0"/>
              <a:t>in-service provision),</a:t>
            </a:r>
            <a:r>
              <a:rPr lang="en" sz="2200" b="0" i="0" u="none" baseline="0" dirty="0"/>
              <a:t> where the interpreter relays both (or all) sides of a conversation between speakers of different languages, working both into and out of their main language</a:t>
            </a:r>
            <a:r>
              <a:rPr lang="en" sz="2200" dirty="0"/>
              <a:t>.</a:t>
            </a:r>
            <a:endParaRPr lang="en" sz="22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7B534-8032-423A-962C-B843C6E965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An Interpreter...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D5F570F5-A32C-4613-BC5F-BECEE108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66413" y="6490177"/>
            <a:ext cx="4114800" cy="208213"/>
          </a:xfrm>
        </p:spPr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E1D3FFF7-86AD-4855-A5ED-AFA881CEB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6307" y="6280723"/>
            <a:ext cx="324632" cy="739037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17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672DFAB-0E10-4D2F-81C6-BFBC716D9D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power of the words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7C06B9-2002-4BAA-99E8-D6671EFB54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83340" y="6280150"/>
            <a:ext cx="708660" cy="739775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>
                <a:solidFill>
                  <a:schemeClr val="bg1"/>
                </a:solidFill>
              </a:rPr>
              <a:pPr algn="ctr"/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C54D8300-5954-454B-8E95-B89C5016F4A0}"/>
              </a:ext>
            </a:extLst>
          </p:cNvPr>
          <p:cNvSpPr txBox="1">
            <a:spLocks/>
          </p:cNvSpPr>
          <p:nvPr/>
        </p:nvSpPr>
        <p:spPr>
          <a:xfrm>
            <a:off x="-466413" y="6490177"/>
            <a:ext cx="4114800" cy="208213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bg1"/>
                </a:solidFill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37037790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AD757E-5CF9-4D77-AD99-5B8F72BF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Module 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223C0-8C12-4932-A979-7F604D27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31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1314817-A127-4CDF-BD49-ADCF4F368B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b="1" i="0" u="none" baseline="0" dirty="0"/>
              <a:t>Negative connotation</a:t>
            </a:r>
            <a:r>
              <a:rPr lang="en" b="0" i="0" u="none" baseline="0" dirty="0"/>
              <a:t> </a:t>
            </a:r>
            <a:r>
              <a:rPr lang="en" sz="2400" dirty="0"/>
              <a:t>–</a:t>
            </a:r>
            <a:r>
              <a:rPr lang="en" b="0" i="0" u="none" baseline="0" dirty="0"/>
              <a:t> Languages are f</a:t>
            </a:r>
            <a:r>
              <a:rPr lang="it-IT" b="0" i="0" u="none" baseline="0" dirty="0"/>
              <a:t>ul</a:t>
            </a:r>
            <a:r>
              <a:rPr lang="en" b="0" i="0" u="none" baseline="0" dirty="0"/>
              <a:t>l of</a:t>
            </a:r>
            <a:r>
              <a:rPr lang="en" dirty="0"/>
              <a:t> negative connotations</a:t>
            </a:r>
            <a:r>
              <a:rPr lang="en" b="0" i="0" u="none" baseline="0" dirty="0"/>
              <a:t> that reproduce</a:t>
            </a:r>
            <a:r>
              <a:rPr lang="en" dirty="0"/>
              <a:t> certain attitudes and beliefs</a:t>
            </a:r>
            <a:endParaRPr lang="en" dirty="0">
              <a:cs typeface="Calibri"/>
            </a:endParaRPr>
          </a:p>
          <a:p>
            <a:r>
              <a:rPr lang="en" b="1" dirty="0"/>
              <a:t>Non-existent</a:t>
            </a:r>
            <a:r>
              <a:rPr lang="en" b="1" i="0" u="none" baseline="0" dirty="0"/>
              <a:t> words</a:t>
            </a:r>
            <a:r>
              <a:rPr lang="en" dirty="0"/>
              <a:t> </a:t>
            </a:r>
            <a:r>
              <a:rPr lang="en" sz="2400" dirty="0"/>
              <a:t>–</a:t>
            </a:r>
            <a:r>
              <a:rPr lang="en" dirty="0"/>
              <a:t> You may not be able to find words in some languages</a:t>
            </a:r>
            <a:r>
              <a:rPr lang="en" b="0" i="0" u="none" baseline="0" dirty="0"/>
              <a:t> that </a:t>
            </a:r>
            <a:r>
              <a:rPr lang="en" dirty="0"/>
              <a:t>translate certain concepts precisely (such as masturbation</a:t>
            </a:r>
            <a:r>
              <a:rPr lang="en" b="0" i="0" u="none" baseline="0" dirty="0"/>
              <a:t>, </a:t>
            </a:r>
            <a:r>
              <a:rPr lang="en" dirty="0"/>
              <a:t>rape</a:t>
            </a:r>
            <a:r>
              <a:rPr lang="en" b="0" i="0" u="none" baseline="0" dirty="0"/>
              <a:t>, </a:t>
            </a:r>
            <a:r>
              <a:rPr lang="en" dirty="0"/>
              <a:t>transgender).</a:t>
            </a:r>
            <a:endParaRPr lang="en" b="0" i="0" u="none" baseline="0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09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B65F95-C9E6-4104-B207-3409A888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Module 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BF1FC3-C535-404D-8864-50D4A2F1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32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ABCA112-9303-4A0C-93CE-61C7569E1B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7268DF3-A939-4EB8-94DA-8BB537B62E08}"/>
              </a:ext>
            </a:extLst>
          </p:cNvPr>
          <p:cNvSpPr txBox="1">
            <a:spLocks/>
          </p:cNvSpPr>
          <p:nvPr/>
        </p:nvSpPr>
        <p:spPr>
          <a:xfrm>
            <a:off x="658813" y="3283309"/>
            <a:ext cx="10748327" cy="2043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Subtitle 6">
            <a:extLst>
              <a:ext uri="{FF2B5EF4-FFF2-40B4-BE49-F238E27FC236}">
                <a16:creationId xmlns:a16="http://schemas.microsoft.com/office/drawing/2014/main" id="{24693963-AA02-4B51-861C-5B346B230B0E}"/>
              </a:ext>
            </a:extLst>
          </p:cNvPr>
          <p:cNvSpPr txBox="1">
            <a:spLocks/>
          </p:cNvSpPr>
          <p:nvPr/>
        </p:nvSpPr>
        <p:spPr>
          <a:xfrm>
            <a:off x="1835150" y="2285022"/>
            <a:ext cx="8521700" cy="2541402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>
                <a:solidFill>
                  <a:schemeClr val="bg1"/>
                </a:solidFill>
                <a:cs typeface="Calibri Light"/>
              </a:rPr>
              <a:t>Remember the GBV Guiding Principles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66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3732B-B576-4EBF-8B1B-7E1F9114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74F0EC-1BF5-4BF4-A519-C2A5DD25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00571-185F-4AF8-AA55-9AC00B0798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/>
              <a:t>Vocabulary</a:t>
            </a:r>
          </a:p>
          <a:p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" b="0" i="0" u="none" baseline="0" dirty="0"/>
              <a:t>Study and updat</a:t>
            </a:r>
            <a:r>
              <a:rPr lang="en-US" b="0" i="0" u="none" baseline="0" dirty="0"/>
              <a:t>e</a:t>
            </a:r>
            <a:r>
              <a:rPr lang="en" dirty="0"/>
              <a:t> your vocabulary -</a:t>
            </a:r>
            <a:r>
              <a:rPr lang="en" b="0" i="0" u="none" baseline="0" dirty="0"/>
              <a:t> every </a:t>
            </a:r>
            <a:r>
              <a:rPr lang="it-IT" b="0" i="0" u="none" baseline="0" dirty="0"/>
              <a:t>L</a:t>
            </a:r>
            <a:r>
              <a:rPr lang="en" b="0" i="0" u="none" baseline="0" dirty="0"/>
              <a:t>CM</a:t>
            </a:r>
            <a:r>
              <a:rPr lang="en" dirty="0"/>
              <a:t> should</a:t>
            </a:r>
            <a:r>
              <a:rPr lang="en" b="0" i="0" u="none" baseline="0" dirty="0"/>
              <a:t> work on </a:t>
            </a:r>
            <a:r>
              <a:rPr lang="en" dirty="0"/>
              <a:t>GBV/SVAMB terminology</a:t>
            </a:r>
            <a:r>
              <a:rPr lang="en" b="0" i="0" u="none" baseline="0" dirty="0"/>
              <a:t> in </a:t>
            </a:r>
            <a:r>
              <a:rPr lang="en" dirty="0"/>
              <a:t>their</a:t>
            </a:r>
            <a:r>
              <a:rPr lang="en" b="0" i="0" u="none" baseline="0" dirty="0"/>
              <a:t> mother tongue:</a:t>
            </a:r>
            <a:r>
              <a:rPr lang="en" dirty="0"/>
              <a:t> </a:t>
            </a:r>
            <a:endParaRPr lang="en" b="0" i="0" u="none" baseline="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" dirty="0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" sz="2400" b="0" i="0" u="none" baseline="0" dirty="0"/>
              <a:t>Does the same concept exist in your language?</a:t>
            </a:r>
            <a:r>
              <a:rPr lang="en" sz="2400" dirty="0"/>
              <a:t> </a:t>
            </a:r>
            <a:endParaRPr lang="en" sz="2400" b="0" i="0" u="none" baseline="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" sz="2400" dirty="0"/>
              <a:t>Does </a:t>
            </a:r>
            <a:r>
              <a:rPr lang="en" sz="2400" b="0" i="0" u="none" baseline="0" dirty="0"/>
              <a:t>it</a:t>
            </a:r>
            <a:r>
              <a:rPr lang="en" sz="2400" dirty="0"/>
              <a:t> have</a:t>
            </a:r>
            <a:r>
              <a:rPr lang="en" sz="2400" b="0" i="0" u="none" baseline="0" dirty="0"/>
              <a:t> </a:t>
            </a:r>
            <a:r>
              <a:rPr lang="en" sz="2400" dirty="0"/>
              <a:t>negative</a:t>
            </a:r>
            <a:r>
              <a:rPr lang="en" sz="2400" b="0" i="0" u="none" baseline="0" dirty="0"/>
              <a:t> </a:t>
            </a:r>
            <a:r>
              <a:rPr lang="en" sz="2400" dirty="0"/>
              <a:t>connotations</a:t>
            </a:r>
            <a:r>
              <a:rPr lang="en" sz="2400" b="0" i="0" u="none" baseline="0" dirty="0"/>
              <a:t> in your culture?</a:t>
            </a:r>
            <a:r>
              <a:rPr lang="en" sz="2400" dirty="0"/>
              <a:t> </a:t>
            </a:r>
            <a:endParaRPr lang="en" sz="2400" b="0" i="0" u="none" baseline="0" dirty="0">
              <a:cs typeface="Calibri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" sz="2400" dirty="0"/>
              <a:t>Does it</a:t>
            </a:r>
            <a:r>
              <a:rPr lang="en" sz="2400" b="0" i="0" u="none" baseline="0" dirty="0"/>
              <a:t> </a:t>
            </a:r>
            <a:r>
              <a:rPr lang="en" sz="2400" dirty="0"/>
              <a:t>discriminate against vulnerable</a:t>
            </a:r>
            <a:r>
              <a:rPr lang="en" sz="2400" b="0" i="0" u="none" baseline="0" dirty="0"/>
              <a:t> </a:t>
            </a:r>
            <a:r>
              <a:rPr lang="en" sz="2400" dirty="0"/>
              <a:t>groups</a:t>
            </a:r>
            <a:r>
              <a:rPr lang="en" sz="2400" b="0" i="0" u="none" baseline="0" dirty="0"/>
              <a:t>?</a:t>
            </a:r>
            <a:endParaRPr lang="en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1221AA-18A7-4ED7-B4DD-A6F68E311B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avoid mistakes? </a:t>
            </a:r>
          </a:p>
        </p:txBody>
      </p:sp>
    </p:spTree>
    <p:extLst>
      <p:ext uri="{BB962C8B-B14F-4D97-AF65-F5344CB8AC3E}">
        <p14:creationId xmlns:p14="http://schemas.microsoft.com/office/powerpoint/2010/main" val="27873759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3732B-B576-4EBF-8B1B-7E1F9114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74F0EC-1BF5-4BF4-A519-C2A5DD25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00571-185F-4AF8-AA55-9AC00B0798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Self-reflection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" b="0" i="0" u="none" baseline="0" dirty="0"/>
              <a:t>Deepen </a:t>
            </a:r>
            <a:r>
              <a:rPr lang="en" dirty="0"/>
              <a:t>your knowledge</a:t>
            </a:r>
            <a:r>
              <a:rPr lang="en" b="0" i="0" u="none" baseline="0" dirty="0"/>
              <a:t> o</a:t>
            </a:r>
            <a:r>
              <a:rPr lang="en-US" b="0" i="0" u="none" baseline="0" dirty="0"/>
              <a:t>f</a:t>
            </a:r>
            <a:r>
              <a:rPr lang="en" b="0" i="0" u="none" baseline="0" dirty="0"/>
              <a:t> your </a:t>
            </a:r>
            <a:r>
              <a:rPr lang="en" dirty="0"/>
              <a:t>own values, attitudes and beliefs</a:t>
            </a:r>
            <a:r>
              <a:rPr lang="en" b="0" i="0" u="none" baseline="0" dirty="0"/>
              <a:t>:</a:t>
            </a:r>
            <a:r>
              <a:rPr lang="en" dirty="0"/>
              <a:t> </a:t>
            </a:r>
            <a:endParaRPr lang="en-US" b="0" i="0" u="none" baseline="0" dirty="0"/>
          </a:p>
          <a:p>
            <a:pPr lvl="1"/>
            <a:r>
              <a:rPr lang="en" b="0" i="0" u="none" baseline="0" dirty="0"/>
              <a:t>Is there any characteristic related to gender, religion, sexual orientation, </a:t>
            </a:r>
            <a:r>
              <a:rPr lang="en" dirty="0"/>
              <a:t>etc., that</a:t>
            </a:r>
            <a:r>
              <a:rPr lang="en" b="0" i="0" u="none" baseline="0" dirty="0"/>
              <a:t> makes you uncomfortable </a:t>
            </a:r>
            <a:r>
              <a:rPr lang="en" dirty="0"/>
              <a:t>when supporting survivors</a:t>
            </a:r>
            <a:r>
              <a:rPr lang="en" b="0" i="0" u="none" baseline="0" dirty="0"/>
              <a:t>?</a:t>
            </a:r>
            <a:endParaRPr lang="en" b="0" i="0" u="none" baseline="0" dirty="0">
              <a:cs typeface="Calibri"/>
            </a:endParaRPr>
          </a:p>
          <a:p>
            <a:r>
              <a:rPr lang="en" dirty="0">
                <a:ea typeface="+mn-lt"/>
                <a:cs typeface="+mn-lt"/>
              </a:rPr>
              <a:t>Think about how you can practice acceptance, neutrality and non-discrimination.</a:t>
            </a:r>
            <a:endParaRPr lang="en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1221AA-18A7-4ED7-B4DD-A6F68E311B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avoid mistakes? </a:t>
            </a:r>
          </a:p>
        </p:txBody>
      </p:sp>
    </p:spTree>
    <p:extLst>
      <p:ext uri="{BB962C8B-B14F-4D97-AF65-F5344CB8AC3E}">
        <p14:creationId xmlns:p14="http://schemas.microsoft.com/office/powerpoint/2010/main" val="1693668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3732B-B576-4EBF-8B1B-7E1F9114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74F0EC-1BF5-4BF4-A519-C2A5DD253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00571-185F-4AF8-AA55-9AC00B0798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Studying and sharing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" sz="2400" dirty="0"/>
              <a:t>Taking part in trainings on values clarification, diversity and inclusion, etc.</a:t>
            </a:r>
            <a:endParaRPr lang="en" sz="2400" b="0" i="0" u="none" baseline="0" dirty="0"/>
          </a:p>
          <a:p>
            <a:pPr>
              <a:lnSpc>
                <a:spcPct val="100000"/>
              </a:lnSpc>
            </a:pPr>
            <a:r>
              <a:rPr lang="en" sz="2400" b="0" i="0" u="none" baseline="0" dirty="0"/>
              <a:t>Sharing experiences with</a:t>
            </a:r>
            <a:r>
              <a:rPr lang="en" sz="2400" dirty="0"/>
              <a:t> your</a:t>
            </a:r>
            <a:r>
              <a:rPr lang="en" sz="2400" b="0" i="0" u="none" baseline="0" dirty="0"/>
              <a:t> team</a:t>
            </a:r>
            <a:r>
              <a:rPr lang="en" sz="2400" dirty="0"/>
              <a:t> to find solutions and practice self-reflection.</a:t>
            </a:r>
            <a:endParaRPr lang="en" sz="240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1221AA-18A7-4ED7-B4DD-A6F68E311B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avoid mistakes? </a:t>
            </a:r>
          </a:p>
        </p:txBody>
      </p:sp>
    </p:spTree>
    <p:extLst>
      <p:ext uri="{BB962C8B-B14F-4D97-AF65-F5344CB8AC3E}">
        <p14:creationId xmlns:p14="http://schemas.microsoft.com/office/powerpoint/2010/main" val="2107494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4369B1-1DB3-4022-8BEC-8E7B042C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B76DB8-3AAE-4D76-A4F7-1BCFE091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36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9DAF1-C45C-4F47-A9E9-03CEE16EBF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Victim or survivor? The terms ‘victim’ and ‘survivor’ can be used interchangeably.  However:</a:t>
            </a:r>
            <a:endParaRPr lang="en-US" dirty="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pPr lvl="1"/>
            <a:r>
              <a:rPr lang="en-US" sz="2400" dirty="0">
                <a:ea typeface="+mn-lt"/>
                <a:cs typeface="+mn-lt"/>
              </a:rPr>
              <a:t>‘Victim’ is a term often used in the legal and medical sectors.</a:t>
            </a:r>
          </a:p>
          <a:p>
            <a:pPr lvl="1"/>
            <a:r>
              <a:rPr lang="en-US" sz="2400" dirty="0">
                <a:ea typeface="+mn-lt"/>
                <a:cs typeface="+mn-lt"/>
              </a:rPr>
              <a:t>‘Survivor’ is the term generally preferred in the psychological and social support sectors because it implies </a:t>
            </a:r>
            <a:r>
              <a:rPr lang="en-US" sz="2400" u="sng" dirty="0">
                <a:ea typeface="+mn-lt"/>
                <a:cs typeface="+mn-lt"/>
              </a:rPr>
              <a:t>resilience.</a:t>
            </a:r>
            <a:endParaRPr lang="en-US" sz="2400" u="sng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2F76AC-EFAD-48AB-984B-39D49A39C0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Empowering 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85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AB3BB2-080C-43B9-A644-70F8D7FB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Module 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4116E2-3E2C-4D9D-9680-6CAA39C8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1ABFFD-3E09-4C15-9AC2-118C489283E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" sz="2400" dirty="0"/>
              <a:t>The filter of</a:t>
            </a:r>
            <a:r>
              <a:rPr lang="en" sz="2400" b="0" i="0" u="none" baseline="0" dirty="0"/>
              <a:t> perception and </a:t>
            </a:r>
            <a:r>
              <a:rPr lang="en" sz="2400" dirty="0"/>
              <a:t>the non-verbal</a:t>
            </a:r>
            <a:r>
              <a:rPr lang="en" sz="2400" b="0" i="0" u="none" baseline="0" dirty="0"/>
              <a:t> cues </a:t>
            </a:r>
            <a:r>
              <a:rPr lang="en-US" sz="2400" b="0" i="0" u="none" baseline="0" dirty="0"/>
              <a:t>that </a:t>
            </a:r>
            <a:r>
              <a:rPr lang="en" sz="2400" dirty="0"/>
              <a:t>affect</a:t>
            </a:r>
            <a:r>
              <a:rPr lang="en" sz="2400" b="0" i="0" u="none" baseline="0" dirty="0"/>
              <a:t> it</a:t>
            </a:r>
            <a:endParaRPr lang="en" sz="2400" dirty="0">
              <a:cs typeface="Calibri"/>
            </a:endParaRPr>
          </a:p>
          <a:p>
            <a:r>
              <a:rPr lang="en-US" sz="2400" dirty="0"/>
              <a:t>S</a:t>
            </a:r>
            <a:r>
              <a:rPr lang="en" sz="2400" b="0" i="0" u="none" baseline="0" dirty="0"/>
              <a:t>tereotyping</a:t>
            </a:r>
            <a:r>
              <a:rPr lang="en" sz="2400" dirty="0"/>
              <a:t> </a:t>
            </a:r>
            <a:endParaRPr lang="en" sz="2400" dirty="0">
              <a:cs typeface="Calibri"/>
            </a:endParaRPr>
          </a:p>
          <a:p>
            <a:r>
              <a:rPr lang="en-US" sz="2400" dirty="0"/>
              <a:t>The h</a:t>
            </a:r>
            <a:r>
              <a:rPr lang="en" sz="2400" dirty="0" err="1"/>
              <a:t>alo</a:t>
            </a:r>
            <a:r>
              <a:rPr lang="en" sz="2400" dirty="0"/>
              <a:t> effect</a:t>
            </a:r>
            <a:endParaRPr lang="en" dirty="0">
              <a:cs typeface="Calibri"/>
            </a:endParaRPr>
          </a:p>
          <a:p>
            <a:pPr marL="0" indent="0" algn="ctr">
              <a:buNone/>
            </a:pPr>
            <a:endParaRPr lang="en" sz="2400" b="1" i="0" u="none" baseline="0" dirty="0"/>
          </a:p>
          <a:p>
            <a:pPr marL="0" indent="0" algn="ctr">
              <a:buNone/>
            </a:pPr>
            <a:r>
              <a:rPr lang="en" sz="2400" b="1" i="0" u="none" baseline="0" dirty="0"/>
              <a:t>BUT ALSO</a:t>
            </a:r>
            <a:endParaRPr lang="en" sz="2400" b="1" i="0" u="none" baseline="0" dirty="0">
              <a:cs typeface="Calibri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" sz="2400" b="0" i="0" u="none" baseline="0" dirty="0"/>
              <a:t>he lack of vocabulary</a:t>
            </a:r>
            <a:r>
              <a:rPr lang="en" sz="2400" dirty="0"/>
              <a:t> </a:t>
            </a:r>
            <a:r>
              <a:rPr lang="en" sz="2400" b="0" i="0" u="none" baseline="0" dirty="0"/>
              <a:t>and the negative </a:t>
            </a:r>
            <a:r>
              <a:rPr lang="en" sz="2400" dirty="0"/>
              <a:t>connotations </a:t>
            </a:r>
            <a:r>
              <a:rPr lang="en" sz="2400" b="0" i="0" u="none" baseline="0" dirty="0"/>
              <a:t>of certain words </a:t>
            </a:r>
            <a:r>
              <a:rPr lang="en" sz="2400" dirty="0"/>
              <a:t>that represent</a:t>
            </a:r>
            <a:r>
              <a:rPr lang="en" sz="2400" b="0" i="0" u="none" baseline="0" dirty="0"/>
              <a:t> </a:t>
            </a:r>
            <a:r>
              <a:rPr lang="en" sz="2400" dirty="0"/>
              <a:t>taboo </a:t>
            </a:r>
            <a:r>
              <a:rPr lang="en" sz="2400" b="0" i="0" u="none" baseline="0" dirty="0"/>
              <a:t>actions or </a:t>
            </a:r>
            <a:r>
              <a:rPr lang="en" sz="2400" dirty="0"/>
              <a:t>behaviours</a:t>
            </a:r>
            <a:r>
              <a:rPr lang="en" sz="2400" b="0" i="0" u="none" baseline="0" dirty="0"/>
              <a:t> in some cultures (</a:t>
            </a:r>
            <a:r>
              <a:rPr lang="en" sz="2400" dirty="0"/>
              <a:t>t</a:t>
            </a:r>
            <a:r>
              <a:rPr lang="en-US" sz="2400" dirty="0"/>
              <a:t>his</a:t>
            </a:r>
            <a:r>
              <a:rPr lang="en-US" sz="2400" b="0" i="0" u="none" baseline="0" dirty="0"/>
              <a:t> is </a:t>
            </a:r>
            <a:r>
              <a:rPr lang="en" sz="2400" b="0" i="0" u="none" baseline="0" dirty="0"/>
              <a:t>very important </a:t>
            </a:r>
            <a:r>
              <a:rPr lang="en" sz="2400" dirty="0"/>
              <a:t>for</a:t>
            </a:r>
            <a:r>
              <a:rPr lang="en" sz="2400" b="0" i="0" u="none" baseline="0" dirty="0"/>
              <a:t> disclosure</a:t>
            </a:r>
            <a:r>
              <a:rPr lang="en" sz="2400" b="0" i="0" u="none" dirty="0"/>
              <a:t> by </a:t>
            </a:r>
            <a:r>
              <a:rPr lang="en" sz="2400" dirty="0"/>
              <a:t>GBV/SVAMB</a:t>
            </a:r>
            <a:r>
              <a:rPr lang="en" sz="2400" b="0" i="0" u="none" baseline="0" dirty="0"/>
              <a:t> survivors</a:t>
            </a:r>
            <a:r>
              <a:rPr lang="en" sz="2400" dirty="0"/>
              <a:t>).</a:t>
            </a:r>
            <a:endParaRPr lang="en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12BC63-778D-407C-AED0-3F7175F448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i="0" u="none" baseline="0" dirty="0"/>
              <a:t>Remember</a:t>
            </a:r>
            <a:r>
              <a:rPr lang="en-US" dirty="0"/>
              <a:t> -</a:t>
            </a:r>
            <a:r>
              <a:rPr lang="en-US" b="1" i="0" u="none" dirty="0"/>
              <a:t> LCMs </a:t>
            </a:r>
            <a:r>
              <a:rPr lang="en-US" b="1" dirty="0"/>
              <a:t>m</a:t>
            </a:r>
            <a:r>
              <a:rPr lang="en" b="1" i="0" u="none" baseline="0" dirty="0" err="1"/>
              <a:t>ust</a:t>
            </a:r>
            <a:r>
              <a:rPr lang="en" b="1" i="0" u="none" baseline="0" dirty="0"/>
              <a:t> pay attention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57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69B1C3B-AC6D-43F4-A6F0-5673346B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232C36-2B4C-444F-9B16-513ACA7D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38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25DAFD1-AA1B-4232-A7C1-6F4536633D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Exercise</a:t>
            </a:r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75F9AD6-A141-4757-B421-70C6996BE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15117"/>
              </p:ext>
            </p:extLst>
          </p:nvPr>
        </p:nvGraphicFramePr>
        <p:xfrm>
          <a:off x="2032000" y="1975532"/>
          <a:ext cx="8128000" cy="355061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1687943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88307582"/>
                    </a:ext>
                  </a:extLst>
                </a:gridCol>
              </a:tblGrid>
              <a:tr h="103656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1"/>
                          </a:solidFill>
                          <a:cs typeface="Calibri Light"/>
                        </a:rPr>
                        <a:t>Neutral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>
                          <a:solidFill>
                            <a:schemeClr val="accent4"/>
                          </a:solidFill>
                          <a:cs typeface="Calibri Light"/>
                        </a:rPr>
                        <a:t>=</a:t>
                      </a:r>
                      <a:endParaRPr lang="en-US" sz="40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74515"/>
                  </a:ext>
                </a:extLst>
              </a:tr>
              <a:tr h="83801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1"/>
                          </a:solidFill>
                          <a:cs typeface="Calibri Light"/>
                        </a:rPr>
                        <a:t>Positive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accent4"/>
                          </a:solidFill>
                          <a:cs typeface="Calibri Light"/>
                        </a:rPr>
                        <a:t>+</a:t>
                      </a:r>
                      <a:endParaRPr lang="en-US" sz="40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61309"/>
                  </a:ext>
                </a:extLst>
              </a:tr>
              <a:tr h="83801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1"/>
                          </a:solidFill>
                          <a:cs typeface="Calibri Light"/>
                        </a:rPr>
                        <a:t>Negative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>
                          <a:solidFill>
                            <a:schemeClr val="accent4"/>
                          </a:solidFill>
                          <a:cs typeface="Calibri Light"/>
                        </a:rPr>
                        <a:t>-</a:t>
                      </a:r>
                      <a:endParaRPr lang="en-US" sz="40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490152"/>
                  </a:ext>
                </a:extLst>
              </a:tr>
              <a:tr h="83801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accent1"/>
                          </a:solidFill>
                          <a:cs typeface="Calibri Light"/>
                        </a:rPr>
                        <a:t>Ambivalent</a:t>
                      </a: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chemeClr val="accent4"/>
                          </a:solidFill>
                          <a:cs typeface="Calibri Light"/>
                        </a:rPr>
                        <a:t>?</a:t>
                      </a:r>
                      <a:endParaRPr lang="en-US" sz="40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962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0009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C21BCB-D43E-4A09-B992-F890B07B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3D4135-516B-48B2-B12A-51D01D6C5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39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2C2928-E684-492A-AA4C-B8D46DCB74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20"/>
            <a:ext cx="10748327" cy="3526518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Careful attention to the words we use, particularly in the context of LCM and service provision, is important because we express our attitudes and beliefs through language and vocabulary. </a:t>
            </a:r>
          </a:p>
          <a:p>
            <a:r>
              <a:rPr lang="en-US" dirty="0">
                <a:ea typeface="+mn-lt"/>
                <a:cs typeface="+mn-lt"/>
              </a:rPr>
              <a:t>LCMs should develop discrimination-free approaches to mediation and translation.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It is important to s</a:t>
            </a:r>
            <a:r>
              <a:rPr lang="en" dirty="0">
                <a:ea typeface="+mn-lt"/>
                <a:cs typeface="+mn-lt"/>
              </a:rPr>
              <a:t>tudy and updat</a:t>
            </a:r>
            <a:r>
              <a:rPr lang="en-US" dirty="0">
                <a:ea typeface="+mn-lt"/>
                <a:cs typeface="+mn-lt"/>
              </a:rPr>
              <a:t>e</a:t>
            </a:r>
            <a:r>
              <a:rPr lang="en" dirty="0">
                <a:ea typeface="+mn-lt"/>
                <a:cs typeface="+mn-lt"/>
              </a:rPr>
              <a:t> your vocabulary, deepen your knowledge o</a:t>
            </a:r>
            <a:r>
              <a:rPr lang="en-US" dirty="0">
                <a:ea typeface="+mn-lt"/>
                <a:cs typeface="+mn-lt"/>
              </a:rPr>
              <a:t>f</a:t>
            </a:r>
            <a:r>
              <a:rPr lang="en" dirty="0">
                <a:ea typeface="+mn-lt"/>
                <a:cs typeface="+mn-lt"/>
              </a:rPr>
              <a:t> your own values, attitudes and beliefs. </a:t>
            </a:r>
          </a:p>
          <a:p>
            <a:r>
              <a:rPr lang="en" dirty="0">
                <a:ea typeface="+mn-lt"/>
                <a:cs typeface="+mn-lt"/>
              </a:rPr>
              <a:t>Attention must be paid to the filter of perception, stereotyping and t</a:t>
            </a:r>
            <a:r>
              <a:rPr lang="en-US" dirty="0">
                <a:ea typeface="+mn-lt"/>
                <a:cs typeface="+mn-lt"/>
              </a:rPr>
              <a:t>he h</a:t>
            </a:r>
            <a:r>
              <a:rPr lang="en" dirty="0">
                <a:ea typeface="+mn-lt"/>
                <a:cs typeface="+mn-lt"/>
              </a:rPr>
              <a:t>alo effect. 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6435AF-4687-44BD-AF3C-DB4FA3DFE4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76BC20-124E-4473-9507-0883AF38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64F7BE-4FF0-42B5-9FDB-2304D4F63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6C6DC1-3FB8-46FD-B810-10B663EEB2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400" dirty="0" err="1"/>
              <a:t>i</a:t>
            </a:r>
            <a:r>
              <a:rPr lang="en" sz="2400" b="0" i="0" u="none" baseline="0" dirty="0"/>
              <a:t>s not recognized as a professional figure</a:t>
            </a:r>
            <a:r>
              <a:rPr lang="en-US" sz="2400" b="0" i="0" u="none" baseline="0" dirty="0"/>
              <a:t> in many </a:t>
            </a:r>
            <a:r>
              <a:rPr lang="en-US" sz="2400" dirty="0"/>
              <a:t>countries</a:t>
            </a:r>
            <a:endParaRPr lang="en" sz="2400" b="0" i="0" u="none" baseline="0" dirty="0">
              <a:cs typeface="Calibri"/>
            </a:endParaRPr>
          </a:p>
          <a:p>
            <a:r>
              <a:rPr lang="en" sz="2400" dirty="0"/>
              <a:t>tends to work in</a:t>
            </a:r>
            <a:r>
              <a:rPr lang="en" sz="2400" b="0" i="0" u="none" baseline="0" dirty="0"/>
              <a:t> </a:t>
            </a:r>
            <a:r>
              <a:rPr lang="en" sz="2400" dirty="0"/>
              <a:t>their</a:t>
            </a:r>
            <a:r>
              <a:rPr lang="en" sz="2400" b="0" i="0" u="none" baseline="0" dirty="0"/>
              <a:t> mother tongue and other vehicular languages</a:t>
            </a:r>
            <a:endParaRPr lang="en" sz="2400" b="0" i="0" u="none" baseline="0" dirty="0">
              <a:cs typeface="Calibri"/>
            </a:endParaRPr>
          </a:p>
          <a:p>
            <a:r>
              <a:rPr lang="en" sz="2400" dirty="0"/>
              <a:t>might work in several services and institutions at the same time</a:t>
            </a:r>
            <a:endParaRPr lang="en" sz="2400" dirty="0">
              <a:cs typeface="Calibri"/>
            </a:endParaRPr>
          </a:p>
          <a:p>
            <a:r>
              <a:rPr lang="en" sz="2400" dirty="0"/>
              <a:t>performs multiple</a:t>
            </a:r>
            <a:r>
              <a:rPr lang="en" sz="2400" b="0" i="0" u="none" baseline="0" dirty="0"/>
              <a:t> </a:t>
            </a:r>
            <a:r>
              <a:rPr lang="en" sz="2400" dirty="0"/>
              <a:t>and diverse tasks.</a:t>
            </a:r>
            <a:endParaRPr lang="en" sz="2400" b="0" i="0" u="none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CDF5DF-A671-4653-A9BB-1952A76958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3816" y="357382"/>
            <a:ext cx="9784670" cy="561074"/>
          </a:xfrm>
        </p:spPr>
        <p:txBody>
          <a:bodyPr/>
          <a:lstStyle/>
          <a:p>
            <a:r>
              <a:rPr lang="en-US" dirty="0"/>
              <a:t>A Linguistic and Cultural Mediator (LCM)... </a:t>
            </a:r>
          </a:p>
        </p:txBody>
      </p:sp>
    </p:spTree>
    <p:extLst>
      <p:ext uri="{BB962C8B-B14F-4D97-AF65-F5344CB8AC3E}">
        <p14:creationId xmlns:p14="http://schemas.microsoft.com/office/powerpoint/2010/main" val="328627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074F6F-6154-4C35-9145-302CF50E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15FF5D-79B1-4669-9F90-66DAD468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BEB76-D2C8-4BB8-9F35-1089008D31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" sz="2400" dirty="0"/>
              <a:t>is someone</a:t>
            </a:r>
            <a:r>
              <a:rPr lang="en" sz="2400" b="0" i="0" baseline="0" dirty="0"/>
              <a:t> who </a:t>
            </a:r>
            <a:r>
              <a:rPr lang="en" sz="2400" b="1" i="0" baseline="0" dirty="0"/>
              <a:t>facilitates </a:t>
            </a:r>
            <a:r>
              <a:rPr lang="en" sz="2400" b="1" dirty="0"/>
              <a:t>communication </a:t>
            </a:r>
            <a:r>
              <a:rPr lang="en" sz="2400" b="0" i="0" baseline="0" dirty="0"/>
              <a:t>between </a:t>
            </a:r>
            <a:r>
              <a:rPr lang="en" sz="2400" dirty="0"/>
              <a:t>one</a:t>
            </a:r>
            <a:r>
              <a:rPr lang="en" sz="2400" b="0" i="0" baseline="0" dirty="0"/>
              <a:t> person or a group of people</a:t>
            </a:r>
            <a:r>
              <a:rPr lang="en" sz="2400" dirty="0"/>
              <a:t> and a service provider or an institution, including</a:t>
            </a:r>
            <a:r>
              <a:rPr lang="en" sz="2400" b="1" dirty="0"/>
              <a:t> cultural</a:t>
            </a:r>
            <a:r>
              <a:rPr lang="en" sz="2400" b="1" i="0" baseline="0" dirty="0"/>
              <a:t> elements </a:t>
            </a:r>
            <a:r>
              <a:rPr lang="en" sz="2400" i="0" baseline="0" dirty="0"/>
              <a:t>(</a:t>
            </a:r>
            <a:r>
              <a:rPr lang="it-IT" sz="2400" i="0" baseline="0" dirty="0"/>
              <a:t>both verbal and non-verbal)</a:t>
            </a:r>
            <a:endParaRPr lang="en" sz="2400" dirty="0">
              <a:cs typeface="Calibri"/>
            </a:endParaRPr>
          </a:p>
          <a:p>
            <a:pPr>
              <a:lnSpc>
                <a:spcPct val="100000"/>
              </a:lnSpc>
            </a:pPr>
            <a:endParaRPr lang="en" sz="2400" dirty="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" sz="2400" b="0" i="0" baseline="0" dirty="0"/>
              <a:t>can give </a:t>
            </a:r>
            <a:r>
              <a:rPr lang="en" sz="2400" dirty="0"/>
              <a:t>support</a:t>
            </a:r>
            <a:r>
              <a:rPr lang="en" sz="2400" b="0" i="0" baseline="0" dirty="0"/>
              <a:t> to both parties regarding </a:t>
            </a:r>
            <a:r>
              <a:rPr lang="en" sz="2400" dirty="0"/>
              <a:t>cultural</a:t>
            </a:r>
            <a:r>
              <a:rPr lang="en" sz="2400" b="0" i="0" baseline="0" dirty="0"/>
              <a:t> </a:t>
            </a:r>
            <a:r>
              <a:rPr lang="en" sz="2400" dirty="0"/>
              <a:t>attitudes, beliefs and behaviours.</a:t>
            </a:r>
            <a:endParaRPr lang="en" sz="2400" b="0" i="0" baseline="0" dirty="0">
              <a:cs typeface="Calibri"/>
            </a:endParaRP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E3E759-EC7F-4F52-8B06-46DBF4E08D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 Linguistic and Cultural Mediator... </a:t>
            </a:r>
          </a:p>
        </p:txBody>
      </p:sp>
    </p:spTree>
    <p:extLst>
      <p:ext uri="{BB962C8B-B14F-4D97-AF65-F5344CB8AC3E}">
        <p14:creationId xmlns:p14="http://schemas.microsoft.com/office/powerpoint/2010/main" val="246914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14D4C1-ADA7-41C1-B22D-985B6D12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CF56FD-5ACC-4795-80FA-B8D76E120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0ADA6B-3DCB-4204-B114-BD956BDF3A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9912" y="350838"/>
            <a:ext cx="9841635" cy="552450"/>
          </a:xfrm>
        </p:spPr>
        <p:txBody>
          <a:bodyPr/>
          <a:lstStyle/>
          <a:p>
            <a:r>
              <a:rPr lang="en-US" dirty="0"/>
              <a:t>Main differences between interpreter &amp; LCM</a:t>
            </a:r>
          </a:p>
        </p:txBody>
      </p:sp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1231FEFE-8068-4034-A2EA-F462F1CA61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554061"/>
              </p:ext>
            </p:extLst>
          </p:nvPr>
        </p:nvGraphicFramePr>
        <p:xfrm>
          <a:off x="0" y="1395616"/>
          <a:ext cx="11925037" cy="449840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196419">
                  <a:extLst>
                    <a:ext uri="{9D8B030D-6E8A-4147-A177-3AD203B41FA5}">
                      <a16:colId xmlns:a16="http://schemas.microsoft.com/office/drawing/2014/main" val="2664732910"/>
                    </a:ext>
                  </a:extLst>
                </a:gridCol>
                <a:gridCol w="1923182">
                  <a:extLst>
                    <a:ext uri="{9D8B030D-6E8A-4147-A177-3AD203B41FA5}">
                      <a16:colId xmlns:a16="http://schemas.microsoft.com/office/drawing/2014/main" val="3721826634"/>
                    </a:ext>
                  </a:extLst>
                </a:gridCol>
                <a:gridCol w="1805436">
                  <a:extLst>
                    <a:ext uri="{9D8B030D-6E8A-4147-A177-3AD203B41FA5}">
                      <a16:colId xmlns:a16="http://schemas.microsoft.com/office/drawing/2014/main" val="841516640"/>
                    </a:ext>
                  </a:extLst>
                </a:gridCol>
              </a:tblGrid>
              <a:tr h="4201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" sz="3200" b="0" i="0" u="none" baseline="0" dirty="0">
                        <a:effectLst/>
                      </a:endParaRPr>
                    </a:p>
                  </a:txBody>
                  <a:tcPr marL="396000" marR="10627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2400" b="1" dirty="0">
                          <a:solidFill>
                            <a:schemeClr val="accent1"/>
                          </a:solidFill>
                          <a:effectLst/>
                        </a:rPr>
                        <a:t>Interpreter</a:t>
                      </a:r>
                      <a:endParaRPr lang="en" sz="2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2400" b="1" dirty="0">
                          <a:solidFill>
                            <a:schemeClr val="accent1"/>
                          </a:solidFill>
                          <a:effectLst/>
                        </a:rPr>
                        <a:t>LCM</a:t>
                      </a:r>
                      <a:endParaRPr lang="en" sz="2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/>
                </a:tc>
                <a:extLst>
                  <a:ext uri="{0D108BD9-81ED-4DB2-BD59-A6C34878D82A}">
                    <a16:rowId xmlns:a16="http://schemas.microsoft.com/office/drawing/2014/main" val="2084466722"/>
                  </a:ext>
                </a:extLst>
              </a:tr>
              <a:tr h="54348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Convey information as accurately as possible, while being faithful to the source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9433570"/>
                  </a:ext>
                </a:extLst>
              </a:tr>
              <a:tr h="41744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Act as a bridge between cultures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403814"/>
                  </a:ext>
                </a:extLst>
              </a:tr>
              <a:tr h="4201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Provide cultural context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264264"/>
                  </a:ext>
                </a:extLst>
              </a:tr>
              <a:tr h="54348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Liaise with communities, collect information and feed it back to relevant parties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5006"/>
                  </a:ext>
                </a:extLst>
              </a:tr>
              <a:tr h="41744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Facilitate communication between two parties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2288665"/>
                  </a:ext>
                </a:extLst>
              </a:tr>
              <a:tr h="420124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Provide additional </a:t>
                      </a:r>
                      <a:r>
                        <a:rPr lang="it-IT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cultural </a:t>
                      </a: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support, as well as conveying information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191257"/>
                  </a:ext>
                </a:extLst>
              </a:tr>
              <a:tr h="41744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Remain impartial and neutral in any situation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397219"/>
                  </a:ext>
                </a:extLst>
              </a:tr>
              <a:tr h="41744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Adapt language to target audience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222115"/>
                  </a:ext>
                </a:extLst>
              </a:tr>
              <a:tr h="41744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" sz="1600" b="0" u="none" baseline="0" dirty="0">
                          <a:solidFill>
                            <a:schemeClr val="tx1"/>
                          </a:solidFill>
                          <a:effectLst/>
                        </a:rPr>
                        <a:t>Be sensitive to, and aware of, the situation of the target group</a:t>
                      </a:r>
                      <a:endParaRPr lang="en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396000" marR="106279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u="none" baseline="0" dirty="0">
                          <a:effectLst/>
                        </a:rPr>
                        <a:t>x</a:t>
                      </a:r>
                      <a:endParaRPr lang="en" sz="24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06279" marR="10627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6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42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164A4D-4FF6-4D9A-B6B5-736F65BD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DC01E2-8CC6-4786-93C7-205EEE414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A124EDA-48A1-43AD-A324-90818DDFBC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" sz="2400" dirty="0"/>
              <a:t>May</a:t>
            </a:r>
            <a:r>
              <a:rPr lang="en" sz="2400" b="0" i="0" u="none" baseline="0" dirty="0"/>
              <a:t> find themselves working in different </a:t>
            </a:r>
            <a:r>
              <a:rPr lang="en" sz="2400" dirty="0"/>
              <a:t>fields, e.g., health</a:t>
            </a:r>
            <a:r>
              <a:rPr lang="en" sz="2400" b="0" i="0" u="none" baseline="0" dirty="0"/>
              <a:t> care, psychological and social support, </a:t>
            </a:r>
            <a:r>
              <a:rPr lang="en" sz="2400" dirty="0"/>
              <a:t>legal</a:t>
            </a:r>
            <a:r>
              <a:rPr lang="en" sz="2400" b="0" i="0" u="none" baseline="0" dirty="0"/>
              <a:t> services</a:t>
            </a:r>
            <a:endParaRPr lang="en" sz="2400" b="0" i="0" u="none" baseline="0" dirty="0">
              <a:cs typeface="Calibri"/>
            </a:endParaRPr>
          </a:p>
          <a:p>
            <a:r>
              <a:rPr lang="en" sz="2400" dirty="0"/>
              <a:t>Can strengthen </a:t>
            </a:r>
            <a:r>
              <a:rPr lang="en" sz="2400" b="0" i="0" u="none" baseline="0" dirty="0"/>
              <a:t>the </a:t>
            </a:r>
            <a:r>
              <a:rPr lang="en-US" sz="2400" b="0" i="0" u="none" baseline="0" dirty="0"/>
              <a:t>service provision</a:t>
            </a:r>
            <a:r>
              <a:rPr lang="en-US" sz="2400" dirty="0"/>
              <a:t> </a:t>
            </a:r>
            <a:r>
              <a:rPr lang="en" sz="2400" b="0" i="0" u="none" baseline="0" dirty="0"/>
              <a:t>team</a:t>
            </a:r>
            <a:r>
              <a:rPr lang="en" sz="2400" dirty="0"/>
              <a:t> by </a:t>
            </a:r>
            <a:r>
              <a:rPr lang="en-US" sz="2400" dirty="0"/>
              <a:t>helping</a:t>
            </a:r>
            <a:r>
              <a:rPr lang="en-US" sz="2400" b="0" i="0" u="none" baseline="0" dirty="0"/>
              <a:t> </a:t>
            </a:r>
            <a:r>
              <a:rPr lang="en-US" sz="2400" dirty="0"/>
              <a:t>to build </a:t>
            </a:r>
            <a:r>
              <a:rPr lang="en" sz="2400" b="0" i="0" u="none" baseline="0" dirty="0"/>
              <a:t>trust </a:t>
            </a:r>
            <a:r>
              <a:rPr lang="en" sz="2400" dirty="0"/>
              <a:t>with the</a:t>
            </a:r>
            <a:r>
              <a:rPr lang="en" sz="2400" b="0" i="0" u="none" baseline="0" dirty="0"/>
              <a:t> </a:t>
            </a:r>
            <a:r>
              <a:rPr lang="en-US" sz="2400" b="0" i="0" u="none" baseline="0" dirty="0"/>
              <a:t>refugee</a:t>
            </a:r>
            <a:r>
              <a:rPr lang="en-US" sz="2400" dirty="0"/>
              <a:t> or migrant</a:t>
            </a:r>
            <a:endParaRPr lang="en" sz="2400" dirty="0"/>
          </a:p>
          <a:p>
            <a:r>
              <a:rPr lang="en-US" sz="2400" dirty="0"/>
              <a:t>Can help build a survivor's confidence in the service provider and in the effectiveness of the service/intervention</a:t>
            </a:r>
            <a:endParaRPr lang="en" sz="2400" dirty="0"/>
          </a:p>
          <a:p>
            <a:r>
              <a:rPr lang="en-US" sz="2400" dirty="0"/>
              <a:t>Can help support the survivor's recovery process.</a:t>
            </a:r>
            <a:endParaRPr lang="en-US" sz="2400" dirty="0">
              <a:cs typeface="Calibri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D2AEF-B5CA-4E13-8421-76C34DD3C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3816" y="357382"/>
            <a:ext cx="9790976" cy="561074"/>
          </a:xfrm>
        </p:spPr>
        <p:txBody>
          <a:bodyPr>
            <a:normAutofit/>
          </a:bodyPr>
          <a:lstStyle/>
          <a:p>
            <a:pPr marL="0" indent="0"/>
            <a:r>
              <a:rPr lang="en-US" sz="2400" b="1" dirty="0"/>
              <a:t>Linguistic and C</a:t>
            </a:r>
            <a:r>
              <a:rPr lang="en" sz="2400" b="1" i="0" u="none" baseline="0" dirty="0"/>
              <a:t>ultural</a:t>
            </a:r>
            <a:r>
              <a:rPr lang="en" sz="2400" b="1" dirty="0"/>
              <a:t> Mediators</a:t>
            </a:r>
            <a:r>
              <a:rPr lang="en" sz="2400" b="1" i="0" u="none" baseline="0" dirty="0"/>
              <a:t> and interpreters</a:t>
            </a:r>
            <a:r>
              <a:rPr lang="en" sz="2400" b="1" dirty="0"/>
              <a:t>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5650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0BF0E2-C693-4B7A-A549-20B8E37BD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/>
              <a:t>Module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5AFF65-30B1-4CAD-93C6-EEB01418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8A1333E-11F9-45BF-8ACE-2803B6FE782D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D1ABB4-AB45-45FD-8658-76BED59F71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8813" y="1531619"/>
            <a:ext cx="10748327" cy="1463829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Understanding the similarities and differences between LCMs and interpreters is key to minimize any conflicts, as they are often working in different areas of service provision. 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42A17C1-5DCC-450F-89D3-93481825EB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Recap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DF83556-7D3D-40EC-AF47-50795632B383}"/>
              </a:ext>
            </a:extLst>
          </p:cNvPr>
          <p:cNvSpPr txBox="1">
            <a:spLocks/>
          </p:cNvSpPr>
          <p:nvPr/>
        </p:nvSpPr>
        <p:spPr>
          <a:xfrm>
            <a:off x="838200" y="3087655"/>
            <a:ext cx="10400581" cy="30749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B7C188-89D1-4FA1-B8D0-DAE69484FEBE}"/>
              </a:ext>
            </a:extLst>
          </p:cNvPr>
          <p:cNvSpPr/>
          <p:nvPr/>
        </p:nvSpPr>
        <p:spPr>
          <a:xfrm>
            <a:off x="489751" y="3323039"/>
            <a:ext cx="5224735" cy="2257244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90000"/>
              </a:lnSpc>
            </a:pPr>
            <a:r>
              <a:rPr lang="en-US" sz="2000" dirty="0">
                <a:ea typeface="+mn-lt"/>
                <a:cs typeface="+mn-lt"/>
              </a:rPr>
              <a:t>Interpreters verbally translate from one language to another language</a:t>
            </a:r>
            <a:endParaRPr lang="en-US" sz="2000" dirty="0"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BFFE62-87F7-4350-BA95-C1707DDF5870}"/>
              </a:ext>
            </a:extLst>
          </p:cNvPr>
          <p:cNvSpPr/>
          <p:nvPr/>
        </p:nvSpPr>
        <p:spPr>
          <a:xfrm>
            <a:off x="6096000" y="3323040"/>
            <a:ext cx="5080050" cy="22572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dirty="0">
                <a:ea typeface="+mn-lt"/>
                <a:cs typeface="+mn-lt"/>
              </a:rPr>
              <a:t>LCMs</a:t>
            </a:r>
            <a:r>
              <a:rPr lang="en" sz="2000" dirty="0">
                <a:ea typeface="+mn-lt"/>
                <a:cs typeface="+mn-lt"/>
              </a:rPr>
              <a:t> facilitate communication between one person or a group of people and a service provider or an institution, including cultural elements (</a:t>
            </a:r>
            <a:r>
              <a:rPr lang="it-IT" sz="2000" dirty="0" err="1">
                <a:ea typeface="+mn-lt"/>
                <a:cs typeface="+mn-lt"/>
              </a:rPr>
              <a:t>both</a:t>
            </a:r>
            <a:r>
              <a:rPr lang="it-IT" sz="2000" dirty="0">
                <a:ea typeface="+mn-lt"/>
                <a:cs typeface="+mn-lt"/>
              </a:rPr>
              <a:t> </a:t>
            </a:r>
            <a:r>
              <a:rPr lang="it-IT" sz="2000" dirty="0" err="1">
                <a:ea typeface="+mn-lt"/>
                <a:cs typeface="+mn-lt"/>
              </a:rPr>
              <a:t>verbal</a:t>
            </a:r>
            <a:r>
              <a:rPr lang="it-IT" sz="2000" dirty="0">
                <a:ea typeface="+mn-lt"/>
                <a:cs typeface="+mn-lt"/>
              </a:rPr>
              <a:t> and non-</a:t>
            </a:r>
            <a:r>
              <a:rPr lang="it-IT" sz="2000" dirty="0" err="1">
                <a:ea typeface="+mn-lt"/>
                <a:cs typeface="+mn-lt"/>
              </a:rPr>
              <a:t>verbal</a:t>
            </a:r>
            <a:r>
              <a:rPr lang="it-IT" sz="2000" dirty="0">
                <a:ea typeface="+mn-lt"/>
                <a:cs typeface="+mn-lt"/>
              </a:rPr>
              <a:t>)</a:t>
            </a:r>
            <a:endParaRPr lang="en-US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173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48749127-BA42-4395-BF5E-D9856D4BE0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complex role of linguistic </a:t>
            </a:r>
            <a:br>
              <a:rPr lang="en-US" b="1" dirty="0"/>
            </a:br>
            <a:r>
              <a:rPr lang="en-US" b="1" dirty="0"/>
              <a:t>and cultural mediators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D9F3B2-0A71-4F04-8A47-B8A380FCDD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868150" y="6280150"/>
            <a:ext cx="323850" cy="739775"/>
          </a:xfrm>
        </p:spPr>
        <p:txBody>
          <a:bodyPr/>
          <a:lstStyle/>
          <a:p>
            <a:pPr algn="ctr"/>
            <a:fld id="{48A1333E-11F9-45BF-8ACE-2803B6FE782D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B3401D36-081B-41C2-B408-F1E8A03B509D}"/>
              </a:ext>
            </a:extLst>
          </p:cNvPr>
          <p:cNvSpPr txBox="1">
            <a:spLocks/>
          </p:cNvSpPr>
          <p:nvPr/>
        </p:nvSpPr>
        <p:spPr>
          <a:xfrm>
            <a:off x="-466413" y="6490177"/>
            <a:ext cx="4114800" cy="208213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bg1"/>
                </a:solidFill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10332170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C8F0FF"/>
      </a:lt2>
      <a:accent1>
        <a:srgbClr val="414042"/>
      </a:accent1>
      <a:accent2>
        <a:srgbClr val="ED1C24"/>
      </a:accent2>
      <a:accent3>
        <a:srgbClr val="008C44"/>
      </a:accent3>
      <a:accent4>
        <a:srgbClr val="00ADE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B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2095</Words>
  <Application>Microsoft Office PowerPoint</Application>
  <PresentationFormat>Widescreen</PresentationFormat>
  <Paragraphs>295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van der Donk</dc:creator>
  <cp:lastModifiedBy>Diana Quick</cp:lastModifiedBy>
  <cp:revision>38</cp:revision>
  <dcterms:created xsi:type="dcterms:W3CDTF">2021-01-21T17:31:54Z</dcterms:created>
  <dcterms:modified xsi:type="dcterms:W3CDTF">2021-03-01T20:18:31Z</dcterms:modified>
</cp:coreProperties>
</file>