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2" r:id="rId2"/>
    <p:sldId id="256" r:id="rId3"/>
    <p:sldId id="259" r:id="rId4"/>
    <p:sldId id="258" r:id="rId5"/>
    <p:sldId id="303" r:id="rId6"/>
    <p:sldId id="304" r:id="rId7"/>
    <p:sldId id="279" r:id="rId8"/>
    <p:sldId id="30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174" userDrawn="1">
          <p15:clr>
            <a:srgbClr val="A4A3A4"/>
          </p15:clr>
        </p15:guide>
        <p15:guide id="3" pos="13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dem Yuce" initials="DY" lastIdx="14" clrIdx="0">
    <p:extLst>
      <p:ext uri="{19B8F6BF-5375-455C-9EA6-DF929625EA0E}">
        <p15:presenceInfo xmlns:p15="http://schemas.microsoft.com/office/powerpoint/2012/main" userId="S::dyuce@unicef.org::b35120e7-745e-47ce-bccc-7e0ffff9634f" providerId="AD"/>
      </p:ext>
    </p:extLst>
  </p:cmAuthor>
  <p:cmAuthor id="2" name="Guest User" initials="GU" lastIdx="7" clrIdx="1">
    <p:extLst>
      <p:ext uri="{19B8F6BF-5375-455C-9EA6-DF929625EA0E}">
        <p15:presenceInfo xmlns:p15="http://schemas.microsoft.com/office/powerpoint/2012/main" userId="S::urn:spo:anon#73731fbc3654e622c35cdeff2ad7449bb4135a16b0ef10a82f4f9d037dbfbdae::" providerId="AD"/>
      </p:ext>
    </p:extLst>
  </p:cmAuthor>
  <p:cmAuthor id="3" name="Maria Margherita Maglietti" initials="MM" lastIdx="4" clrIdx="2">
    <p:extLst>
      <p:ext uri="{19B8F6BF-5375-455C-9EA6-DF929625EA0E}">
        <p15:presenceInfo xmlns:p15="http://schemas.microsoft.com/office/powerpoint/2012/main" userId="S::mmaglietti@unicef.org::747c482b-6752-4c89-b934-f216d23ab00f" providerId="AD"/>
      </p:ext>
    </p:extLst>
  </p:cmAuthor>
  <p:cmAuthor id="4" name="Diana Quick" initials="DQ" lastIdx="11" clrIdx="3">
    <p:extLst>
      <p:ext uri="{19B8F6BF-5375-455C-9EA6-DF929625EA0E}">
        <p15:presenceInfo xmlns:p15="http://schemas.microsoft.com/office/powerpoint/2012/main" userId="Diana Qui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7"/>
    <p:restoredTop sz="94624"/>
  </p:normalViewPr>
  <p:slideViewPr>
    <p:cSldViewPr snapToGrid="0">
      <p:cViewPr varScale="1">
        <p:scale>
          <a:sx n="153" d="100"/>
          <a:sy n="153" d="100"/>
        </p:scale>
        <p:origin x="520" y="92"/>
      </p:cViewPr>
      <p:guideLst>
        <p:guide orient="horz" pos="2160"/>
        <p:guide pos="7174"/>
        <p:guide pos="134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C1CD9A-731E-44C2-9BC7-B67FEF78A82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9537FC-F722-48E5-AC89-1A558270397A}">
      <dgm:prSet phldr="0" custT="1"/>
      <dgm:spPr>
        <a:solidFill>
          <a:schemeClr val="accent4"/>
        </a:solidFill>
      </dgm:spPr>
      <dgm:t>
        <a:bodyPr anchor="ctr" anchorCtr="0"/>
        <a:lstStyle/>
        <a:p>
          <a:pPr algn="ctr" rtl="0"/>
          <a:r>
            <a:rPr lang="en-US" sz="2300" dirty="0"/>
            <a:t>Understand core concepts of GBV and be able to explain how SV affects men and boys  </a:t>
          </a:r>
          <a:endParaRPr lang="en-US" sz="2300" dirty="0">
            <a:latin typeface="+mn-lt"/>
          </a:endParaRPr>
        </a:p>
      </dgm:t>
    </dgm:pt>
    <dgm:pt modelId="{3ACABC1A-BD5B-464D-9F8E-02AC8A6824D9}" type="parTrans" cxnId="{A556D34C-0FAE-4629-8502-BFF8D6164DE5}">
      <dgm:prSet/>
      <dgm:spPr/>
      <dgm:t>
        <a:bodyPr/>
        <a:lstStyle/>
        <a:p>
          <a:endParaRPr lang="en-US"/>
        </a:p>
      </dgm:t>
    </dgm:pt>
    <dgm:pt modelId="{9BF8328A-0246-4BCF-87BF-E0E6ACC21F48}" type="sibTrans" cxnId="{A556D34C-0FAE-4629-8502-BFF8D6164DE5}">
      <dgm:prSet/>
      <dgm:spPr/>
      <dgm:t>
        <a:bodyPr/>
        <a:lstStyle/>
        <a:p>
          <a:endParaRPr lang="en-US"/>
        </a:p>
      </dgm:t>
    </dgm:pt>
    <dgm:pt modelId="{2F4A25BE-9B4A-4B97-8B64-FDB9004347A7}">
      <dgm:prSet phldr="0" custT="1"/>
      <dgm:spPr>
        <a:solidFill>
          <a:schemeClr val="accent4"/>
        </a:solidFill>
      </dgm:spPr>
      <dgm:t>
        <a:bodyPr anchor="ctr" anchorCtr="0"/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300" kern="1200" dirty="0"/>
            <a:t>Understand the complexities of the role of the LCM in relation to GBV and SV against men and boys</a:t>
          </a:r>
          <a:endParaRPr lang="en-US" sz="2300" kern="1200" dirty="0">
            <a:latin typeface="+mn-lt"/>
          </a:endParaRPr>
        </a:p>
      </dgm:t>
    </dgm:pt>
    <dgm:pt modelId="{9FCA932A-A5A8-48D9-83C1-D2EA5A499183}" type="parTrans" cxnId="{A63DAEC0-516E-4F71-9C4E-722125E6345E}">
      <dgm:prSet/>
      <dgm:spPr/>
      <dgm:t>
        <a:bodyPr/>
        <a:lstStyle/>
        <a:p>
          <a:endParaRPr lang="en-US"/>
        </a:p>
      </dgm:t>
    </dgm:pt>
    <dgm:pt modelId="{FC8BD7E8-8BCA-4C43-8314-145408192EAA}" type="sibTrans" cxnId="{A63DAEC0-516E-4F71-9C4E-722125E6345E}">
      <dgm:prSet/>
      <dgm:spPr/>
      <dgm:t>
        <a:bodyPr/>
        <a:lstStyle/>
        <a:p>
          <a:endParaRPr lang="en-US"/>
        </a:p>
      </dgm:t>
    </dgm:pt>
    <dgm:pt modelId="{3A4353F7-0DF2-4DDF-973F-563982CF5A08}">
      <dgm:prSet phldr="0" custT="1"/>
      <dgm:spPr>
        <a:solidFill>
          <a:schemeClr val="accent4"/>
        </a:solidFill>
      </dgm:spPr>
      <dgm:t>
        <a:bodyPr anchor="ctr" anchorCtr="0"/>
        <a:lstStyle/>
        <a:p>
          <a:pPr algn="ctr" rtl="0"/>
          <a:r>
            <a:rPr lang="en-US" sz="2300" dirty="0">
              <a:latin typeface="+mn-lt"/>
            </a:rPr>
            <a:t>Feel more confident in the role of an LCM in handling a disclosure of GBV or SV and in providing support</a:t>
          </a:r>
        </a:p>
      </dgm:t>
    </dgm:pt>
    <dgm:pt modelId="{1FF8A88A-FA27-40DD-A6D3-0F5767CD36F2}" type="parTrans" cxnId="{DC13BCFD-3DD2-496C-ACC5-50628E2989EF}">
      <dgm:prSet/>
      <dgm:spPr/>
      <dgm:t>
        <a:bodyPr/>
        <a:lstStyle/>
        <a:p>
          <a:endParaRPr lang="en-US"/>
        </a:p>
      </dgm:t>
    </dgm:pt>
    <dgm:pt modelId="{79557E0F-C646-4E0B-AFF6-6B6991AF1912}" type="sibTrans" cxnId="{DC13BCFD-3DD2-496C-ACC5-50628E2989EF}">
      <dgm:prSet/>
      <dgm:spPr/>
      <dgm:t>
        <a:bodyPr/>
        <a:lstStyle/>
        <a:p>
          <a:endParaRPr lang="en-US"/>
        </a:p>
      </dgm:t>
    </dgm:pt>
    <dgm:pt modelId="{E11184CB-2F69-4BEA-B824-FFDF156CE4C0}">
      <dgm:prSet phldr="0" custT="1"/>
      <dgm:spPr>
        <a:solidFill>
          <a:schemeClr val="accent4"/>
        </a:solidFill>
      </dgm:spPr>
      <dgm:t>
        <a:bodyPr anchor="ctr" anchorCtr="0"/>
        <a:lstStyle/>
        <a:p>
          <a:pPr algn="ctr" rtl="0"/>
          <a:r>
            <a:rPr lang="en-CA" sz="2300" b="0" kern="1200" noProof="0" dirty="0">
              <a:solidFill>
                <a:schemeClr val="bg1"/>
              </a:solidFill>
              <a:latin typeface="+mn-lt"/>
              <a:ea typeface="+mn-ea"/>
              <a:cs typeface="+mn-cs"/>
            </a:rPr>
            <a:t>Understand how to manage stress more effectively in themselves and within </a:t>
          </a:r>
          <a:r>
            <a:rPr lang="en-CA" sz="2300" b="0" kern="1200" noProof="0">
              <a:solidFill>
                <a:schemeClr val="bg1"/>
              </a:solidFill>
              <a:latin typeface="+mn-lt"/>
              <a:ea typeface="+mn-ea"/>
              <a:cs typeface="+mn-cs"/>
            </a:rPr>
            <a:t>their teams</a:t>
          </a:r>
          <a:endParaRPr lang="en-CA" sz="2300" b="0" kern="1200" noProof="0" dirty="0">
            <a:solidFill>
              <a:schemeClr val="bg1"/>
            </a:solidFill>
            <a:latin typeface="+mn-lt"/>
          </a:endParaRPr>
        </a:p>
      </dgm:t>
    </dgm:pt>
    <dgm:pt modelId="{C4220263-6F9B-4F1A-8570-52D1D0C1EF54}" type="parTrans" cxnId="{D777CEA1-5797-44F2-953B-479D1C2A70B5}">
      <dgm:prSet/>
      <dgm:spPr/>
      <dgm:t>
        <a:bodyPr/>
        <a:lstStyle/>
        <a:p>
          <a:endParaRPr lang="en-US"/>
        </a:p>
      </dgm:t>
    </dgm:pt>
    <dgm:pt modelId="{1DA92DC1-E622-469A-B63A-5729A2A6AFFC}" type="sibTrans" cxnId="{D777CEA1-5797-44F2-953B-479D1C2A70B5}">
      <dgm:prSet/>
      <dgm:spPr/>
      <dgm:t>
        <a:bodyPr/>
        <a:lstStyle/>
        <a:p>
          <a:endParaRPr lang="en-US"/>
        </a:p>
      </dgm:t>
    </dgm:pt>
    <dgm:pt modelId="{6AB3A5F6-525F-4BFB-9CD4-28716B422D50}" type="pres">
      <dgm:prSet presAssocID="{49C1CD9A-731E-44C2-9BC7-B67FEF78A82F}" presName="diagram" presStyleCnt="0">
        <dgm:presLayoutVars>
          <dgm:dir/>
          <dgm:resizeHandles val="exact"/>
        </dgm:presLayoutVars>
      </dgm:prSet>
      <dgm:spPr/>
    </dgm:pt>
    <dgm:pt modelId="{4C61B80B-1475-47D7-8138-91D2BC9AB285}" type="pres">
      <dgm:prSet presAssocID="{699537FC-F722-48E5-AC89-1A558270397A}" presName="node" presStyleLbl="node1" presStyleIdx="0" presStyleCnt="4">
        <dgm:presLayoutVars>
          <dgm:bulletEnabled val="1"/>
        </dgm:presLayoutVars>
      </dgm:prSet>
      <dgm:spPr/>
    </dgm:pt>
    <dgm:pt modelId="{A25D76EA-36EF-40D6-BB90-7EE2E9A2B122}" type="pres">
      <dgm:prSet presAssocID="{9BF8328A-0246-4BCF-87BF-E0E6ACC21F48}" presName="sibTrans" presStyleCnt="0"/>
      <dgm:spPr/>
    </dgm:pt>
    <dgm:pt modelId="{43670CC3-0891-4955-922C-9F1E14B9A9DB}" type="pres">
      <dgm:prSet presAssocID="{2F4A25BE-9B4A-4B97-8B64-FDB9004347A7}" presName="node" presStyleLbl="node1" presStyleIdx="1" presStyleCnt="4">
        <dgm:presLayoutVars>
          <dgm:bulletEnabled val="1"/>
        </dgm:presLayoutVars>
      </dgm:prSet>
      <dgm:spPr/>
    </dgm:pt>
    <dgm:pt modelId="{26398307-0061-40F8-8A53-9976775BA3F5}" type="pres">
      <dgm:prSet presAssocID="{FC8BD7E8-8BCA-4C43-8314-145408192EAA}" presName="sibTrans" presStyleCnt="0"/>
      <dgm:spPr/>
    </dgm:pt>
    <dgm:pt modelId="{E0C9B623-D794-48B5-BDEF-FF740C8433CB}" type="pres">
      <dgm:prSet presAssocID="{3A4353F7-0DF2-4DDF-973F-563982CF5A08}" presName="node" presStyleLbl="node1" presStyleIdx="2" presStyleCnt="4">
        <dgm:presLayoutVars>
          <dgm:bulletEnabled val="1"/>
        </dgm:presLayoutVars>
      </dgm:prSet>
      <dgm:spPr/>
    </dgm:pt>
    <dgm:pt modelId="{0D299DA5-286C-4F79-861A-6CF64E68DC4E}" type="pres">
      <dgm:prSet presAssocID="{79557E0F-C646-4E0B-AFF6-6B6991AF1912}" presName="sibTrans" presStyleCnt="0"/>
      <dgm:spPr/>
    </dgm:pt>
    <dgm:pt modelId="{DA8BE0BB-4B76-45A1-8314-BEFC52E87742}" type="pres">
      <dgm:prSet presAssocID="{E11184CB-2F69-4BEA-B824-FFDF156CE4C0}" presName="node" presStyleLbl="node1" presStyleIdx="3" presStyleCnt="4">
        <dgm:presLayoutVars>
          <dgm:bulletEnabled val="1"/>
        </dgm:presLayoutVars>
      </dgm:prSet>
      <dgm:spPr/>
    </dgm:pt>
  </dgm:ptLst>
  <dgm:cxnLst>
    <dgm:cxn modelId="{64E9F81E-12CF-4781-A5FE-1AE1862712C8}" type="presOf" srcId="{699537FC-F722-48E5-AC89-1A558270397A}" destId="{4C61B80B-1475-47D7-8138-91D2BC9AB285}" srcOrd="0" destOrd="0" presId="urn:microsoft.com/office/officeart/2005/8/layout/default"/>
    <dgm:cxn modelId="{B4BB8A22-69DA-49BD-BA72-DF5AD38FDE83}" type="presOf" srcId="{49C1CD9A-731E-44C2-9BC7-B67FEF78A82F}" destId="{6AB3A5F6-525F-4BFB-9CD4-28716B422D50}" srcOrd="0" destOrd="0" presId="urn:microsoft.com/office/officeart/2005/8/layout/default"/>
    <dgm:cxn modelId="{A556D34C-0FAE-4629-8502-BFF8D6164DE5}" srcId="{49C1CD9A-731E-44C2-9BC7-B67FEF78A82F}" destId="{699537FC-F722-48E5-AC89-1A558270397A}" srcOrd="0" destOrd="0" parTransId="{3ACABC1A-BD5B-464D-9F8E-02AC8A6824D9}" sibTransId="{9BF8328A-0246-4BCF-87BF-E0E6ACC21F48}"/>
    <dgm:cxn modelId="{366AD650-8D26-4E58-B607-175976866809}" type="presOf" srcId="{3A4353F7-0DF2-4DDF-973F-563982CF5A08}" destId="{E0C9B623-D794-48B5-BDEF-FF740C8433CB}" srcOrd="0" destOrd="0" presId="urn:microsoft.com/office/officeart/2005/8/layout/default"/>
    <dgm:cxn modelId="{0B52F25A-BE1F-4F7C-84B7-44BF0B0378B5}" type="presOf" srcId="{E11184CB-2F69-4BEA-B824-FFDF156CE4C0}" destId="{DA8BE0BB-4B76-45A1-8314-BEFC52E87742}" srcOrd="0" destOrd="0" presId="urn:microsoft.com/office/officeart/2005/8/layout/default"/>
    <dgm:cxn modelId="{85FEED9E-4DC0-4707-95BD-2576CCE6D5EB}" type="presOf" srcId="{2F4A25BE-9B4A-4B97-8B64-FDB9004347A7}" destId="{43670CC3-0891-4955-922C-9F1E14B9A9DB}" srcOrd="0" destOrd="0" presId="urn:microsoft.com/office/officeart/2005/8/layout/default"/>
    <dgm:cxn modelId="{D777CEA1-5797-44F2-953B-479D1C2A70B5}" srcId="{49C1CD9A-731E-44C2-9BC7-B67FEF78A82F}" destId="{E11184CB-2F69-4BEA-B824-FFDF156CE4C0}" srcOrd="3" destOrd="0" parTransId="{C4220263-6F9B-4F1A-8570-52D1D0C1EF54}" sibTransId="{1DA92DC1-E622-469A-B63A-5729A2A6AFFC}"/>
    <dgm:cxn modelId="{A63DAEC0-516E-4F71-9C4E-722125E6345E}" srcId="{49C1CD9A-731E-44C2-9BC7-B67FEF78A82F}" destId="{2F4A25BE-9B4A-4B97-8B64-FDB9004347A7}" srcOrd="1" destOrd="0" parTransId="{9FCA932A-A5A8-48D9-83C1-D2EA5A499183}" sibTransId="{FC8BD7E8-8BCA-4C43-8314-145408192EAA}"/>
    <dgm:cxn modelId="{DC13BCFD-3DD2-496C-ACC5-50628E2989EF}" srcId="{49C1CD9A-731E-44C2-9BC7-B67FEF78A82F}" destId="{3A4353F7-0DF2-4DDF-973F-563982CF5A08}" srcOrd="2" destOrd="0" parTransId="{1FF8A88A-FA27-40DD-A6D3-0F5767CD36F2}" sibTransId="{79557E0F-C646-4E0B-AFF6-6B6991AF1912}"/>
    <dgm:cxn modelId="{2EACB6A8-9412-4023-9098-7E159B8CF79D}" type="presParOf" srcId="{6AB3A5F6-525F-4BFB-9CD4-28716B422D50}" destId="{4C61B80B-1475-47D7-8138-91D2BC9AB285}" srcOrd="0" destOrd="0" presId="urn:microsoft.com/office/officeart/2005/8/layout/default"/>
    <dgm:cxn modelId="{A01ECE44-3469-42EF-A920-4B1F77DFBA38}" type="presParOf" srcId="{6AB3A5F6-525F-4BFB-9CD4-28716B422D50}" destId="{A25D76EA-36EF-40D6-BB90-7EE2E9A2B122}" srcOrd="1" destOrd="0" presId="urn:microsoft.com/office/officeart/2005/8/layout/default"/>
    <dgm:cxn modelId="{FB770549-5DA8-4DD0-8D07-97472765D715}" type="presParOf" srcId="{6AB3A5F6-525F-4BFB-9CD4-28716B422D50}" destId="{43670CC3-0891-4955-922C-9F1E14B9A9DB}" srcOrd="2" destOrd="0" presId="urn:microsoft.com/office/officeart/2005/8/layout/default"/>
    <dgm:cxn modelId="{C7D3902D-9308-442E-B51A-F24DC66AD909}" type="presParOf" srcId="{6AB3A5F6-525F-4BFB-9CD4-28716B422D50}" destId="{26398307-0061-40F8-8A53-9976775BA3F5}" srcOrd="3" destOrd="0" presId="urn:microsoft.com/office/officeart/2005/8/layout/default"/>
    <dgm:cxn modelId="{EC820D40-6A11-430F-9681-B7BD25A07F2D}" type="presParOf" srcId="{6AB3A5F6-525F-4BFB-9CD4-28716B422D50}" destId="{E0C9B623-D794-48B5-BDEF-FF740C8433CB}" srcOrd="4" destOrd="0" presId="urn:microsoft.com/office/officeart/2005/8/layout/default"/>
    <dgm:cxn modelId="{787891A0-3EAE-44E7-A713-646529605CE2}" type="presParOf" srcId="{6AB3A5F6-525F-4BFB-9CD4-28716B422D50}" destId="{0D299DA5-286C-4F79-861A-6CF64E68DC4E}" srcOrd="5" destOrd="0" presId="urn:microsoft.com/office/officeart/2005/8/layout/default"/>
    <dgm:cxn modelId="{EC8E9EA7-8DBB-41EF-9A1E-64FCA3710AB8}" type="presParOf" srcId="{6AB3A5F6-525F-4BFB-9CD4-28716B422D50}" destId="{DA8BE0BB-4B76-45A1-8314-BEFC52E8774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1B80B-1475-47D7-8138-91D2BC9AB285}">
      <dsp:nvSpPr>
        <dsp:cNvPr id="0" name=""/>
        <dsp:cNvSpPr/>
      </dsp:nvSpPr>
      <dsp:spPr>
        <a:xfrm>
          <a:off x="1272335" y="265"/>
          <a:ext cx="3346774" cy="200806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Understand core concepts of GBV and be able to explain how SV affects men and boys  </a:t>
          </a:r>
          <a:endParaRPr lang="en-US" sz="2300" kern="1200" dirty="0">
            <a:latin typeface="+mn-lt"/>
          </a:endParaRPr>
        </a:p>
      </dsp:txBody>
      <dsp:txXfrm>
        <a:off x="1272335" y="265"/>
        <a:ext cx="3346774" cy="2008064"/>
      </dsp:txXfrm>
    </dsp:sp>
    <dsp:sp modelId="{43670CC3-0891-4955-922C-9F1E14B9A9DB}">
      <dsp:nvSpPr>
        <dsp:cNvPr id="0" name=""/>
        <dsp:cNvSpPr/>
      </dsp:nvSpPr>
      <dsp:spPr>
        <a:xfrm>
          <a:off x="4953787" y="265"/>
          <a:ext cx="3346774" cy="200806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300" kern="1200" dirty="0"/>
            <a:t>Understand the complexities of the role of the LCM in relation to GBV and SV against men and boys</a:t>
          </a:r>
          <a:endParaRPr lang="en-US" sz="2300" kern="1200" dirty="0">
            <a:latin typeface="+mn-lt"/>
          </a:endParaRPr>
        </a:p>
      </dsp:txBody>
      <dsp:txXfrm>
        <a:off x="4953787" y="265"/>
        <a:ext cx="3346774" cy="2008064"/>
      </dsp:txXfrm>
    </dsp:sp>
    <dsp:sp modelId="{E0C9B623-D794-48B5-BDEF-FF740C8433CB}">
      <dsp:nvSpPr>
        <dsp:cNvPr id="0" name=""/>
        <dsp:cNvSpPr/>
      </dsp:nvSpPr>
      <dsp:spPr>
        <a:xfrm>
          <a:off x="1272335" y="2343007"/>
          <a:ext cx="3346774" cy="200806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n-lt"/>
            </a:rPr>
            <a:t>Feel more confident in the role of an LCM in handling a disclosure of GBV or SV and in providing support</a:t>
          </a:r>
        </a:p>
      </dsp:txBody>
      <dsp:txXfrm>
        <a:off x="1272335" y="2343007"/>
        <a:ext cx="3346774" cy="2008064"/>
      </dsp:txXfrm>
    </dsp:sp>
    <dsp:sp modelId="{DA8BE0BB-4B76-45A1-8314-BEFC52E87742}">
      <dsp:nvSpPr>
        <dsp:cNvPr id="0" name=""/>
        <dsp:cNvSpPr/>
      </dsp:nvSpPr>
      <dsp:spPr>
        <a:xfrm>
          <a:off x="4953787" y="2343007"/>
          <a:ext cx="3346774" cy="200806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b="0" kern="1200" noProof="0" dirty="0">
              <a:solidFill>
                <a:schemeClr val="bg1"/>
              </a:solidFill>
              <a:latin typeface="+mn-lt"/>
              <a:ea typeface="+mn-ea"/>
              <a:cs typeface="+mn-cs"/>
            </a:rPr>
            <a:t>Understand how to manage stress more effectively in themselves and within </a:t>
          </a:r>
          <a:r>
            <a:rPr lang="en-CA" sz="2300" b="0" kern="1200" noProof="0">
              <a:solidFill>
                <a:schemeClr val="bg1"/>
              </a:solidFill>
              <a:latin typeface="+mn-lt"/>
              <a:ea typeface="+mn-ea"/>
              <a:cs typeface="+mn-cs"/>
            </a:rPr>
            <a:t>their teams</a:t>
          </a:r>
          <a:endParaRPr lang="en-CA" sz="2300" b="0" kern="1200" noProof="0" dirty="0">
            <a:solidFill>
              <a:schemeClr val="bg1"/>
            </a:solidFill>
            <a:latin typeface="+mn-lt"/>
          </a:endParaRPr>
        </a:p>
      </dsp:txBody>
      <dsp:txXfrm>
        <a:off x="4953787" y="2343007"/>
        <a:ext cx="3346774" cy="2008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7D05B8-2CBC-4716-8CD7-7F401FB0BA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FA03B-04E2-466A-81DB-0411EE6C35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2FDB44-A304-4A26-9166-38CD834E51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3B099-23FD-4DB2-B435-A22F21F69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7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0021D-4D1B-4FD8-9662-CAB173A30C32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64E5-FBA1-4DF4-AD8E-5DE0DFE10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5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1E6828B-E744-48ED-A6AD-644A9BACD3BC}"/>
              </a:ext>
            </a:extLst>
          </p:cNvPr>
          <p:cNvSpPr/>
          <p:nvPr userDrawn="1"/>
        </p:nvSpPr>
        <p:spPr>
          <a:xfrm>
            <a:off x="11070919" y="0"/>
            <a:ext cx="112108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95A81-82D0-465C-941F-9837F41B55B1}"/>
              </a:ext>
            </a:extLst>
          </p:cNvPr>
          <p:cNvSpPr/>
          <p:nvPr userDrawn="1"/>
        </p:nvSpPr>
        <p:spPr>
          <a:xfrm>
            <a:off x="1594979" y="385138"/>
            <a:ext cx="4501021" cy="57298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DA75EF-F366-46A0-9935-128E3DCFB62A}"/>
              </a:ext>
            </a:extLst>
          </p:cNvPr>
          <p:cNvSpPr/>
          <p:nvPr userDrawn="1"/>
        </p:nvSpPr>
        <p:spPr>
          <a:xfrm>
            <a:off x="0" y="-22501"/>
            <a:ext cx="5161280" cy="55089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0114FE-2177-4941-912A-DB97D03CE1B3}"/>
              </a:ext>
            </a:extLst>
          </p:cNvPr>
          <p:cNvSpPr/>
          <p:nvPr userDrawn="1"/>
        </p:nvSpPr>
        <p:spPr>
          <a:xfrm>
            <a:off x="2648838" y="2222859"/>
            <a:ext cx="8900160" cy="24202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BB6AE8-86F4-4D79-B373-B817F2E7B6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08548" y="1250384"/>
            <a:ext cx="4501021" cy="1012238"/>
          </a:xfrm>
        </p:spPr>
        <p:txBody>
          <a:bodyPr anchor="b"/>
          <a:lstStyle>
            <a:lvl1pPr algn="l">
              <a:defRPr sz="6000" b="1">
                <a:solidFill>
                  <a:srgbClr val="FFFF00"/>
                </a:solidFill>
              </a:defRPr>
            </a:lvl1pPr>
          </a:lstStyle>
          <a:p>
            <a:r>
              <a:rPr lang="en-US"/>
              <a:t>MODULE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80B14-E503-4051-887F-D54E50599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440" y="2515511"/>
            <a:ext cx="8522640" cy="1706128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 descr="C:\Users\neren\AppData\Local\Microsoft\Windows\INetCache\Content.Word\Picture1.png">
            <a:extLst>
              <a:ext uri="{FF2B5EF4-FFF2-40B4-BE49-F238E27FC236}">
                <a16:creationId xmlns:a16="http://schemas.microsoft.com/office/drawing/2014/main" id="{84012C3F-5ABD-451D-9295-0FFE50066A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410" y="5293467"/>
            <a:ext cx="1593440" cy="79416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3B08579-C159-40C5-8F3E-A73CE532709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08548" y="2222859"/>
            <a:ext cx="1040289" cy="1594802"/>
          </a:xfrm>
        </p:spPr>
        <p:txBody>
          <a:bodyPr/>
          <a:lstStyle>
            <a:lvl1pPr algn="l">
              <a:buNone/>
              <a:defRPr sz="9600" b="1">
                <a:solidFill>
                  <a:srgbClr val="FFFF00"/>
                </a:solidFill>
              </a:defRPr>
            </a:lvl1pPr>
          </a:lstStyle>
          <a:p>
            <a:pPr lvl="0"/>
            <a:r>
              <a:rPr lang="en-US"/>
              <a:t>X</a:t>
            </a:r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3FD90715-0340-4AFA-9A6F-F37A6B71D06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09810" y="6333718"/>
            <a:ext cx="4114800" cy="36512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Module 1</a:t>
            </a:r>
            <a:endParaRPr lang="en-US" b="1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BE4B1D86-F56F-4087-B98A-CBCB34F229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49" y="5293467"/>
            <a:ext cx="2000811" cy="79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9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230ACC-5385-40F8-807F-8A505932C08D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FD04802-0A20-459D-9638-4F9F23144A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9913" y="350838"/>
            <a:ext cx="8291512" cy="552450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18196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264096-901D-4674-A5B7-4604433C407A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8A7EC80-F64F-4AE4-94C7-F402C378C2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531619"/>
            <a:ext cx="10748327" cy="4357587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971B2E7-E41B-4615-8FC8-E8A9FD1926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816" y="357382"/>
            <a:ext cx="8628951" cy="561074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891351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5" userDrawn="1">
          <p15:clr>
            <a:srgbClr val="FBAE40"/>
          </p15:clr>
        </p15:guide>
        <p15:guide id="2" orient="horz" pos="95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1F11B9-AE79-4F54-BC44-7708FAE50C0A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8A7EC80-F64F-4AE4-94C7-F402C378C2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2484120"/>
            <a:ext cx="5437187" cy="3405086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05B0A7E4-EECC-40D9-A4B8-809C3F04B6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93632" y="2484120"/>
            <a:ext cx="5437187" cy="3382226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E568E9-A931-4AEF-8DD4-7738821D0E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8813" y="1566132"/>
            <a:ext cx="11071225" cy="503611"/>
          </a:xfrm>
        </p:spPr>
        <p:txBody>
          <a:bodyPr/>
          <a:lstStyle>
            <a:lvl1pPr>
              <a:buFont typeface="Arial" panose="020B0604020202020204" pitchFamily="34" charset="0"/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7482C78E-5496-4E07-A0BB-9323AB560D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816" y="357382"/>
            <a:ext cx="8628951" cy="561074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073683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21F0C-B790-4238-A33E-534FC19E5D36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D98986C-7739-4B7E-B2E9-3A5047CFBE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531619"/>
            <a:ext cx="10748327" cy="4357587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078BF4A-6B8D-4383-BC37-219EFA58BB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816" y="357382"/>
            <a:ext cx="8628951" cy="561074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1470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1E6828B-E744-48ED-A6AD-644A9BACD3BC}"/>
              </a:ext>
            </a:extLst>
          </p:cNvPr>
          <p:cNvSpPr/>
          <p:nvPr userDrawn="1"/>
        </p:nvSpPr>
        <p:spPr>
          <a:xfrm>
            <a:off x="10917798" y="0"/>
            <a:ext cx="1274202" cy="6866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95A81-82D0-465C-941F-9837F41B55B1}"/>
              </a:ext>
            </a:extLst>
          </p:cNvPr>
          <p:cNvSpPr/>
          <p:nvPr userDrawn="1"/>
        </p:nvSpPr>
        <p:spPr>
          <a:xfrm>
            <a:off x="2005836" y="1"/>
            <a:ext cx="4090164" cy="50945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DA75EF-F366-46A0-9935-128E3DCFB62A}"/>
              </a:ext>
            </a:extLst>
          </p:cNvPr>
          <p:cNvSpPr/>
          <p:nvPr userDrawn="1"/>
        </p:nvSpPr>
        <p:spPr>
          <a:xfrm>
            <a:off x="783920" y="1576410"/>
            <a:ext cx="4006248" cy="52904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0114FE-2177-4941-912A-DB97D03CE1B3}"/>
              </a:ext>
            </a:extLst>
          </p:cNvPr>
          <p:cNvSpPr/>
          <p:nvPr userDrawn="1"/>
        </p:nvSpPr>
        <p:spPr>
          <a:xfrm>
            <a:off x="2648838" y="2222859"/>
            <a:ext cx="8900160" cy="24202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80B14-E503-4051-887F-D54E50599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440" y="2515511"/>
            <a:ext cx="8522640" cy="1706128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4AC5A76-181C-4E29-B74D-834B844F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/>
              <a:t>Module 1</a:t>
            </a:r>
          </a:p>
        </p:txBody>
      </p:sp>
    </p:spTree>
    <p:extLst>
      <p:ext uri="{BB962C8B-B14F-4D97-AF65-F5344CB8AC3E}">
        <p14:creationId xmlns:p14="http://schemas.microsoft.com/office/powerpoint/2010/main" val="419593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852F5D-FE98-4CC2-884F-2A2F70C3747A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8A7EC80-F64F-4AE4-94C7-F402C378C2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531619"/>
            <a:ext cx="10748327" cy="4357587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971B2E7-E41B-4615-8FC8-E8A9FD1926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816" y="357382"/>
            <a:ext cx="8628951" cy="561074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012230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15" userDrawn="1">
          <p15:clr>
            <a:srgbClr val="FBAE40"/>
          </p15:clr>
        </p15:guide>
        <p15:guide id="2" orient="horz" pos="95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8777C-63AC-4C9B-8B6E-A800EE89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BDC4C8-60F3-4ADD-ACBF-1B179BD75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AB92-36B0-4E54-BD92-9E9EBC6D957F}" type="datetime1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524E0-51D7-43A5-A1D8-9E5C2B6AE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B101A-7383-47F7-94B2-4EDCA0AA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333E-11F9-45BF-8ACE-2803B6FE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2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08D95F-7714-43D3-B1A3-045EFBC1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64" y="136525"/>
            <a:ext cx="10515600" cy="74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5D097-A02B-4911-874B-CD7CC5FB5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734" y="158763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103AB-885F-456B-9304-A24D597016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563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35414-7F81-4DFE-A69E-FB71A6F45BAD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D7096-EC28-42ED-850C-392A18CFA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Module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017F0-0E6F-409B-A612-3BD486438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43372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333E-11F9-45BF-8ACE-2803B6FE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0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3500E2B-63BF-43B8-AAD5-B6829375C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440" y="2325189"/>
            <a:ext cx="8522640" cy="237744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</a:pPr>
            <a:r>
              <a:rPr lang="en-US" sz="3600" b="1" dirty="0">
                <a:ea typeface="+mj-lt"/>
                <a:cs typeface="+mj-lt"/>
              </a:rPr>
              <a:t>Supporting survivors of violence: </a:t>
            </a:r>
            <a:br>
              <a:rPr lang="en-US" sz="3600" b="1" dirty="0">
                <a:ea typeface="+mj-lt"/>
                <a:cs typeface="+mj-lt"/>
              </a:rPr>
            </a:br>
            <a:r>
              <a:rPr lang="en-US" sz="3600" b="1" dirty="0">
                <a:ea typeface="+mj-lt"/>
                <a:cs typeface="+mj-lt"/>
              </a:rPr>
              <a:t>the role of linguistic and cultural mediators</a:t>
            </a:r>
            <a:endParaRPr lang="en-US" sz="2100" b="1" dirty="0">
              <a:ea typeface="+mj-lt"/>
              <a:cs typeface="+mj-lt"/>
            </a:endParaRPr>
          </a:p>
          <a:p>
            <a:endParaRPr lang="en-US" sz="1300" b="1" dirty="0">
              <a:ea typeface="+mj-lt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sz="2800" dirty="0">
                <a:ea typeface="+mj-lt"/>
                <a:cs typeface="+mj-lt"/>
              </a:rPr>
              <a:t>With a focus on gender-based violence </a:t>
            </a:r>
            <a:br>
              <a:rPr lang="en-US" sz="2800" dirty="0">
                <a:ea typeface="+mj-lt"/>
                <a:cs typeface="+mj-lt"/>
              </a:rPr>
            </a:br>
            <a:r>
              <a:rPr lang="en-US" sz="2800" dirty="0">
                <a:ea typeface="+mj-lt"/>
                <a:cs typeface="+mj-lt"/>
              </a:rPr>
              <a:t>and sexual violence against men and boys</a:t>
            </a:r>
          </a:p>
        </p:txBody>
      </p:sp>
    </p:spTree>
    <p:extLst>
      <p:ext uri="{BB962C8B-B14F-4D97-AF65-F5344CB8AC3E}">
        <p14:creationId xmlns:p14="http://schemas.microsoft.com/office/powerpoint/2010/main" val="3839483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55329-2786-4BD4-B4D0-A3B956144E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MODULE  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00E2B-63BF-43B8-AAD5-B6829375C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441" y="3124763"/>
            <a:ext cx="8522640" cy="1706128"/>
          </a:xfrm>
        </p:spPr>
        <p:txBody>
          <a:bodyPr/>
          <a:lstStyle/>
          <a:p>
            <a:pPr algn="ctr"/>
            <a:r>
              <a:rPr lang="en-US" b="1" dirty="0">
                <a:ea typeface="+mj-lt"/>
                <a:cs typeface="+mj-lt"/>
              </a:rPr>
              <a:t>Introduction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3CA971-230B-4426-BB7E-79C5C7462D8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3956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2C6468-9FAB-4CA3-B6B7-60075CD0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7F2D11-8D48-412D-9C5B-F757F84D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9F2F8DD-2C69-4088-B2AE-2215C06DF2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(Insert names of the facilitation team) 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54421BA-2B11-44EE-BF72-15DD4E7B25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Getting to know the facilitation team</a:t>
            </a:r>
          </a:p>
        </p:txBody>
      </p:sp>
    </p:spTree>
    <p:extLst>
      <p:ext uri="{BB962C8B-B14F-4D97-AF65-F5344CB8AC3E}">
        <p14:creationId xmlns:p14="http://schemas.microsoft.com/office/powerpoint/2010/main" val="65741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271189-BD3A-42DD-A497-AC86AA30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C36BC-CB9D-4E11-802E-60C1FA8C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283B07-95C5-43A5-AF53-32323E948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anchor="ctr"/>
          <a:lstStyle/>
          <a:p>
            <a:pPr algn="ctr"/>
            <a:r>
              <a:rPr lang="en-US" sz="3600" b="1" dirty="0">
                <a:latin typeface="Calibri"/>
                <a:ea typeface="MS PGothic"/>
                <a:cs typeface="MS PGothic" charset="0"/>
              </a:rPr>
              <a:t>Setting the ground rules together</a:t>
            </a:r>
            <a:br>
              <a:rPr lang="en-US" sz="3600" b="1" dirty="0">
                <a:latin typeface="Calibri" charset="0"/>
                <a:ea typeface="MS PGothic" charset="0"/>
                <a:cs typeface="MS PGothic" charset="0"/>
              </a:rPr>
            </a:br>
            <a:endParaRPr lang="en-US" sz="3600" b="1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A3BD38-3A44-4500-843C-A831A8BBBD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MS PGothic"/>
                <a:cs typeface="MS PGothic" charset="0"/>
              </a:rPr>
              <a:t>Group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2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271189-BD3A-42DD-A497-AC86AA30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C36BC-CB9D-4E11-802E-60C1FA8C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283B07-95C5-43A5-AF53-32323E948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anchor="ctr"/>
          <a:lstStyle/>
          <a:p>
            <a:pPr algn="ctr"/>
            <a:r>
              <a:rPr lang="en-US" sz="3600" b="1" dirty="0">
                <a:latin typeface="Calibri"/>
                <a:ea typeface="MS PGothic"/>
                <a:cs typeface="MS PGothic" charset="0"/>
              </a:rPr>
              <a:t>Getting to know each other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A3BD38-3A44-4500-843C-A831A8BBBD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MS PGothic"/>
                <a:cs typeface="MS PGothic" charset="0"/>
              </a:rPr>
              <a:t>Group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43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271189-BD3A-42DD-A497-AC86AA30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C36BC-CB9D-4E11-802E-60C1FA8C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283B07-95C5-43A5-AF53-32323E948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anchor="ctr"/>
          <a:lstStyle/>
          <a:p>
            <a:pPr algn="ctr"/>
            <a:r>
              <a:rPr lang="en-US" sz="3600" b="1" dirty="0">
                <a:latin typeface="Calibri"/>
                <a:ea typeface="MS PGothic"/>
                <a:cs typeface="MS PGothic" charset="0"/>
              </a:rPr>
              <a:t>Reflecting on your own expectations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A3BD38-3A44-4500-843C-A831A8BBBD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MS PGothic"/>
              </a:rPr>
              <a:t>Reflection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1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9AFC68-72E8-49D8-B4E1-9B05F24F2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904D1D-BE83-4B6C-ABC7-C1CC2C95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7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BA73B83-0BD4-4C3D-B91B-A0C52C1EA1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Course objectives</a:t>
            </a:r>
          </a:p>
        </p:txBody>
      </p:sp>
      <p:graphicFrame>
        <p:nvGraphicFramePr>
          <p:cNvPr id="9" name="Diagram 4">
            <a:extLst>
              <a:ext uri="{FF2B5EF4-FFF2-40B4-BE49-F238E27FC236}">
                <a16:creationId xmlns:a16="http://schemas.microsoft.com/office/drawing/2014/main" id="{7B50904D-DAAC-4D17-8A19-AE7168DD4E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143280"/>
              </p:ext>
            </p:extLst>
          </p:nvPr>
        </p:nvGraphicFramePr>
        <p:xfrm>
          <a:off x="851263" y="1650925"/>
          <a:ext cx="957289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625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271189-BD3A-42DD-A497-AC86AA30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C36BC-CB9D-4E11-802E-60C1FA8C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333E-11F9-45BF-8ACE-2803B6FE782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283B07-95C5-43A5-AF53-32323E948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A3BD38-3A44-4500-843C-A831A8BBBD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MS PGothic"/>
              </a:rPr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534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C8F0FF"/>
      </a:lt2>
      <a:accent1>
        <a:srgbClr val="414042"/>
      </a:accent1>
      <a:accent2>
        <a:srgbClr val="ED1C24"/>
      </a:accent2>
      <a:accent3>
        <a:srgbClr val="008C44"/>
      </a:accent3>
      <a:accent4>
        <a:srgbClr val="00ADEF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B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155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MODULE 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van der Donk</dc:creator>
  <cp:lastModifiedBy>Diana Quick</cp:lastModifiedBy>
  <cp:revision>9</cp:revision>
  <dcterms:created xsi:type="dcterms:W3CDTF">2021-01-12T18:47:17Z</dcterms:created>
  <dcterms:modified xsi:type="dcterms:W3CDTF">2021-03-17T16:43:57Z</dcterms:modified>
</cp:coreProperties>
</file>