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9" r:id="rId4"/>
    <p:sldMasterId id="2147483698" r:id="rId5"/>
    <p:sldMasterId id="2147483688" r:id="rId6"/>
  </p:sldMasterIdLst>
  <p:notesMasterIdLst>
    <p:notesMasterId r:id="rId30"/>
  </p:notesMasterIdLst>
  <p:sldIdLst>
    <p:sldId id="317" r:id="rId7"/>
    <p:sldId id="256" r:id="rId8"/>
    <p:sldId id="376" r:id="rId9"/>
    <p:sldId id="307" r:id="rId10"/>
    <p:sldId id="305" r:id="rId11"/>
    <p:sldId id="358" r:id="rId12"/>
    <p:sldId id="375" r:id="rId13"/>
    <p:sldId id="268" r:id="rId14"/>
    <p:sldId id="269" r:id="rId15"/>
    <p:sldId id="270" r:id="rId16"/>
    <p:sldId id="359" r:id="rId17"/>
    <p:sldId id="260" r:id="rId18"/>
    <p:sldId id="261" r:id="rId19"/>
    <p:sldId id="262" r:id="rId20"/>
    <p:sldId id="263" r:id="rId21"/>
    <p:sldId id="264" r:id="rId22"/>
    <p:sldId id="265" r:id="rId23"/>
    <p:sldId id="266" r:id="rId24"/>
    <p:sldId id="267" r:id="rId25"/>
    <p:sldId id="373" r:id="rId26"/>
    <p:sldId id="321" r:id="rId27"/>
    <p:sldId id="257" r:id="rId28"/>
    <p:sldId id="304" r:id="rId2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356D33-30ED-4C77-8C8B-22921CF11305}">
          <p14:sldIdLst>
            <p14:sldId id="317"/>
            <p14:sldId id="256"/>
            <p14:sldId id="376"/>
            <p14:sldId id="307"/>
            <p14:sldId id="305"/>
            <p14:sldId id="358"/>
            <p14:sldId id="375"/>
            <p14:sldId id="268"/>
            <p14:sldId id="269"/>
            <p14:sldId id="270"/>
            <p14:sldId id="359"/>
            <p14:sldId id="260"/>
            <p14:sldId id="261"/>
            <p14:sldId id="262"/>
            <p14:sldId id="263"/>
            <p14:sldId id="264"/>
            <p14:sldId id="265"/>
            <p14:sldId id="266"/>
            <p14:sldId id="267"/>
            <p14:sldId id="373"/>
            <p14:sldId id="321"/>
            <p14:sldId id="257"/>
            <p14:sldId id="30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16"/>
    <a:srgbClr val="C1322C"/>
    <a:srgbClr val="395A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363F5-7156-B4A0-6288-2E5DD635B4C0}" v="7" dt="2022-06-16T20:39:28.468"/>
    <p1510:client id="{62CE9241-D87A-892B-27B5-4896654F5442}" v="52" dt="2022-06-17T14:21:07.925"/>
    <p1510:client id="{7EE47359-F4D9-6A2B-8291-CAA2E36F38D9}" v="330" dt="2022-06-17T13:37:17.630"/>
    <p1510:client id="{82BE43B1-06EC-4569-B159-4779058BA7C7}" v="7" dt="2022-06-16T18:31:52.319"/>
    <p1510:client id="{8D6BD08E-7205-489C-AC81-890EA3C6CB7C}" v="1" dt="2022-06-16T19:30:28.862"/>
    <p1510:client id="{C0543F19-E06E-438C-D0D8-504356E6BE6C}" v="1" dt="2022-06-17T13:12:13.417"/>
    <p1510:client id="{EBF047B8-FB31-4ECB-B5BD-AFE949B09B61}" v="2" dt="2022-06-16T19:27:44.563"/>
    <p1510:client id="{F0AC00E6-D65E-C175-1FAE-66175A0C4ABC}" v="1" dt="2022-06-16T19:54:01.4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759" autoAdjust="0"/>
  </p:normalViewPr>
  <p:slideViewPr>
    <p:cSldViewPr snapToGrid="0">
      <p:cViewPr varScale="1">
        <p:scale>
          <a:sx n="32" d="100"/>
          <a:sy n="32" d="100"/>
        </p:scale>
        <p:origin x="1952" y="2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E9EDFAC-E9CA-4D82-A566-964F0A26E7B1}" type="datetimeFigureOut">
              <a:rPr lang="en-US" smtClean="0"/>
              <a:t>6/28/2022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21AC693-05F1-4114-80D4-215EF86AC31B}" type="slidenum">
              <a:rPr lang="en-US" smtClean="0"/>
              <a:t>‹#›</a:t>
            </a:fld>
            <a:endParaRPr lang="en-US"/>
          </a:p>
        </p:txBody>
      </p:sp>
    </p:spTree>
    <p:extLst>
      <p:ext uri="{BB962C8B-B14F-4D97-AF65-F5344CB8AC3E}">
        <p14:creationId xmlns:p14="http://schemas.microsoft.com/office/powerpoint/2010/main" val="328613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C693-05F1-4114-80D4-215EF86AC31B}" type="slidenum">
              <a:rPr lang="en-US" smtClean="0"/>
              <a:t>1</a:t>
            </a:fld>
            <a:endParaRPr lang="en-US"/>
          </a:p>
        </p:txBody>
      </p:sp>
    </p:spTree>
    <p:extLst>
      <p:ext uri="{BB962C8B-B14F-4D97-AF65-F5344CB8AC3E}">
        <p14:creationId xmlns:p14="http://schemas.microsoft.com/office/powerpoint/2010/main" val="122693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1AC693-05F1-4114-80D4-215EF86AC31B}" type="slidenum">
              <a:rPr lang="en-US" smtClean="0"/>
              <a:t>11</a:t>
            </a:fld>
            <a:endParaRPr lang="en-US"/>
          </a:p>
        </p:txBody>
      </p:sp>
    </p:spTree>
    <p:extLst>
      <p:ext uri="{BB962C8B-B14F-4D97-AF65-F5344CB8AC3E}">
        <p14:creationId xmlns:p14="http://schemas.microsoft.com/office/powerpoint/2010/main" val="356463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2b6a72128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marR="88900">
              <a:lnSpc>
                <a:spcPct val="115000"/>
              </a:lnSpc>
              <a:spcBef>
                <a:spcPts val="900"/>
              </a:spcBef>
              <a:buSzPts val="1100"/>
            </a:pPr>
            <a:endParaRPr lang="es-ES" sz="1100" b="1">
              <a:cs typeface="Calibri"/>
            </a:endParaRPr>
          </a:p>
          <a:p>
            <a:pPr marL="457200" marR="88900" indent="-298450">
              <a:lnSpc>
                <a:spcPct val="114999"/>
              </a:lnSpc>
              <a:spcBef>
                <a:spcPts val="900"/>
              </a:spcBef>
              <a:buSzPts val="1100"/>
              <a:buFont typeface="Calibri"/>
              <a:buChar char="●"/>
            </a:pPr>
            <a:r>
              <a:rPr lang="es-ES" sz="1100"/>
              <a:t>El modelo del programa era un programa de gestión de casos de violencia basada en el género (VBG) integrado en la asistencia en efectivo, basado en el Compendio de Dinero en Efectivo y VBG y en el Conjunto de Herramientas CVA-VBG de WRC-IRC-</a:t>
            </a:r>
            <a:r>
              <a:rPr lang="es-ES" sz="1100" err="1"/>
              <a:t>Mercy</a:t>
            </a:r>
            <a:r>
              <a:rPr lang="es-ES" sz="1100"/>
              <a:t> Corps que WRC, CARE y CORPRODINCO contextualizaron para Colombia. </a:t>
            </a:r>
            <a:endParaRPr lang="es-ES"/>
          </a:p>
          <a:p>
            <a:pPr marL="457200" marR="88900" indent="-298450">
              <a:lnSpc>
                <a:spcPct val="115000"/>
              </a:lnSpc>
              <a:spcBef>
                <a:spcPts val="900"/>
              </a:spcBef>
              <a:buSzPts val="1100"/>
              <a:buFont typeface="Calibri"/>
              <a:buChar char="●"/>
            </a:pPr>
            <a:r>
              <a:rPr lang="es-ES" sz="1100"/>
              <a:t>En sus inicios, este programa pretendía incluir a hombres y mujeres adultos, mayores de 18 años, que fueran supervivientes o estuvieran en riesgo de sufrir VBG, incluyendo a aquellos con diversas orientaciones sexuales, identidades y expresiones de género y características sexuales (SOGIESC) y que vivieran con una discapacidad o minusvalías. </a:t>
            </a:r>
          </a:p>
          <a:p>
            <a:pPr marL="457200" marR="88900" lvl="0" indent="-298450" algn="l" rtl="0">
              <a:lnSpc>
                <a:spcPct val="115000"/>
              </a:lnSpc>
              <a:spcBef>
                <a:spcPts val="900"/>
              </a:spcBef>
              <a:spcAft>
                <a:spcPts val="0"/>
              </a:spcAft>
              <a:buSzPts val="1100"/>
              <a:buFont typeface="Calibri"/>
              <a:buChar char="●"/>
            </a:pPr>
            <a:r>
              <a:rPr lang="es-ES" sz="1100"/>
              <a:t>Los trabajadores de casos de CORPRODINCO -todas ellas mujeres- inscribieron a las supervivientes que revelaron voluntariamente haber sufrido algún incidente de VBG. Los trabajadores de casos evaluaron la necesidad de asistencia en efectivo de las participantes, examinando los factores económicos de su exposición a los riesgos de VBG, así como las barreras financieras para su recuperación; este proceso se llevó a cabo de acuerdo con los procedimientos operativos estándar del programa, que estaban alineados con la orientación y las herramientas de mejores prácticas.</a:t>
            </a:r>
            <a:endParaRPr lang="es-ES" sz="1100">
              <a:cs typeface="Calibri"/>
            </a:endParaRPr>
          </a:p>
          <a:p>
            <a:pPr marL="457200" marR="88900" indent="-298450">
              <a:lnSpc>
                <a:spcPct val="115000"/>
              </a:lnSpc>
              <a:spcBef>
                <a:spcPts val="900"/>
              </a:spcBef>
              <a:buSzPts val="1100"/>
              <a:buFont typeface="Calibri"/>
              <a:buChar char="●"/>
            </a:pPr>
            <a:r>
              <a:rPr lang="es-ES" sz="1100">
                <a:highlight>
                  <a:srgbClr val="FFFFFF"/>
                </a:highlight>
              </a:rPr>
              <a:t>Las supervivientes que cumplían los requisitos para recibir asistencia en efectivo fueron guiadas por su trabajador de casos a través de los pasos de la derivación en efectivo y, si daban su consentimiento, recibieron hasta tres transferencias incondicionales y sin restricciones dentro de la Gestión de Casos VBG, con un valor total de transferencia que oscilaba entre los 100 y los 291 dólares, según las necesidades de cada caso de las supervivientes. 97 supervivientes recibieron tres transferencias con un valor total de transferencia de 274 dólares, </a:t>
            </a:r>
            <a:r>
              <a:rPr lang="es-ES" sz="1100">
                <a:solidFill>
                  <a:srgbClr val="FF0000"/>
                </a:solidFill>
                <a:highlight>
                  <a:srgbClr val="FFFFFF"/>
                </a:highlight>
              </a:rPr>
              <a:t>(X) </a:t>
            </a:r>
            <a:r>
              <a:rPr lang="es-ES" sz="1100">
                <a:highlight>
                  <a:srgbClr val="FFFFFF"/>
                </a:highlight>
              </a:rPr>
              <a:t>recibieron dos transferencias, con un valor total de transferencia de 183 dólares, y una recibió una sola transferencia con un valor total de transferencia de 91 dólares. </a:t>
            </a:r>
            <a:endParaRPr lang="es-ES" sz="1100">
              <a:highlight>
                <a:srgbClr val="FFFFFF"/>
              </a:highlight>
              <a:cs typeface="Calibri"/>
            </a:endParaRPr>
          </a:p>
          <a:p>
            <a:pPr marL="457200" marR="88900" indent="-298450">
              <a:lnSpc>
                <a:spcPct val="115000"/>
              </a:lnSpc>
              <a:spcBef>
                <a:spcPts val="900"/>
              </a:spcBef>
              <a:buSzPts val="1100"/>
              <a:buFont typeface="Calibri"/>
              <a:buChar char="●"/>
            </a:pPr>
            <a:r>
              <a:rPr lang="es-ES" sz="1100">
                <a:highlight>
                  <a:srgbClr val="FFFFFF"/>
                </a:highlight>
              </a:rPr>
              <a:t>La asistencia en efectivo se entregó a través de Efecty, el cual gestiona puntos de pago en los que las supervivientes pueden recoger el CVA en el momento que elijan. </a:t>
            </a:r>
            <a:endParaRPr lang="es-ES" sz="1100">
              <a:highlight>
                <a:srgbClr val="FFFFFF"/>
              </a:highlight>
              <a:cs typeface="Calibri"/>
            </a:endParaRPr>
          </a:p>
          <a:p>
            <a:pPr marL="457200" marR="88900" indent="-298450">
              <a:lnSpc>
                <a:spcPct val="115000"/>
              </a:lnSpc>
              <a:spcBef>
                <a:spcPts val="900"/>
              </a:spcBef>
              <a:buSzPts val="1100"/>
              <a:buFont typeface="Calibri"/>
              <a:buChar char="●"/>
            </a:pPr>
            <a:r>
              <a:rPr lang="es-ES" sz="1100"/>
              <a:t>Los trabajadores de casos proporcionaron asesoramiento psicológico y coordinaron talleres de grupo y el acceso al servicio jurídico de CORPRODINCO. </a:t>
            </a:r>
            <a:endParaRPr lang="es-ES" sz="1100">
              <a:cs typeface="Calibri"/>
            </a:endParaRPr>
          </a:p>
          <a:p>
            <a:pPr marL="457200" marR="88900" indent="-298450">
              <a:lnSpc>
                <a:spcPct val="115000"/>
              </a:lnSpc>
              <a:spcBef>
                <a:spcPts val="900"/>
              </a:spcBef>
              <a:buSzPts val="1100"/>
              <a:buFont typeface="Calibri"/>
              <a:buChar char="●"/>
            </a:pPr>
            <a:r>
              <a:rPr lang="es-ES" sz="1100"/>
              <a:t>También se hicieron referencias externas para asesorar la situación de las inmigrantes; comisionados de familia - "Comisaria de familia" - una institución que se ocupa de las denuncias relacionadas con la violencia doméstica; servicios de salud sexual y reproductiva; educación; y ayuda para la subsistencia. </a:t>
            </a:r>
            <a:endParaRPr lang="es-ES" sz="1100">
              <a:cs typeface="Calibri"/>
            </a:endParaRPr>
          </a:p>
          <a:p>
            <a:pPr marL="457200" marR="88900" lvl="0" indent="-298450" algn="l" rtl="0">
              <a:lnSpc>
                <a:spcPct val="115000"/>
              </a:lnSpc>
              <a:spcBef>
                <a:spcPts val="900"/>
              </a:spcBef>
              <a:spcAft>
                <a:spcPts val="0"/>
              </a:spcAft>
              <a:buSzPts val="1100"/>
              <a:buFont typeface="Calibri"/>
              <a:buChar char="●"/>
            </a:pPr>
            <a:r>
              <a:rPr lang="es-ES" sz="1100">
                <a:highlight>
                  <a:srgbClr val="FFFFFF"/>
                </a:highlight>
              </a:rPr>
              <a:t>Los mapas de servicios y las vías de referencia se actualizaban con regularidad.</a:t>
            </a:r>
            <a:endParaRPr sz="1100"/>
          </a:p>
        </p:txBody>
      </p:sp>
      <p:sp>
        <p:nvSpPr>
          <p:cNvPr id="150" name="Google Shape;150;g132b6a72128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2b6a72128_0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nSpc>
                <a:spcPct val="107000"/>
              </a:lnSpc>
              <a:spcBef>
                <a:spcPts val="1200"/>
              </a:spcBef>
              <a:spcAft>
                <a:spcPts val="800"/>
              </a:spcAft>
              <a:tabLst>
                <a:tab pos="457200" algn="l"/>
              </a:tabLst>
            </a:pPr>
            <a:endParaRPr lang="es-ES" sz="1800">
              <a:latin typeface="Calibri" panose="020F0502020204030204" pitchFamily="34" charset="0"/>
              <a:ea typeface="Calibri" panose="020F0502020204030204" pitchFamily="34" charset="0"/>
              <a:cs typeface="Calibri"/>
            </a:endParaRPr>
          </a:p>
          <a:p>
            <a:pPr marL="342900" indent="-342900">
              <a:lnSpc>
                <a:spcPct val="107000"/>
              </a:lnSpc>
              <a:spcBef>
                <a:spcPts val="1200"/>
              </a:spcBef>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La evaluación se realizó con métodos mixtos y utilizó un diseño </a:t>
            </a:r>
            <a:r>
              <a:rPr lang="es-ES" sz="1800" err="1">
                <a:effectLst/>
                <a:latin typeface="Calibri"/>
                <a:ea typeface="Calibri" panose="020F0502020204030204" pitchFamily="34" charset="0"/>
                <a:cs typeface="Calibri"/>
              </a:rPr>
              <a:t>cuasi-experimental</a:t>
            </a:r>
            <a:r>
              <a:rPr lang="es-ES" sz="1800">
                <a:effectLst/>
                <a:latin typeface="Calibri"/>
                <a:ea typeface="Calibri" panose="020F0502020204030204" pitchFamily="34" charset="0"/>
                <a:cs typeface="Calibri"/>
              </a:rPr>
              <a:t> con dos ramas de estudio: una rama de intervención con 100 participantes en el programa mejorado de Gestión de Casos en Efectivo-GBV, y una rama de grupo de comparación compuesta por 100 participantes que recibieron solo la gestión de casos GBV, sin el componente del efectivo.</a:t>
            </a:r>
            <a:r>
              <a:rPr lang="es-ES" sz="1800">
                <a:latin typeface="Calibri"/>
                <a:ea typeface="Calibri" panose="020F0502020204030204" pitchFamily="34" charset="0"/>
                <a:cs typeface="Calibri"/>
              </a:rPr>
              <a:t> </a:t>
            </a:r>
            <a:endParaRPr lang="de-DE" sz="1800">
              <a:effectLst/>
              <a:latin typeface="Calibri"/>
              <a:ea typeface="Calibri" panose="020F0502020204030204" pitchFamily="34" charset="0"/>
              <a:cs typeface="Calibri"/>
            </a:endParaRPr>
          </a:p>
          <a:p>
            <a:pPr marL="342900" indent="-342900">
              <a:lnSpc>
                <a:spcPct val="107000"/>
              </a:lnSpc>
              <a:spcBef>
                <a:spcPts val="1200"/>
              </a:spcBef>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La mayoría de las supervivientes del estudio tenían entre 25 y 34 años y la mayoría eran mujeres, que se identificaban mayoritariamente como de género cis y heterosexuales, y la muestra incluía a venezolanas y colombianas con diversos estatus de desplazamiento: nacionales de acogida, desplazadas internas, refugiadas y migrantes forzadas.</a:t>
            </a:r>
            <a:r>
              <a:rPr lang="es-ES" sz="1800">
                <a:latin typeface="Calibri"/>
                <a:ea typeface="Calibri" panose="020F0502020204030204" pitchFamily="34" charset="0"/>
                <a:cs typeface="Calibri"/>
              </a:rPr>
              <a:t> </a:t>
            </a:r>
            <a:endParaRPr lang="de-DE" sz="180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El 42% del grupo de intervención y el 53% del grupo de comparación vivían en pareja en el momento inicial. El nivel educativo y el estado de discapacidad fueron las únicas características demográficas que presentaron diferencias estadísticamente significativas entre los dos grupos del estudio. En ambos grupos, la mayoría de las participantes habían recibido educación secundaria; sin embargo, la proporción de personas era mucho menor en el grupo con efectivo que en el grupo sin efectivo. Casi el doble de personas del grupo con efectivo que del grupo sin efectivo declararon que sufrían de una discapacidad.</a:t>
            </a:r>
            <a:endParaRPr lang="de-DE" sz="1800">
              <a:effectLst/>
              <a:latin typeface="Calibri"/>
              <a:ea typeface="Calibri" panose="020F0502020204030204" pitchFamily="34" charset="0"/>
              <a:cs typeface="Calibri"/>
            </a:endParaRPr>
          </a:p>
          <a:p>
            <a:pPr marL="342900" indent="-342900">
              <a:lnSpc>
                <a:spcPct val="107000"/>
              </a:lnSpc>
              <a:spcBef>
                <a:spcPts val="1200"/>
              </a:spcBef>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Se encuestó a las 200 participantes al principio del programa para establecer un </a:t>
            </a:r>
            <a:r>
              <a:rPr lang="es-ES" sz="1800" err="1">
                <a:effectLst/>
                <a:latin typeface="Calibri"/>
                <a:ea typeface="Calibri" panose="020F0502020204030204" pitchFamily="34" charset="0"/>
                <a:cs typeface="Calibri"/>
              </a:rPr>
              <a:t>lina</a:t>
            </a:r>
            <a:r>
              <a:rPr lang="es-ES" sz="1800">
                <a:effectLst/>
                <a:latin typeface="Calibri"/>
                <a:ea typeface="Calibri" panose="020F0502020204030204" pitchFamily="34" charset="0"/>
                <a:cs typeface="Calibri"/>
              </a:rPr>
              <a:t> de partida y luego de nuevo al finalizar el programa para obtener una línea final. Además, se seleccionaron intencionadamente 60 participantes -40 de la rama de intervención y 20 de la de control- para realizar una entrevista cualitativa en profundidad al finalizar el programa. Por último, se realizaron 14 entrevistas con informantes clave al finalizar el programa, con trabajadores de casos, personal del programa y expertos locales.</a:t>
            </a:r>
            <a:r>
              <a:rPr lang="es-ES" sz="1800">
                <a:latin typeface="Calibri"/>
                <a:ea typeface="Calibri" panose="020F0502020204030204" pitchFamily="34" charset="0"/>
                <a:cs typeface="Calibri"/>
              </a:rPr>
              <a:t> </a:t>
            </a:r>
            <a:endParaRPr lang="de-DE"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Se realizó un análisis de diferencias en diferencias 4 meses después del inicio del programa para examinar las diferencias en impactos clave entre ambos grupos.</a:t>
            </a:r>
            <a:r>
              <a:rPr lang="es-ES" sz="1800">
                <a:latin typeface="Calibri"/>
                <a:ea typeface="Calibri" panose="020F0502020204030204" pitchFamily="34" charset="0"/>
                <a:cs typeface="Calibri"/>
              </a:rPr>
              <a:t> </a:t>
            </a:r>
            <a:endParaRPr lang="de-DE"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Para los datos cuantitativos se creó un libro de códigos, se codificaron los datos y se celebró un taller de </a:t>
            </a:r>
            <a:r>
              <a:rPr lang="es-ES" sz="1800" err="1">
                <a:effectLst/>
                <a:latin typeface="Calibri"/>
                <a:ea typeface="Calibri" panose="020F0502020204030204" pitchFamily="34" charset="0"/>
                <a:cs typeface="Calibri"/>
              </a:rPr>
              <a:t>coanálisis</a:t>
            </a:r>
            <a:r>
              <a:rPr lang="es-ES" sz="1800">
                <a:effectLst/>
                <a:latin typeface="Calibri"/>
                <a:ea typeface="Calibri" panose="020F0502020204030204" pitchFamily="34" charset="0"/>
                <a:cs typeface="Calibri"/>
              </a:rPr>
              <a:t> que contó con la participación del personal del programa entre sus colaboradores.</a:t>
            </a:r>
            <a:r>
              <a:rPr lang="es-ES" sz="1800">
                <a:latin typeface="Calibri"/>
                <a:ea typeface="Calibri" panose="020F0502020204030204" pitchFamily="34" charset="0"/>
                <a:cs typeface="Calibri"/>
              </a:rPr>
              <a:t> </a:t>
            </a:r>
            <a:endParaRPr lang="de-D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Los resultados e impactos de la agencia económica incluyeron: el empleo, el dinero ganado en los últimos 30 días, los ahorros y las deudas actuales, las estrategias de superación, la frecuencia con la que se practicaba el sexo de supervivencia/la venta de sexo, la toma de decisiones en el hogar, la sensación de autonomía y el locus de control (sentido de agencia)</a:t>
            </a:r>
            <a:endParaRPr lang="de-D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Los resultados e impactos de la VBG de interés incluían la violencia emocional, económica, física y sexual</a:t>
            </a:r>
            <a:endParaRPr lang="de-D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Se incluyen los resultados e impactos del bienestar: Salud mental general y sentimientos de Esperanza</a:t>
            </a:r>
            <a:endParaRPr lang="de-DE" sz="1800">
              <a:effectLst/>
              <a:latin typeface="Calibri"/>
              <a:ea typeface="Calibri" panose="020F0502020204030204" pitchFamily="34" charset="0"/>
              <a:cs typeface="Calibri"/>
            </a:endParaRPr>
          </a:p>
          <a:p>
            <a:pPr marL="342900" lvl="0" indent="-342900">
              <a:lnSpc>
                <a:spcPct val="107000"/>
              </a:lnSpc>
              <a:spcAft>
                <a:spcPts val="800"/>
              </a:spcAft>
              <a:buFont typeface="Arial" panose="020B0604020202020204" pitchFamily="34" charset="0"/>
              <a:buChar char="●"/>
              <a:tabLst>
                <a:tab pos="457200" algn="l"/>
              </a:tabLst>
            </a:pPr>
            <a:r>
              <a:rPr lang="es-ES" sz="1800">
                <a:effectLst/>
                <a:latin typeface="Calibri"/>
                <a:ea typeface="Calibri" panose="020F0502020204030204" pitchFamily="34" charset="0"/>
                <a:cs typeface="Calibri"/>
              </a:rPr>
              <a:t>Activos incluidos: Se evaluó el acceso a servicios, asistencia sanitaria y servicios jurídicos, durante los últimos 3 meses</a:t>
            </a:r>
            <a:endParaRPr lang="de-DE" sz="1800">
              <a:effectLst/>
              <a:latin typeface="Calibri"/>
              <a:ea typeface="Calibri" panose="020F0502020204030204" pitchFamily="34" charset="0"/>
              <a:cs typeface="Calibri"/>
            </a:endParaRPr>
          </a:p>
          <a:p>
            <a:pPr>
              <a:lnSpc>
                <a:spcPct val="107000"/>
              </a:lnSpc>
              <a:spcAft>
                <a:spcPts val="800"/>
              </a:spcAft>
            </a:pPr>
            <a:r>
              <a:rPr lang="es-ES" sz="1800">
                <a:effectLst/>
                <a:latin typeface="Calibri"/>
                <a:ea typeface="Calibri" panose="020F0502020204030204" pitchFamily="34" charset="0"/>
                <a:cs typeface="Calibri"/>
              </a:rPr>
              <a:t> </a:t>
            </a:r>
            <a:r>
              <a:rPr lang="es-ES" sz="1800">
                <a:latin typeface="Calibri"/>
                <a:ea typeface="Calibri" panose="020F0502020204030204" pitchFamily="34" charset="0"/>
                <a:cs typeface="Calibri"/>
              </a:rPr>
              <a:t>---</a:t>
            </a:r>
            <a:endParaRPr lang="de-DE" sz="1800">
              <a:effectLst/>
              <a:latin typeface="Calibri"/>
              <a:ea typeface="Calibri" panose="020F0502020204030204" pitchFamily="34" charset="0"/>
              <a:cs typeface="Calibri"/>
            </a:endParaRPr>
          </a:p>
          <a:p>
            <a:pPr>
              <a:lnSpc>
                <a:spcPct val="107000"/>
              </a:lnSpc>
              <a:spcAft>
                <a:spcPts val="800"/>
              </a:spcAft>
            </a:pPr>
            <a:r>
              <a:rPr lang="es-ES" sz="1800">
                <a:effectLst/>
                <a:latin typeface="Calibri"/>
                <a:ea typeface="Calibri" panose="020F0502020204030204" pitchFamily="34" charset="0"/>
                <a:cs typeface="Calibri"/>
              </a:rPr>
              <a:t>Varias limitaciones:</a:t>
            </a:r>
            <a:endParaRPr lang="de-DE" sz="1800">
              <a:effectLst/>
              <a:latin typeface="Calibri"/>
              <a:ea typeface="Calibri" panose="020F0502020204030204" pitchFamily="34" charset="0"/>
              <a:cs typeface="Calibri"/>
            </a:endParaRPr>
          </a:p>
          <a:p>
            <a:pPr>
              <a:lnSpc>
                <a:spcPct val="107000"/>
              </a:lnSpc>
              <a:spcAft>
                <a:spcPts val="800"/>
              </a:spcAft>
            </a:pPr>
            <a:r>
              <a:rPr lang="es-ES" sz="1800">
                <a:effectLst/>
                <a:latin typeface="Calibri"/>
                <a:ea typeface="Calibri" panose="020F0502020204030204" pitchFamily="34" charset="0"/>
                <a:cs typeface="Calibri"/>
              </a:rPr>
              <a:t>-</a:t>
            </a:r>
            <a:r>
              <a:rPr lang="es-ES" sz="1800">
                <a:latin typeface="Calibri"/>
                <a:ea typeface="Calibri" panose="020F0502020204030204" pitchFamily="34" charset="0"/>
                <a:cs typeface="Calibri"/>
              </a:rPr>
              <a:t>         </a:t>
            </a:r>
            <a:r>
              <a:rPr lang="es-ES" sz="1800">
                <a:effectLst/>
                <a:latin typeface="Calibri"/>
                <a:ea typeface="Calibri" panose="020F0502020204030204" pitchFamily="34" charset="0"/>
                <a:cs typeface="Calibri"/>
              </a:rPr>
              <a:t> Los datos recogidos fueron medidas </a:t>
            </a:r>
            <a:r>
              <a:rPr lang="es-ES" sz="1800" err="1">
                <a:effectLst/>
                <a:latin typeface="Calibri"/>
                <a:ea typeface="Calibri" panose="020F0502020204030204" pitchFamily="34" charset="0"/>
                <a:cs typeface="Calibri"/>
              </a:rPr>
              <a:t>autodeclaradas</a:t>
            </a:r>
            <a:r>
              <a:rPr lang="es-ES" sz="1800">
                <a:effectLst/>
                <a:latin typeface="Calibri"/>
                <a:ea typeface="Calibri" panose="020F0502020204030204" pitchFamily="34" charset="0"/>
                <a:cs typeface="Calibri"/>
              </a:rPr>
              <a:t> y, como resultado, pueden estar sujetos a un sesgo de información, especialmente en relación con temas delicados, como la VBG. Los resultados presentados aquí pueden subestimar la violencia experimentada por las participantes.</a:t>
            </a:r>
            <a:endParaRPr lang="de-DE" sz="1800">
              <a:effectLst/>
              <a:latin typeface="Calibri"/>
              <a:ea typeface="Calibri" panose="020F0502020204030204" pitchFamily="34" charset="0"/>
              <a:cs typeface="Calibri"/>
            </a:endParaRPr>
          </a:p>
          <a:p>
            <a:pPr>
              <a:lnSpc>
                <a:spcPct val="107000"/>
              </a:lnSpc>
              <a:spcAft>
                <a:spcPts val="800"/>
              </a:spcAft>
            </a:pPr>
            <a:r>
              <a:rPr lang="es-ES" sz="1800">
                <a:effectLst/>
                <a:latin typeface="Calibri"/>
                <a:ea typeface="Calibri" panose="020F0502020204030204" pitchFamily="34" charset="0"/>
                <a:cs typeface="Calibri"/>
              </a:rPr>
              <a:t>-</a:t>
            </a:r>
            <a:r>
              <a:rPr lang="es-ES" sz="1800">
                <a:latin typeface="Calibri"/>
                <a:ea typeface="Calibri" panose="020F0502020204030204" pitchFamily="34" charset="0"/>
                <a:cs typeface="Calibri"/>
              </a:rPr>
              <a:t>         </a:t>
            </a:r>
            <a:r>
              <a:rPr lang="es-ES" sz="1800">
                <a:effectLst/>
                <a:latin typeface="Calibri"/>
                <a:ea typeface="Calibri" panose="020F0502020204030204" pitchFamily="34" charset="0"/>
                <a:cs typeface="Calibri"/>
              </a:rPr>
              <a:t> La generalización de estos resultados a otras poblaciones es limitada debido a que la muestra no fue representativa de las supervivientes locales, y a la especificidad del contexto del Norte de Santander.</a:t>
            </a:r>
            <a:endParaRPr lang="de-DE" sz="1800">
              <a:effectLst/>
              <a:latin typeface="Calibri"/>
              <a:ea typeface="Calibri" panose="020F0502020204030204" pitchFamily="34" charset="0"/>
              <a:cs typeface="Calibri"/>
            </a:endParaRPr>
          </a:p>
          <a:p>
            <a:pPr>
              <a:lnSpc>
                <a:spcPct val="107000"/>
              </a:lnSpc>
              <a:spcAft>
                <a:spcPts val="800"/>
              </a:spcAft>
            </a:pPr>
            <a:r>
              <a:rPr lang="es-ES" sz="1800">
                <a:effectLst/>
                <a:latin typeface="Calibri"/>
                <a:ea typeface="Calibri" panose="020F0502020204030204" pitchFamily="34" charset="0"/>
                <a:cs typeface="Calibri"/>
              </a:rPr>
              <a:t>-</a:t>
            </a:r>
            <a:r>
              <a:rPr lang="es-ES" sz="1800">
                <a:latin typeface="Calibri"/>
                <a:ea typeface="Calibri" panose="020F0502020204030204" pitchFamily="34" charset="0"/>
                <a:cs typeface="Calibri"/>
              </a:rPr>
              <a:t>         </a:t>
            </a:r>
            <a:r>
              <a:rPr lang="es-ES" sz="1800">
                <a:effectLst/>
                <a:latin typeface="Calibri"/>
                <a:ea typeface="Calibri" panose="020F0502020204030204" pitchFamily="34" charset="0"/>
                <a:cs typeface="Calibri"/>
              </a:rPr>
              <a:t> Debido al diseño </a:t>
            </a:r>
            <a:r>
              <a:rPr lang="es-ES" sz="1800" err="1">
                <a:effectLst/>
                <a:latin typeface="Calibri"/>
                <a:ea typeface="Calibri" panose="020F0502020204030204" pitchFamily="34" charset="0"/>
                <a:cs typeface="Calibri"/>
              </a:rPr>
              <a:t>cuasi-experimental</a:t>
            </a:r>
            <a:r>
              <a:rPr lang="es-ES" sz="1800">
                <a:effectLst/>
                <a:latin typeface="Calibri"/>
                <a:ea typeface="Calibri" panose="020F0502020204030204" pitchFamily="34" charset="0"/>
                <a:cs typeface="Calibri"/>
              </a:rPr>
              <a:t> del estudio, el análisis y las conclusiones del mismo solo pueden inferir la causalidad de la integración del efectivo en los resultados del estudio.</a:t>
            </a:r>
            <a:r>
              <a:rPr lang="es-ES" sz="1800">
                <a:latin typeface="Calibri"/>
                <a:ea typeface="Calibri" panose="020F0502020204030204" pitchFamily="34" charset="0"/>
                <a:cs typeface="Calibri"/>
              </a:rPr>
              <a:t> </a:t>
            </a:r>
            <a:endParaRPr lang="de-D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4" name="Google Shape;164;g132b6a72128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32b6a72128_3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32b6a72128_3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39700">
              <a:lnSpc>
                <a:spcPct val="90000"/>
              </a:lnSpc>
              <a:spcBef>
                <a:spcPts val="1000"/>
              </a:spcBef>
              <a:buSzPts val="1400"/>
            </a:pPr>
            <a:endParaRPr lang="es-CO" sz="1000">
              <a:latin typeface="Arial"/>
              <a:ea typeface="Arial"/>
              <a:cs typeface="Arial"/>
            </a:endParaRPr>
          </a:p>
          <a:p>
            <a:pPr marL="457200" indent="-317500">
              <a:lnSpc>
                <a:spcPct val="90000"/>
              </a:lnSpc>
              <a:spcBef>
                <a:spcPts val="1000"/>
              </a:spcBef>
              <a:buSzPts val="1400"/>
              <a:buChar char="●"/>
            </a:pPr>
            <a:r>
              <a:rPr lang="es-CO" sz="1000">
                <a:latin typeface="Arial"/>
                <a:ea typeface="Arial"/>
                <a:cs typeface="Arial"/>
                <a:sym typeface="Arial"/>
              </a:rPr>
              <a:t>La mayoría de las sobrevivientes mencionaron que recibir el dinero a través de Efecty constituyó la modalidad preferida, puesto que había una sucursal cerca de su casa, la atención es rápida y amigable para que las sobrevivientes migrantes puedan retirar el dinero. </a:t>
            </a:r>
            <a:endParaRPr sz="1000">
              <a:latin typeface="Arial"/>
              <a:ea typeface="Arial"/>
              <a:cs typeface="Arial"/>
            </a:endParaRPr>
          </a:p>
          <a:p>
            <a:pPr marL="457200" lvl="0" indent="-317500" algn="l" rtl="0">
              <a:lnSpc>
                <a:spcPct val="90000"/>
              </a:lnSpc>
              <a:spcBef>
                <a:spcPts val="0"/>
              </a:spcBef>
              <a:spcAft>
                <a:spcPts val="0"/>
              </a:spcAft>
              <a:buSzPts val="1400"/>
              <a:buChar char="●"/>
            </a:pPr>
            <a:r>
              <a:rPr lang="es-ES" sz="1100"/>
              <a:t>El gasto más común entre las supervivientes fue la inversión en una microempresa. Otros gastos incluían: alimentos, necesidades de sus niños, necesidades básicas y medicamentos para ellas mismas, sus hijos u otros miembros de sus familias.</a:t>
            </a:r>
            <a:endParaRPr lang="es-ES" sz="1100">
              <a:cs typeface="Calibri"/>
            </a:endParaRPr>
          </a:p>
          <a:p>
            <a:pPr marL="457200" lvl="0" indent="-355600" algn="l" rtl="0">
              <a:spcBef>
                <a:spcPts val="1000"/>
              </a:spcBef>
              <a:spcAft>
                <a:spcPts val="0"/>
              </a:spcAft>
              <a:buClr>
                <a:schemeClr val="dk1"/>
              </a:buClr>
              <a:buSzPts val="2000"/>
              <a:buChar char="●"/>
            </a:pPr>
            <a:r>
              <a:rPr lang="es-ES" sz="1000">
                <a:solidFill>
                  <a:schemeClr val="dk1"/>
                </a:solidFill>
              </a:rPr>
              <a:t>El 82,5% de las supervivientes de la VBG consideraron que el valor de la transferencia fue suficiente</a:t>
            </a:r>
            <a:endParaRPr lang="es-ES" sz="1000">
              <a:solidFill>
                <a:schemeClr val="dk1"/>
              </a:solidFill>
              <a:cs typeface="Calibri"/>
            </a:endParaRPr>
          </a:p>
          <a:p>
            <a:pPr marL="101600" lvl="0" indent="0" algn="l" rtl="0">
              <a:spcBef>
                <a:spcPts val="1000"/>
              </a:spcBef>
              <a:spcAft>
                <a:spcPts val="0"/>
              </a:spcAft>
              <a:buClr>
                <a:schemeClr val="dk1"/>
              </a:buClr>
              <a:buSzPts val="2000"/>
              <a:buNone/>
            </a:pPr>
            <a:endParaRPr lang="es-ES" sz="1000">
              <a:solidFill>
                <a:schemeClr val="dk1"/>
              </a:solidFill>
            </a:endParaRPr>
          </a:p>
          <a:p>
            <a:pPr marL="457200" indent="-355600">
              <a:spcBef>
                <a:spcPts val="1600"/>
              </a:spcBef>
              <a:buClr>
                <a:schemeClr val="dk1"/>
              </a:buClr>
              <a:buSzPts val="2000"/>
              <a:buChar char="●"/>
            </a:pPr>
            <a:r>
              <a:rPr lang="es-ES" sz="1000">
                <a:solidFill>
                  <a:schemeClr val="dk1"/>
                </a:solidFill>
              </a:rPr>
              <a:t>El 83% de las supervivientes consideraron que Efecty era accesible, rápido y seguro </a:t>
            </a:r>
            <a:endParaRPr lang="es-ES" sz="1000">
              <a:solidFill>
                <a:schemeClr val="dk1"/>
              </a:solidFill>
              <a:cs typeface="Calibri"/>
            </a:endParaRPr>
          </a:p>
          <a:p>
            <a:pPr marL="101600" lvl="0" indent="0" algn="l" rtl="0">
              <a:spcBef>
                <a:spcPts val="1600"/>
              </a:spcBef>
              <a:spcAft>
                <a:spcPts val="0"/>
              </a:spcAft>
              <a:buClr>
                <a:schemeClr val="dk1"/>
              </a:buClr>
              <a:buSzPts val="2000"/>
              <a:buNone/>
            </a:pPr>
            <a:endParaRPr lang="es-ES" sz="1000">
              <a:solidFill>
                <a:schemeClr val="dk1"/>
              </a:solidFill>
            </a:endParaRPr>
          </a:p>
          <a:p>
            <a:pPr marL="457200" lvl="0" indent="-355600" algn="l" rtl="0">
              <a:spcBef>
                <a:spcPts val="1600"/>
              </a:spcBef>
              <a:spcAft>
                <a:spcPts val="0"/>
              </a:spcAft>
              <a:buClr>
                <a:schemeClr val="dk1"/>
              </a:buClr>
              <a:buSzPts val="2000"/>
              <a:buChar char="●"/>
            </a:pPr>
            <a:r>
              <a:rPr lang="es-ES" sz="1000">
                <a:solidFill>
                  <a:schemeClr val="dk1"/>
                </a:solidFill>
              </a:rPr>
              <a:t>La mayoría de las supervivientes controlaban su efectivo; algunas consultaban con sus familiares de confianza sobre los gastos</a:t>
            </a:r>
            <a:endParaRPr lang="es-ES" sz="1000">
              <a:solidFill>
                <a:schemeClr val="dk1"/>
              </a:solidFill>
              <a:cs typeface="Calibri"/>
            </a:endParaRPr>
          </a:p>
          <a:p>
            <a:pPr marL="457200" lvl="0" indent="-317500" algn="l" rtl="0">
              <a:lnSpc>
                <a:spcPct val="90000"/>
              </a:lnSpc>
              <a:spcBef>
                <a:spcPts val="0"/>
              </a:spcBef>
              <a:spcAft>
                <a:spcPts val="0"/>
              </a:spcAft>
              <a:buSzPts val="1400"/>
              <a:buChar char="●"/>
            </a:pPr>
            <a:endParaRPr sz="1000"/>
          </a:p>
        </p:txBody>
      </p:sp>
      <p:sp>
        <p:nvSpPr>
          <p:cNvPr id="177" name="Google Shape;177;g132b6a72128_3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3ca40d9f7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3ca40d9f7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s-ES" sz="1100">
              <a:cs typeface="Calibri"/>
            </a:endParaRPr>
          </a:p>
          <a:p>
            <a:pPr marL="0" lvl="0" indent="0" algn="l">
              <a:spcBef>
                <a:spcPts val="0"/>
              </a:spcBef>
              <a:spcAft>
                <a:spcPts val="0"/>
              </a:spcAft>
              <a:buNone/>
            </a:pPr>
            <a:r>
              <a:rPr lang="es-ES" sz="1100"/>
              <a:t>Gracias a la asistencia en efectivo recibida y/o a los ingresos generados por su microempresa, muchas de las participantes pudieron cubrir sus necesidades básicas, reducir el estrés asociado a la pobreza, invertir en una microempresa nueva o existente, o complementar los ingresos provenientes de otro trabajo.</a:t>
            </a:r>
            <a:endParaRPr lang="es-ES"/>
          </a:p>
          <a:p>
            <a:pPr marL="0" lvl="0" indent="0" algn="l" rtl="0">
              <a:spcBef>
                <a:spcPts val="0"/>
              </a:spcBef>
              <a:spcAft>
                <a:spcPts val="0"/>
              </a:spcAft>
              <a:buNone/>
            </a:pPr>
            <a:endParaRPr lang="es-ES" sz="1100"/>
          </a:p>
          <a:p>
            <a:pPr marL="457200" indent="-361950">
              <a:lnSpc>
                <a:spcPct val="80000"/>
              </a:lnSpc>
              <a:spcBef>
                <a:spcPts val="1200"/>
              </a:spcBef>
              <a:buClr>
                <a:schemeClr val="dk1"/>
              </a:buClr>
              <a:buSzPts val="2100"/>
              <a:buFont typeface="Calibri"/>
              <a:buChar char="●"/>
            </a:pPr>
            <a:r>
              <a:rPr lang="es-ES" sz="1200">
                <a:solidFill>
                  <a:schemeClr val="dk1"/>
                </a:solidFill>
              </a:rPr>
              <a:t>El grupo con efectivo, comparado con el grupo sin efectivo, tuvo mejoras estadísticamente diferentes en cuanto a </a:t>
            </a:r>
            <a:r>
              <a:rPr lang="es-ES" sz="1200" b="1">
                <a:solidFill>
                  <a:schemeClr val="dk1"/>
                </a:solidFill>
              </a:rPr>
              <a:t>dinero ganado trabajando en el último mes (23% de aumento) en cuanto a ahorros (22% de aumento)</a:t>
            </a:r>
            <a:r>
              <a:rPr lang="es-ES" b="1">
                <a:solidFill>
                  <a:schemeClr val="dk1"/>
                </a:solidFill>
              </a:rPr>
              <a:t> </a:t>
            </a:r>
          </a:p>
          <a:p>
            <a:pPr marL="457200" lvl="0" indent="-361950" algn="l" rtl="0">
              <a:lnSpc>
                <a:spcPct val="80000"/>
              </a:lnSpc>
              <a:spcBef>
                <a:spcPts val="1200"/>
              </a:spcBef>
              <a:spcAft>
                <a:spcPts val="0"/>
              </a:spcAft>
              <a:buClr>
                <a:schemeClr val="dk1"/>
              </a:buClr>
              <a:buSzPts val="2100"/>
              <a:buFont typeface="Calibri"/>
              <a:buChar char="●"/>
            </a:pPr>
            <a:r>
              <a:rPr lang="es-ES" sz="1200">
                <a:solidFill>
                  <a:schemeClr val="dk1"/>
                </a:solidFill>
              </a:rPr>
              <a:t>La mayoría del grupo sin efectivo informó que no había cambiado su situación económica gracias al programa.</a:t>
            </a:r>
            <a:endParaRPr lang="es-ES" sz="1200">
              <a:solidFill>
                <a:schemeClr val="dk1"/>
              </a:solidFill>
              <a:cs typeface="Calibri"/>
            </a:endParaRPr>
          </a:p>
          <a:p>
            <a:pPr marL="457200" lvl="0" indent="-361950" algn="l" rtl="0">
              <a:lnSpc>
                <a:spcPct val="80000"/>
              </a:lnSpc>
              <a:spcBef>
                <a:spcPts val="1200"/>
              </a:spcBef>
              <a:spcAft>
                <a:spcPts val="0"/>
              </a:spcAft>
              <a:buClr>
                <a:schemeClr val="dk1"/>
              </a:buClr>
              <a:buSzPts val="2100"/>
              <a:buChar char="●"/>
            </a:pPr>
            <a:r>
              <a:rPr lang="es-ES" sz="1200">
                <a:solidFill>
                  <a:schemeClr val="dk1"/>
                </a:solidFill>
              </a:rPr>
              <a:t>El grupo con efectivo utilizó </a:t>
            </a:r>
            <a:r>
              <a:rPr lang="es-ES" sz="1200" b="1">
                <a:solidFill>
                  <a:schemeClr val="dk1"/>
                </a:solidFill>
              </a:rPr>
              <a:t>1-2 estrategias de superación menos </a:t>
            </a:r>
            <a:r>
              <a:rPr lang="es-ES" sz="1200">
                <a:solidFill>
                  <a:schemeClr val="dk1"/>
                </a:solidFill>
              </a:rPr>
              <a:t>que el grupo sin efectivo y tuvo una </a:t>
            </a:r>
            <a:r>
              <a:rPr lang="es-ES" sz="1200" b="1">
                <a:solidFill>
                  <a:schemeClr val="dk1"/>
                </a:solidFill>
              </a:rPr>
              <a:t>mayor sensación de autonomía (sensación de control) específica al recibir efectivo</a:t>
            </a:r>
            <a:endParaRPr lang="es-ES" sz="1200" b="1">
              <a:solidFill>
                <a:schemeClr val="dk1"/>
              </a:solidFill>
              <a:cs typeface="Calibri"/>
            </a:endParaRPr>
          </a:p>
          <a:p>
            <a:pPr marL="0" lvl="0" indent="0" algn="l" rtl="0">
              <a:spcBef>
                <a:spcPts val="0"/>
              </a:spcBef>
              <a:spcAft>
                <a:spcPts val="0"/>
              </a:spcAft>
              <a:buNone/>
            </a:pPr>
            <a:endParaRPr lang="en-US"/>
          </a:p>
          <a:p>
            <a:pPr marL="457200" lvl="0" indent="-361950" algn="l" rtl="0">
              <a:lnSpc>
                <a:spcPct val="80000"/>
              </a:lnSpc>
              <a:spcBef>
                <a:spcPts val="1200"/>
              </a:spcBef>
              <a:spcAft>
                <a:spcPts val="0"/>
              </a:spcAft>
              <a:buClr>
                <a:schemeClr val="dk1"/>
              </a:buClr>
              <a:buSzPts val="2100"/>
              <a:buChar char="●"/>
            </a:pPr>
            <a:r>
              <a:rPr lang="es-ES" sz="1200">
                <a:solidFill>
                  <a:schemeClr val="dk1"/>
                </a:solidFill>
              </a:rPr>
              <a:t>El grupo con efectivo se </a:t>
            </a:r>
            <a:r>
              <a:rPr lang="es-ES" sz="1200" b="1" err="1">
                <a:solidFill>
                  <a:schemeClr val="dk1"/>
                </a:solidFill>
              </a:rPr>
              <a:t>identificarón</a:t>
            </a:r>
            <a:r>
              <a:rPr lang="es-ES" sz="1200" b="1">
                <a:solidFill>
                  <a:schemeClr val="dk1"/>
                </a:solidFill>
              </a:rPr>
              <a:t> como las impulsoras del cambio</a:t>
            </a:r>
            <a:r>
              <a:rPr lang="es-ES" sz="1200">
                <a:solidFill>
                  <a:schemeClr val="dk1"/>
                </a:solidFill>
              </a:rPr>
              <a:t>, mientras que el grupo sin efectivo indicó un mayor conocimiento de los servicios de ayuda</a:t>
            </a:r>
            <a:endParaRPr lang="es-ES" sz="1200">
              <a:solidFill>
                <a:schemeClr val="dk1"/>
              </a:solidFill>
              <a:cs typeface="Calibri"/>
            </a:endParaRPr>
          </a:p>
          <a:p>
            <a:pPr marL="457200" lvl="0" indent="-361950" algn="l" rtl="0">
              <a:lnSpc>
                <a:spcPct val="80000"/>
              </a:lnSpc>
              <a:spcBef>
                <a:spcPts val="1200"/>
              </a:spcBef>
              <a:spcAft>
                <a:spcPts val="0"/>
              </a:spcAft>
              <a:buClr>
                <a:schemeClr val="dk1"/>
              </a:buClr>
              <a:buSzPts val="2100"/>
              <a:buFont typeface="Calibri"/>
              <a:buChar char="●"/>
            </a:pPr>
            <a:r>
              <a:rPr lang="es-ES" sz="1200">
                <a:solidFill>
                  <a:schemeClr val="dk1"/>
                </a:solidFill>
              </a:rPr>
              <a:t>Ambos grupos </a:t>
            </a:r>
            <a:r>
              <a:rPr lang="es-ES" sz="1200" b="1">
                <a:solidFill>
                  <a:schemeClr val="dk1"/>
                </a:solidFill>
              </a:rPr>
              <a:t>aumentaron la sensación de empoderamiento para defenderse ante situaciones de abuso</a:t>
            </a:r>
            <a:endParaRPr lang="es-ES" sz="1200" b="1">
              <a:solidFill>
                <a:schemeClr val="dk1"/>
              </a:solidFill>
              <a:cs typeface="Calibri"/>
            </a:endParaRPr>
          </a:p>
          <a:p>
            <a:pPr marL="457200" indent="-361950">
              <a:lnSpc>
                <a:spcPct val="80000"/>
              </a:lnSpc>
              <a:spcBef>
                <a:spcPts val="1200"/>
              </a:spcBef>
              <a:buClr>
                <a:schemeClr val="dk1"/>
              </a:buClr>
              <a:buSzPts val="2100"/>
              <a:buChar char="●"/>
            </a:pPr>
            <a:r>
              <a:rPr lang="es-ES" sz="1200">
                <a:solidFill>
                  <a:schemeClr val="dk1"/>
                </a:solidFill>
              </a:rPr>
              <a:t>El efectivo recibido y los ingresos generados </a:t>
            </a:r>
            <a:r>
              <a:rPr lang="es-ES" sz="1200" b="1">
                <a:solidFill>
                  <a:schemeClr val="dk1"/>
                </a:solidFill>
              </a:rPr>
              <a:t>beneficiaron a las receptoras y a sus hijos, hermanos, parejas y padres</a:t>
            </a:r>
            <a:r>
              <a:rPr lang="es-ES" b="1">
                <a:solidFill>
                  <a:schemeClr val="dk1"/>
                </a:solidFill>
              </a:rPr>
              <a:t> </a:t>
            </a:r>
            <a:endParaRPr lang="es-ES" sz="11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86" name="Google Shape;186;g133ca40d9f7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33ec48d0b2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a:lnSpc>
                <a:spcPct val="115000"/>
              </a:lnSpc>
              <a:spcBef>
                <a:spcPts val="1200"/>
              </a:spcBef>
              <a:buClr>
                <a:schemeClr val="dk1"/>
              </a:buClr>
              <a:buSzPts val="1100"/>
            </a:pPr>
            <a:endParaRPr lang="es-ES" sz="1100" dirty="0">
              <a:cs typeface="Calibri"/>
            </a:endParaRPr>
          </a:p>
          <a:p>
            <a:pPr marL="457200" lvl="0" indent="-298450" algn="l">
              <a:lnSpc>
                <a:spcPct val="114999"/>
              </a:lnSpc>
              <a:spcBef>
                <a:spcPts val="1200"/>
              </a:spcBef>
              <a:spcAft>
                <a:spcPts val="0"/>
              </a:spcAft>
              <a:buClr>
                <a:srgbClr val="000000"/>
              </a:buClr>
              <a:buSzPts val="1100"/>
              <a:buFont typeface="Calibri"/>
              <a:buChar char="●"/>
            </a:pPr>
            <a:r>
              <a:rPr lang="es-ES" sz="1100" dirty="0"/>
              <a:t>En general, la asistencia en efectivo proporcionó a las supervivientes más estrategias para protegerse que la gestión de casos de VBG por sí sola y les permitió adaptar la asistencia recibida para abordar mejor sus necesidades y preferencias de protección individualizadas.</a:t>
            </a:r>
            <a:endParaRPr lang="es-ES" dirty="0"/>
          </a:p>
          <a:p>
            <a:pPr marL="457200" indent="-298450">
              <a:lnSpc>
                <a:spcPct val="115000"/>
              </a:lnSpc>
              <a:spcBef>
                <a:spcPts val="1200"/>
              </a:spcBef>
              <a:buClr>
                <a:schemeClr val="dk1"/>
              </a:buClr>
              <a:buSzPts val="1100"/>
              <a:buFont typeface="Calibri"/>
              <a:buChar char="●"/>
            </a:pPr>
            <a:r>
              <a:rPr lang="es-ES" sz="1100" dirty="0"/>
              <a:t>La asistencia en efectivo, además de la gestión de casos, fue una poderosa herramienta para reducir la exposición y el riesgo de las participantes a la VPI, la violencia doméstica, la explotación sexual y otras formas de VBG. </a:t>
            </a:r>
          </a:p>
          <a:p>
            <a:pPr marL="457200" lvl="0" indent="-298450" algn="l" rtl="0">
              <a:lnSpc>
                <a:spcPct val="115000"/>
              </a:lnSpc>
              <a:spcBef>
                <a:spcPts val="1200"/>
              </a:spcBef>
              <a:spcAft>
                <a:spcPts val="0"/>
              </a:spcAft>
              <a:buClr>
                <a:schemeClr val="dk1"/>
              </a:buClr>
              <a:buSzPts val="1100"/>
              <a:buFont typeface="Calibri"/>
              <a:buChar char="●"/>
            </a:pPr>
            <a:r>
              <a:rPr lang="es-ES" sz="1100" dirty="0"/>
              <a:t>Cualquier VCP se refiere a cualquier violencia emocional, económica, física o sexual</a:t>
            </a:r>
            <a:endParaRPr lang="es-ES" sz="1100" dirty="0">
              <a:cs typeface="Calibri"/>
            </a:endParaRPr>
          </a:p>
          <a:p>
            <a:pPr marL="457200" lvl="0" indent="-298450" algn="l" rtl="0">
              <a:lnSpc>
                <a:spcPct val="115000"/>
              </a:lnSpc>
              <a:spcBef>
                <a:spcPts val="1200"/>
              </a:spcBef>
              <a:spcAft>
                <a:spcPts val="0"/>
              </a:spcAft>
              <a:buClr>
                <a:schemeClr val="dk1"/>
              </a:buClr>
              <a:buSzPts val="1100"/>
              <a:buFont typeface="Calibri"/>
              <a:buChar char="●"/>
            </a:pPr>
            <a:r>
              <a:rPr lang="es-ES" sz="1100" dirty="0"/>
              <a:t>Las puntuaciones de las actitudes de género son para captar las actitudes de equidad de género</a:t>
            </a:r>
            <a:endParaRPr lang="es-ES" sz="1100" dirty="0">
              <a:cs typeface="Calibri"/>
            </a:endParaRPr>
          </a:p>
          <a:p>
            <a:pPr marL="457200" lvl="0" indent="-298450" algn="l" rtl="0">
              <a:lnSpc>
                <a:spcPct val="115000"/>
              </a:lnSpc>
              <a:spcBef>
                <a:spcPts val="1200"/>
              </a:spcBef>
              <a:spcAft>
                <a:spcPts val="0"/>
              </a:spcAft>
              <a:buClr>
                <a:schemeClr val="dk1"/>
              </a:buClr>
              <a:buSzPts val="1100"/>
              <a:buFont typeface="Calibri"/>
              <a:buChar char="●"/>
            </a:pPr>
            <a:r>
              <a:rPr lang="es-ES" sz="1100" dirty="0"/>
              <a:t>Para los que vendían productos en zonas públicas, mendigaban por la calle o se dedicaban al sexo de supervivencia o a vender sexo, la asistencia en efectivo aumentó su capacidad económica al darles la oportunidad de invertir en una actividad doméstica que generara ingresos. Como resultado, disminuyó su exposición a la explotación y la violencia. Varias mujeres, una de las cuales es transexual, también informaron de que ahora podían permitirse el transporte para desplazarse por la ciudad y, por tanto, habían reducido su exposición a los riesgos de VBG que habían experimentado al andar por las calles.</a:t>
            </a:r>
            <a:endParaRPr lang="es-ES" sz="1100" dirty="0">
              <a:cs typeface="Calibri"/>
            </a:endParaRPr>
          </a:p>
          <a:p>
            <a:pPr marL="457200" indent="-298450">
              <a:lnSpc>
                <a:spcPct val="115000"/>
              </a:lnSpc>
              <a:spcBef>
                <a:spcPts val="1200"/>
              </a:spcBef>
              <a:buClr>
                <a:schemeClr val="dk1"/>
              </a:buClr>
              <a:buSzPts val="1100"/>
              <a:buFont typeface="Calibri"/>
              <a:buChar char="●"/>
            </a:pPr>
            <a:r>
              <a:rPr lang="es-ES" sz="1100" dirty="0">
                <a:highlight>
                  <a:srgbClr val="FFFFFF"/>
                </a:highlight>
              </a:rPr>
              <a:t>En el caso de las participantes del grupo con efectivo que sufrían violencia contra la pareja o violencia doméstica, la asistencia en efectivo mejoró su autonomía, además de aumentar su capacidad económica; así, muchas participantes pudieron evitar los conflictos al no tener que pedir a sus maltratadores dinero ni bienes, ni ayuda para acceder a los servicios; en cambio, pudieron atender sus necesidades, así como las de sus hijos, por sí mismas. Además, las participantes del grupo con efectivo declararon haber utilizado el dinero en efectivo para cubrir los costes de transporte para llegar a los servicios jurídicos y para acceder a los mismos para presentar demandas y reclamaciones contra los autores de la violencia, lo que mejoró su seguridad. Dos de las participantes afirmaron haber utilizado la asistencia en efectivo para pagar un alquiler que les permitiera alejarse de sus maltratadores. </a:t>
            </a:r>
            <a:endParaRPr sz="1100" b="1" dirty="0"/>
          </a:p>
        </p:txBody>
      </p:sp>
      <p:sp>
        <p:nvSpPr>
          <p:cNvPr id="194" name="Google Shape;194;g133ec48d0b2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32b6a72128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65100">
              <a:buClr>
                <a:srgbClr val="3C4043"/>
              </a:buClr>
              <a:buSzPts val="1000"/>
            </a:pPr>
            <a:endParaRPr lang="es-ES" sz="1000" dirty="0">
              <a:solidFill>
                <a:srgbClr val="3C4043"/>
              </a:solidFill>
              <a:highlight>
                <a:srgbClr val="FFFFFF"/>
              </a:highlight>
              <a:cs typeface="Calibri"/>
            </a:endParaRPr>
          </a:p>
          <a:p>
            <a:pPr marL="457200" indent="-292100">
              <a:buClr>
                <a:srgbClr val="3C4043"/>
              </a:buClr>
              <a:buSzPts val="1000"/>
              <a:buChar char="●"/>
            </a:pPr>
            <a:r>
              <a:rPr lang="es-ES" sz="1000" dirty="0">
                <a:solidFill>
                  <a:srgbClr val="3C4043"/>
                </a:solidFill>
                <a:highlight>
                  <a:srgbClr val="FFFFFF"/>
                </a:highlight>
              </a:rPr>
              <a:t>Tanto el grupo con efectivo como el grupo sin efectivo experimentaron una reducción del estrés mental, pero este cambio fue mayor en el grupo con efectivo. Las supervivientes del grupo con efectivo que invirtieron en una actividad/microempresa generadora de ingresos sintieron que podían seguir mejorando su vida y la de sus seres queridos. </a:t>
            </a:r>
            <a:endParaRPr lang="es-ES" sz="1000" dirty="0">
              <a:solidFill>
                <a:srgbClr val="3C4043"/>
              </a:solidFill>
              <a:highlight>
                <a:srgbClr val="FFFFFF"/>
              </a:highlight>
              <a:cs typeface="Calibri"/>
            </a:endParaRPr>
          </a:p>
          <a:p>
            <a:pPr marL="457200" indent="-292100">
              <a:buClr>
                <a:srgbClr val="3C4043"/>
              </a:buClr>
              <a:buSzPts val="1000"/>
              <a:buChar char="●"/>
            </a:pPr>
            <a:r>
              <a:rPr lang="es-ES" sz="1000" dirty="0"/>
              <a:t>Parecía haber una brecha en la experiencia de consolidación de comunidad entre las supervivientes trans de los grupos con efectivo y sin efectivo, en comparación con las supervivientes cis; las mujeres trans informaron de que se sentían excluidas de los talleres y de que tenían esperanzas insatisfechas de consolidar una comunidad, así como de acceder a oportunidades para desarrollar habilidades de subsistencia y aprender información adaptada y pertinente a su identidad. </a:t>
            </a:r>
            <a:endParaRPr sz="1000" dirty="0"/>
          </a:p>
        </p:txBody>
      </p:sp>
      <p:sp>
        <p:nvSpPr>
          <p:cNvPr id="201" name="Google Shape;201;g132b6a72128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2b6a72128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a:lnSpc>
                <a:spcPct val="115000"/>
              </a:lnSpc>
              <a:spcBef>
                <a:spcPts val="1200"/>
              </a:spcBef>
              <a:buClr>
                <a:schemeClr val="dk1"/>
              </a:buClr>
              <a:buSzPts val="1100"/>
            </a:pPr>
            <a:endParaRPr lang="es-ES" sz="1100" b="1" dirty="0">
              <a:latin typeface="Arial"/>
              <a:ea typeface="Arial"/>
              <a:cs typeface="Arial"/>
            </a:endParaRPr>
          </a:p>
          <a:p>
            <a:pPr marL="457200" lvl="0" indent="-298450" algn="l">
              <a:lnSpc>
                <a:spcPct val="114999"/>
              </a:lnSpc>
              <a:spcBef>
                <a:spcPts val="1200"/>
              </a:spcBef>
              <a:spcAft>
                <a:spcPts val="0"/>
              </a:spcAft>
              <a:buClr>
                <a:srgbClr val="000000"/>
              </a:buClr>
              <a:buSzPts val="1100"/>
              <a:buFont typeface="Fira Sans"/>
              <a:buChar char="●"/>
            </a:pPr>
            <a:r>
              <a:rPr lang="es-ES" sz="1100" b="1" dirty="0">
                <a:latin typeface="Arial"/>
                <a:ea typeface="Arial"/>
                <a:cs typeface="Arial"/>
                <a:sym typeface="Arial"/>
              </a:rPr>
              <a:t>Las conclusiones del análisis cuantitativo y cualitativo aportan pruebas de que la asistencia en efectivo, cuando se integra en la gestión de casos VBG, creó un espacio para el cambio, para que las participantes redujeran su exposición a la VBG y sus experiencias con ella de forma más eficaz que la gestión de casos VBG por sí sola. Sin embargo, todavía hay formas de mejorar el programa a medida que los enfoques que han tenido éxito se llevan a cabo a escala.</a:t>
            </a:r>
            <a:endParaRPr lang="es-ES" dirty="0">
              <a:cs typeface="Calibri" panose="020F0502020204030204"/>
            </a:endParaRPr>
          </a:p>
          <a:p>
            <a:pPr marL="457200" indent="-298450">
              <a:lnSpc>
                <a:spcPct val="115000"/>
              </a:lnSpc>
              <a:spcBef>
                <a:spcPts val="1200"/>
              </a:spcBef>
              <a:buClr>
                <a:schemeClr val="dk1"/>
              </a:buClr>
              <a:buSzPts val="1100"/>
              <a:buFont typeface="Fira Sans"/>
              <a:buChar char="●"/>
            </a:pPr>
            <a:r>
              <a:rPr lang="es-ES" sz="1100" b="1" dirty="0">
                <a:latin typeface="Arial"/>
                <a:ea typeface="Arial"/>
                <a:cs typeface="Arial"/>
                <a:sym typeface="Arial"/>
              </a:rPr>
              <a:t>Modelo y duración del programa</a:t>
            </a:r>
            <a:r>
              <a:rPr lang="es-CO" sz="1100" b="1" dirty="0">
                <a:latin typeface="Arial"/>
                <a:ea typeface="Arial"/>
                <a:cs typeface="Arial"/>
                <a:sym typeface="Arial"/>
              </a:rPr>
              <a:t>: </a:t>
            </a:r>
            <a:r>
              <a:rPr lang="es-ES" sz="1100" dirty="0">
                <a:latin typeface="Arial"/>
                <a:ea typeface="Arial"/>
                <a:cs typeface="Arial"/>
                <a:sym typeface="Arial"/>
              </a:rPr>
              <a:t>Ampliar el alcance y la duración del programa </a:t>
            </a:r>
            <a:endParaRPr lang="en-US" sz="1100" dirty="0">
              <a:latin typeface="Arial"/>
              <a:ea typeface="Arial"/>
              <a:cs typeface="Arial"/>
              <a:sym typeface="Arial"/>
            </a:endParaRPr>
          </a:p>
          <a:p>
            <a:pPr marL="914400" lvl="1" indent="-298450" algn="l" rtl="0">
              <a:spcBef>
                <a:spcPts val="0"/>
              </a:spcBef>
              <a:spcAft>
                <a:spcPts val="0"/>
              </a:spcAft>
              <a:buClr>
                <a:schemeClr val="dk1"/>
              </a:buClr>
              <a:buSzPts val="1100"/>
              <a:buFont typeface="Fira Sans"/>
              <a:buChar char="○"/>
            </a:pPr>
            <a:r>
              <a:rPr lang="es-ES" sz="1100" dirty="0">
                <a:latin typeface="Arial"/>
                <a:ea typeface="Arial"/>
                <a:cs typeface="Arial"/>
                <a:sym typeface="Arial"/>
              </a:rPr>
              <a:t>Ampliar la duración de la ayuda psicosocial</a:t>
            </a:r>
            <a:endParaRPr lang="es-ES" sz="1100" dirty="0">
              <a:latin typeface="Arial"/>
              <a:ea typeface="Arial"/>
              <a:cs typeface="Arial"/>
            </a:endParaRPr>
          </a:p>
          <a:p>
            <a:pPr marL="914400" lvl="1" indent="-298450" algn="l" rtl="0">
              <a:spcBef>
                <a:spcPts val="0"/>
              </a:spcBef>
              <a:spcAft>
                <a:spcPts val="0"/>
              </a:spcAft>
              <a:buClr>
                <a:schemeClr val="dk1"/>
              </a:buClr>
              <a:buSzPts val="1100"/>
              <a:buFont typeface="Fira Sans"/>
              <a:buChar char="○"/>
            </a:pPr>
            <a:r>
              <a:rPr lang="es-ES" sz="1100" dirty="0">
                <a:latin typeface="Arial"/>
                <a:ea typeface="Arial"/>
                <a:cs typeface="Arial"/>
                <a:sym typeface="Arial"/>
              </a:rPr>
              <a:t>Añadir el compromiso de los familiares de las supervivientes, especialmente de las que permanecieron asociadas, mediante talleres sobre los derechos de la mujer, las normas y actitudes de género y la ayuda psicosocial para los hijos de las supervivientes</a:t>
            </a:r>
            <a:endParaRPr lang="es-ES" sz="1100" dirty="0">
              <a:latin typeface="Arial"/>
              <a:ea typeface="Arial"/>
              <a:cs typeface="Arial"/>
            </a:endParaRPr>
          </a:p>
          <a:p>
            <a:pPr marL="914400" lvl="1" indent="-298450" algn="l" rtl="0">
              <a:spcBef>
                <a:spcPts val="0"/>
              </a:spcBef>
              <a:spcAft>
                <a:spcPts val="0"/>
              </a:spcAft>
              <a:buClr>
                <a:schemeClr val="dk1"/>
              </a:buClr>
              <a:buSzPts val="1100"/>
              <a:buFont typeface="Fira Sans"/>
              <a:buChar char="○"/>
            </a:pPr>
            <a:r>
              <a:rPr lang="es-ES" sz="1100" dirty="0">
                <a:latin typeface="Arial"/>
                <a:ea typeface="Arial"/>
                <a:cs typeface="Arial"/>
                <a:sym typeface="Arial"/>
              </a:rPr>
              <a:t>Añadir talleres y otras actividades específicas para las supervivientes LGBTQI+, incluyendo abordar la orientación hacia los servicios sanitarios para promover redes sociales</a:t>
            </a:r>
            <a:endParaRPr lang="es-ES" sz="1100" dirty="0">
              <a:latin typeface="Arial"/>
              <a:ea typeface="Arial"/>
              <a:cs typeface="Arial"/>
            </a:endParaRPr>
          </a:p>
          <a:p>
            <a:pPr marL="914400" lvl="1" indent="-298450" algn="l" rtl="0">
              <a:spcBef>
                <a:spcPts val="0"/>
              </a:spcBef>
              <a:spcAft>
                <a:spcPts val="0"/>
              </a:spcAft>
              <a:buClr>
                <a:schemeClr val="dk1"/>
              </a:buClr>
              <a:buSzPts val="1100"/>
              <a:buFont typeface="Fira Sans"/>
              <a:buChar char="○"/>
            </a:pPr>
            <a:r>
              <a:rPr lang="es-ES" sz="1100" dirty="0">
                <a:solidFill>
                  <a:srgbClr val="3C4043"/>
                </a:solidFill>
                <a:highlight>
                  <a:srgbClr val="FFFFFF"/>
                </a:highlight>
                <a:latin typeface="Arial"/>
                <a:ea typeface="Arial"/>
                <a:cs typeface="Arial"/>
                <a:sym typeface="Arial"/>
              </a:rPr>
              <a:t>Añade actividades dirigidas por las supervivientes, por ejemplo, a través de transferencias en efectivo a grupos de supervivientes para encontrar soluciones desarrolladas por las supervivientes para superar los obstáculos hacia la recuperación</a:t>
            </a:r>
            <a:endParaRPr lang="es-ES" sz="1100" dirty="0">
              <a:solidFill>
                <a:srgbClr val="3C4043"/>
              </a:solidFill>
              <a:highlight>
                <a:srgbClr val="FFFFFF"/>
              </a:highlight>
              <a:latin typeface="Arial"/>
              <a:ea typeface="Arial"/>
              <a:cs typeface="Arial"/>
            </a:endParaRPr>
          </a:p>
          <a:p>
            <a:pPr marL="615950" lvl="1" indent="0" algn="l" rtl="0">
              <a:spcBef>
                <a:spcPts val="0"/>
              </a:spcBef>
              <a:spcAft>
                <a:spcPts val="0"/>
              </a:spcAft>
              <a:buClr>
                <a:schemeClr val="dk1"/>
              </a:buClr>
              <a:buSzPts val="1100"/>
              <a:buFont typeface="Fira Sans"/>
              <a:buNone/>
            </a:pP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Fira Sans"/>
              <a:buChar char="●"/>
            </a:pPr>
            <a:r>
              <a:rPr lang="es-ES" sz="1100" b="1" dirty="0">
                <a:latin typeface="Arial"/>
                <a:ea typeface="Arial"/>
                <a:cs typeface="Arial"/>
                <a:sym typeface="Arial"/>
              </a:rPr>
              <a:t>POE: </a:t>
            </a:r>
            <a:r>
              <a:rPr lang="es-ES" sz="1100" b="0" dirty="0">
                <a:latin typeface="Arial"/>
                <a:ea typeface="Arial"/>
                <a:cs typeface="Arial"/>
                <a:sym typeface="Arial"/>
              </a:rPr>
              <a:t>Los POE (Procesos Operativos Estándar) fueron sólidos, pero hay margen de mejora en lo que respecta a la protección y gestión de datos.</a:t>
            </a:r>
            <a:endParaRPr lang="es-ES" sz="1100" b="0" dirty="0">
              <a:latin typeface="Arial"/>
              <a:ea typeface="Arial"/>
              <a:cs typeface="Arial"/>
            </a:endParaRPr>
          </a:p>
          <a:p>
            <a:pPr marL="158750" lvl="0" indent="0" algn="l" rtl="0">
              <a:spcBef>
                <a:spcPts val="0"/>
              </a:spcBef>
              <a:spcAft>
                <a:spcPts val="0"/>
              </a:spcAft>
              <a:buClr>
                <a:schemeClr val="dk1"/>
              </a:buClr>
              <a:buSzPts val="1100"/>
              <a:buFont typeface="Fira Sans"/>
              <a:buNone/>
            </a:pPr>
            <a:endParaRPr sz="1100" dirty="0">
              <a:latin typeface="Arial"/>
              <a:ea typeface="Arial"/>
              <a:cs typeface="Arial"/>
              <a:sym typeface="Arial"/>
            </a:endParaRPr>
          </a:p>
          <a:p>
            <a:pPr marL="457200" lvl="0" indent="-298450" algn="l" rtl="0">
              <a:spcBef>
                <a:spcPts val="0"/>
              </a:spcBef>
              <a:spcAft>
                <a:spcPts val="0"/>
              </a:spcAft>
              <a:buClr>
                <a:schemeClr val="dk1"/>
              </a:buClr>
              <a:buSzPts val="1100"/>
              <a:buFont typeface="Fira Sans"/>
              <a:buChar char="●"/>
            </a:pPr>
            <a:r>
              <a:rPr lang="es-CO" sz="1100" b="1" dirty="0">
                <a:latin typeface="Arial"/>
                <a:ea typeface="Arial"/>
                <a:cs typeface="Arial"/>
                <a:sym typeface="Arial"/>
              </a:rPr>
              <a:t>Dotación del personal: </a:t>
            </a:r>
            <a:r>
              <a:rPr lang="es-ES" sz="1100" dirty="0">
                <a:latin typeface="Arial"/>
                <a:ea typeface="Arial"/>
                <a:cs typeface="Arial"/>
                <a:sym typeface="Arial"/>
              </a:rPr>
              <a:t>Aumentar la proporción entre trabajadores de casos y supervivientes para ayudar a los trabajadores de casos a aprender un nuevo enfoque.</a:t>
            </a:r>
            <a:endParaRPr lang="es-ES" sz="1100" dirty="0">
              <a:latin typeface="Arial"/>
              <a:ea typeface="Arial"/>
              <a:cs typeface="Arial"/>
            </a:endParaRPr>
          </a:p>
          <a:p>
            <a:pPr marL="158750" lvl="0" indent="0" algn="l" rtl="0">
              <a:spcBef>
                <a:spcPts val="0"/>
              </a:spcBef>
              <a:spcAft>
                <a:spcPts val="0"/>
              </a:spcAft>
              <a:buClr>
                <a:schemeClr val="dk1"/>
              </a:buClr>
              <a:buSzPts val="1100"/>
              <a:buFont typeface="Fira Sans"/>
              <a:buNone/>
            </a:pPr>
            <a:endParaRPr sz="1100" dirty="0">
              <a:latin typeface="Arial"/>
              <a:ea typeface="Arial"/>
              <a:cs typeface="Arial"/>
              <a:sym typeface="Arial"/>
            </a:endParaRPr>
          </a:p>
          <a:p>
            <a:pPr marL="457200" lvl="0" indent="-355600" rtl="0">
              <a:spcBef>
                <a:spcPts val="0"/>
              </a:spcBef>
              <a:spcAft>
                <a:spcPts val="0"/>
              </a:spcAft>
              <a:buClr>
                <a:schemeClr val="dk1"/>
              </a:buClr>
              <a:buSzPts val="2000"/>
              <a:buChar char="●"/>
            </a:pPr>
            <a:r>
              <a:rPr lang="es-ES" sz="1100" b="1" dirty="0">
                <a:solidFill>
                  <a:schemeClr val="dk1"/>
                </a:solidFill>
              </a:rPr>
              <a:t>Identificación de casos: </a:t>
            </a:r>
            <a:r>
              <a:rPr lang="es-ES" sz="1100" dirty="0">
                <a:solidFill>
                  <a:schemeClr val="dk1"/>
                </a:solidFill>
              </a:rPr>
              <a:t>Las campañas contra la VBG son la clave para que las supervivientes conozcan sus derechos y los servicios de divulgación</a:t>
            </a:r>
            <a:endParaRPr lang="es-ES" sz="1100" dirty="0">
              <a:solidFill>
                <a:schemeClr val="dk1"/>
              </a:solidFill>
              <a:cs typeface="Calibri"/>
            </a:endParaRPr>
          </a:p>
          <a:p>
            <a:pPr marL="457200" lvl="0" indent="0" rtl="0">
              <a:spcBef>
                <a:spcPts val="0"/>
              </a:spcBef>
              <a:spcAft>
                <a:spcPts val="0"/>
              </a:spcAft>
              <a:buClr>
                <a:schemeClr val="dk1"/>
              </a:buClr>
              <a:buSzPts val="1100"/>
              <a:buFont typeface="Arial"/>
              <a:buNone/>
            </a:pPr>
            <a:endParaRPr lang="es-ES" sz="1100" dirty="0">
              <a:solidFill>
                <a:schemeClr val="dk1"/>
              </a:solidFill>
            </a:endParaRPr>
          </a:p>
          <a:p>
            <a:pPr marL="457200" lvl="0" indent="-355600" rtl="0">
              <a:spcBef>
                <a:spcPts val="0"/>
              </a:spcBef>
              <a:spcAft>
                <a:spcPts val="0"/>
              </a:spcAft>
              <a:buClr>
                <a:schemeClr val="dk1"/>
              </a:buClr>
              <a:buSzPts val="2000"/>
              <a:buFont typeface="Fira Sans"/>
              <a:buChar char="●"/>
            </a:pPr>
            <a:r>
              <a:rPr lang="es-ES" sz="1100" b="1" dirty="0">
                <a:solidFill>
                  <a:schemeClr val="dk1"/>
                </a:solidFill>
              </a:rPr>
              <a:t>Mecanismo de entrega: </a:t>
            </a:r>
            <a:r>
              <a:rPr lang="es-ES" sz="1100" dirty="0">
                <a:solidFill>
                  <a:schemeClr val="dk1"/>
                </a:solidFill>
                <a:uFill>
                  <a:noFill/>
                </a:uFill>
              </a:rPr>
              <a:t>Efecty ha funcionado bien, pero los múltiples mecanismos de entrega, por ejemplo, dinero a través del teléfono celular, aumentarán las opciones.</a:t>
            </a:r>
            <a:endParaRPr lang="es-ES" sz="1100" dirty="0">
              <a:solidFill>
                <a:schemeClr val="dk1"/>
              </a:solidFill>
            </a:endParaRPr>
          </a:p>
          <a:p>
            <a:pPr marL="457200" lvl="0" indent="0" rtl="0">
              <a:spcBef>
                <a:spcPts val="0"/>
              </a:spcBef>
              <a:spcAft>
                <a:spcPts val="0"/>
              </a:spcAft>
              <a:buClr>
                <a:schemeClr val="dk1"/>
              </a:buClr>
              <a:buSzPts val="1100"/>
              <a:buFont typeface="Arial"/>
              <a:buNone/>
            </a:pPr>
            <a:endParaRPr lang="es-ES" sz="1100" dirty="0">
              <a:solidFill>
                <a:schemeClr val="dk1"/>
              </a:solidFill>
            </a:endParaRPr>
          </a:p>
          <a:p>
            <a:pPr marL="457200" lvl="0" indent="-355600" rtl="0">
              <a:spcBef>
                <a:spcPts val="0"/>
              </a:spcBef>
              <a:spcAft>
                <a:spcPts val="0"/>
              </a:spcAft>
              <a:buClr>
                <a:schemeClr val="dk1"/>
              </a:buClr>
              <a:buSzPts val="2000"/>
              <a:buFont typeface="Fira Sans"/>
              <a:buChar char="●"/>
            </a:pPr>
            <a:r>
              <a:rPr lang="es-ES" sz="1100" b="1" dirty="0">
                <a:solidFill>
                  <a:schemeClr val="dk1"/>
                </a:solidFill>
              </a:rPr>
              <a:t>Valor de las transferencias: </a:t>
            </a:r>
            <a:r>
              <a:rPr lang="es-ES" sz="1100" dirty="0">
                <a:solidFill>
                  <a:schemeClr val="dk1"/>
                </a:solidFill>
              </a:rPr>
              <a:t>Seguir adaptando el valor de las transferencias a los casos, pero aumentar el valor de las transferencias para cubrir el transporte y el cuidado de los niños durante la gestión de casos.</a:t>
            </a:r>
            <a:endParaRPr lang="es-ES" sz="1100" dirty="0">
              <a:solidFill>
                <a:schemeClr val="dk1"/>
              </a:solidFill>
              <a:cs typeface="Calibri"/>
            </a:endParaRPr>
          </a:p>
          <a:p>
            <a:pPr marL="0" lvl="0" indent="0" algn="l" rtl="0">
              <a:spcBef>
                <a:spcPts val="0"/>
              </a:spcBef>
              <a:spcAft>
                <a:spcPts val="0"/>
              </a:spcAft>
              <a:buNone/>
            </a:pPr>
            <a:endParaRPr sz="1100" dirty="0"/>
          </a:p>
        </p:txBody>
      </p:sp>
      <p:sp>
        <p:nvSpPr>
          <p:cNvPr id="208" name="Google Shape;208;g132b6a72128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3ca40d9f7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g133ca40d9f7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1AC693-05F1-4114-80D4-215EF86AC31B}" type="slidenum">
              <a:rPr lang="en-US" smtClean="0"/>
              <a:t>20</a:t>
            </a:fld>
            <a:endParaRPr lang="en-US"/>
          </a:p>
        </p:txBody>
      </p:sp>
    </p:spTree>
    <p:extLst>
      <p:ext uri="{BB962C8B-B14F-4D97-AF65-F5344CB8AC3E}">
        <p14:creationId xmlns:p14="http://schemas.microsoft.com/office/powerpoint/2010/main" val="400165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C693-05F1-4114-80D4-215EF86AC31B}" type="slidenum">
              <a:rPr lang="en-US" smtClean="0"/>
              <a:t>2</a:t>
            </a:fld>
            <a:endParaRPr lang="en-US"/>
          </a:p>
        </p:txBody>
      </p:sp>
    </p:spTree>
    <p:extLst>
      <p:ext uri="{BB962C8B-B14F-4D97-AF65-F5344CB8AC3E}">
        <p14:creationId xmlns:p14="http://schemas.microsoft.com/office/powerpoint/2010/main" val="192910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C693-05F1-4114-80D4-215EF86AC31B}" type="slidenum">
              <a:rPr lang="en-US" smtClean="0"/>
              <a:t>21</a:t>
            </a:fld>
            <a:endParaRPr lang="en-US"/>
          </a:p>
        </p:txBody>
      </p:sp>
    </p:spTree>
    <p:extLst>
      <p:ext uri="{BB962C8B-B14F-4D97-AF65-F5344CB8AC3E}">
        <p14:creationId xmlns:p14="http://schemas.microsoft.com/office/powerpoint/2010/main" val="112179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AC693-05F1-4114-80D4-215EF86AC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4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1AC693-05F1-4114-80D4-215EF86AC31B}" type="slidenum">
              <a:rPr lang="en-US" smtClean="0"/>
              <a:t>23</a:t>
            </a:fld>
            <a:endParaRPr lang="en-US"/>
          </a:p>
        </p:txBody>
      </p:sp>
    </p:spTree>
    <p:extLst>
      <p:ext uri="{BB962C8B-B14F-4D97-AF65-F5344CB8AC3E}">
        <p14:creationId xmlns:p14="http://schemas.microsoft.com/office/powerpoint/2010/main" val="151288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C693-05F1-4114-80D4-215EF86AC31B}" type="slidenum">
              <a:rPr lang="en-US" smtClean="0"/>
              <a:t>3</a:t>
            </a:fld>
            <a:endParaRPr lang="en-US"/>
          </a:p>
        </p:txBody>
      </p:sp>
    </p:spTree>
    <p:extLst>
      <p:ext uri="{BB962C8B-B14F-4D97-AF65-F5344CB8AC3E}">
        <p14:creationId xmlns:p14="http://schemas.microsoft.com/office/powerpoint/2010/main" val="399281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it" i="1" dirty="0">
                <a:highlight>
                  <a:srgbClr val="FFFFFF"/>
                </a:highlight>
                <a:sym typeface="Arial"/>
              </a:rPr>
              <a:t>Esta proyecto es posible gracias al apoyo y el aporte generoso del pueblo estadounidense por medio de la Agencia de los Estados Unidos para el Desarrollo Internacional (USAID por sus siglas en ingles). </a:t>
            </a:r>
            <a:endParaRPr lang="en-US" dirty="0"/>
          </a:p>
          <a:p>
            <a:endParaRPr lang="es-419" dirty="0"/>
          </a:p>
        </p:txBody>
      </p:sp>
      <p:sp>
        <p:nvSpPr>
          <p:cNvPr id="4" name="Slide Number Placeholder 3"/>
          <p:cNvSpPr>
            <a:spLocks noGrp="1"/>
          </p:cNvSpPr>
          <p:nvPr>
            <p:ph type="sldNum" sz="quarter" idx="5"/>
          </p:nvPr>
        </p:nvSpPr>
        <p:spPr/>
        <p:txBody>
          <a:bodyPr/>
          <a:lstStyle/>
          <a:p>
            <a:fld id="{221AC693-05F1-4114-80D4-215EF86AC31B}" type="slidenum">
              <a:rPr lang="en-US" smtClean="0"/>
              <a:t>4</a:t>
            </a:fld>
            <a:endParaRPr lang="en-US"/>
          </a:p>
        </p:txBody>
      </p:sp>
    </p:spTree>
    <p:extLst>
      <p:ext uri="{BB962C8B-B14F-4D97-AF65-F5344CB8AC3E}">
        <p14:creationId xmlns:p14="http://schemas.microsoft.com/office/powerpoint/2010/main" val="345400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21AC693-05F1-4114-80D4-215EF86AC31B}" type="slidenum">
              <a:rPr lang="en-US" smtClean="0"/>
              <a:t>5</a:t>
            </a:fld>
            <a:endParaRPr lang="en-US"/>
          </a:p>
        </p:txBody>
      </p:sp>
    </p:spTree>
    <p:extLst>
      <p:ext uri="{BB962C8B-B14F-4D97-AF65-F5344CB8AC3E}">
        <p14:creationId xmlns:p14="http://schemas.microsoft.com/office/powerpoint/2010/main" val="399558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AC693-05F1-4114-80D4-215EF86AC31B}" type="slidenum">
              <a:rPr lang="en-US" smtClean="0"/>
              <a:t>6</a:t>
            </a:fld>
            <a:endParaRPr lang="en-US"/>
          </a:p>
        </p:txBody>
      </p:sp>
    </p:spTree>
    <p:extLst>
      <p:ext uri="{BB962C8B-B14F-4D97-AF65-F5344CB8AC3E}">
        <p14:creationId xmlns:p14="http://schemas.microsoft.com/office/powerpoint/2010/main" val="86243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2b6a72128_3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2b6a72128_3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g132b6a72128_3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8</a:t>
            </a:fld>
            <a:endParaRPr/>
          </a:p>
        </p:txBody>
      </p:sp>
    </p:spTree>
    <p:extLst>
      <p:ext uri="{BB962C8B-B14F-4D97-AF65-F5344CB8AC3E}">
        <p14:creationId xmlns:p14="http://schemas.microsoft.com/office/powerpoint/2010/main" val="364760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304800" lvl="0" indent="0" algn="just" rtl="0">
              <a:lnSpc>
                <a:spcPct val="90000"/>
              </a:lnSpc>
              <a:spcBef>
                <a:spcPts val="800"/>
              </a:spcBef>
              <a:spcAft>
                <a:spcPts val="0"/>
              </a:spcAft>
              <a:buClr>
                <a:schemeClr val="dk1"/>
              </a:buClr>
              <a:buSzPts val="1100"/>
              <a:buFont typeface="Arial"/>
              <a:buNone/>
            </a:pPr>
            <a:r>
              <a:rPr lang="es-CO" sz="2000">
                <a:latin typeface="Arial"/>
                <a:ea typeface="Arial"/>
                <a:cs typeface="Arial"/>
                <a:sym typeface="Arial"/>
              </a:rPr>
              <a:t>En 2021:</a:t>
            </a:r>
            <a:endParaRPr sz="2000">
              <a:latin typeface="Arial"/>
              <a:ea typeface="Arial"/>
              <a:cs typeface="Arial"/>
              <a:sym typeface="Arial"/>
            </a:endParaRPr>
          </a:p>
          <a:p>
            <a:pPr marL="0" lvl="0" indent="0" algn="just" rtl="0">
              <a:lnSpc>
                <a:spcPct val="90000"/>
              </a:lnSpc>
              <a:spcBef>
                <a:spcPts val="0"/>
              </a:spcBef>
              <a:spcAft>
                <a:spcPts val="0"/>
              </a:spcAft>
              <a:buClr>
                <a:schemeClr val="dk1"/>
              </a:buClr>
              <a:buSzPts val="1100"/>
              <a:buFont typeface="Arial"/>
              <a:buNone/>
            </a:pPr>
            <a:r>
              <a:rPr lang="es-CO" sz="2000">
                <a:latin typeface="Arial"/>
                <a:ea typeface="Arial"/>
                <a:cs typeface="Arial"/>
                <a:sym typeface="Arial"/>
              </a:rPr>
              <a:t>- 115.000 casos de violencia de género, principalmente violencia física y sexual,</a:t>
            </a:r>
            <a:endParaRPr sz="2000">
              <a:latin typeface="Arial"/>
              <a:ea typeface="Arial"/>
              <a:cs typeface="Arial"/>
              <a:sym typeface="Arial"/>
            </a:endParaRPr>
          </a:p>
          <a:p>
            <a:pPr marL="0" lvl="0" indent="0" algn="just" rtl="0">
              <a:lnSpc>
                <a:spcPct val="90000"/>
              </a:lnSpc>
              <a:spcBef>
                <a:spcPts val="0"/>
              </a:spcBef>
              <a:spcAft>
                <a:spcPts val="0"/>
              </a:spcAft>
              <a:buClr>
                <a:schemeClr val="dk1"/>
              </a:buClr>
              <a:buSzPts val="1100"/>
              <a:buFont typeface="Arial"/>
              <a:buNone/>
            </a:pPr>
            <a:r>
              <a:rPr lang="es-CO" sz="2000">
                <a:latin typeface="Arial"/>
                <a:ea typeface="Arial"/>
                <a:cs typeface="Arial"/>
                <a:sym typeface="Arial"/>
              </a:rPr>
              <a:t>- 77,9% de estos casos fueron reportados por mujeres y 5,800 casos fueron reportados por venezolanas</a:t>
            </a:r>
            <a:endParaRPr sz="2000">
              <a:latin typeface="Arial"/>
              <a:ea typeface="Arial"/>
              <a:cs typeface="Arial"/>
              <a:sym typeface="Arial"/>
            </a:endParaRPr>
          </a:p>
          <a:p>
            <a:pPr marL="0" marR="304800" lvl="0" indent="0" algn="just" rtl="0">
              <a:lnSpc>
                <a:spcPct val="90000"/>
              </a:lnSpc>
              <a:spcBef>
                <a:spcPts val="800"/>
              </a:spcBef>
              <a:spcAft>
                <a:spcPts val="0"/>
              </a:spcAft>
              <a:buClr>
                <a:schemeClr val="dk1"/>
              </a:buClr>
              <a:buSzPts val="1100"/>
              <a:buFont typeface="Arial"/>
              <a:buNone/>
            </a:pPr>
            <a:r>
              <a:rPr lang="es-CO" sz="2000">
                <a:latin typeface="Arial"/>
                <a:ea typeface="Arial"/>
                <a:cs typeface="Arial"/>
                <a:sym typeface="Arial"/>
              </a:rPr>
              <a:t>-  Norte de Santander ocupó el 8º lugar </a:t>
            </a:r>
            <a:r>
              <a:rPr lang="es-CO" sz="2000">
                <a:highlight>
                  <a:srgbClr val="EEFF41"/>
                </a:highlight>
                <a:latin typeface="Arial"/>
                <a:ea typeface="Arial"/>
                <a:cs typeface="Arial"/>
                <a:sym typeface="Arial"/>
              </a:rPr>
              <a:t>en el país </a:t>
            </a:r>
            <a:r>
              <a:rPr lang="es-CO" sz="2000">
                <a:latin typeface="Arial"/>
                <a:ea typeface="Arial"/>
                <a:cs typeface="Arial"/>
                <a:sym typeface="Arial"/>
              </a:rPr>
              <a:t>en número de casos reportados, con una tasa de violencia de género en Ocaña de 380 por cada 100 millones de personas. </a:t>
            </a:r>
            <a:endParaRPr sz="2000">
              <a:latin typeface="Arial"/>
              <a:ea typeface="Arial"/>
              <a:cs typeface="Arial"/>
              <a:sym typeface="Arial"/>
            </a:endParaRPr>
          </a:p>
          <a:p>
            <a:pPr marL="0" marR="304800" lvl="0" indent="0" algn="just" rtl="0">
              <a:lnSpc>
                <a:spcPct val="90000"/>
              </a:lnSpc>
              <a:spcBef>
                <a:spcPts val="800"/>
              </a:spcBef>
              <a:spcAft>
                <a:spcPts val="0"/>
              </a:spcAft>
              <a:buClr>
                <a:schemeClr val="dk1"/>
              </a:buClr>
              <a:buSzPts val="1100"/>
              <a:buFont typeface="Arial"/>
              <a:buNone/>
            </a:pPr>
            <a:r>
              <a:rPr lang="es-CO" sz="2000">
                <a:latin typeface="Arial"/>
                <a:ea typeface="Arial"/>
                <a:cs typeface="Arial"/>
                <a:sym typeface="Arial"/>
              </a:rPr>
              <a:t>-No existen estadísticas nacionales que desglosen los informes de violencia de género por parte de personas LGBTQI+</a:t>
            </a:r>
            <a:endParaRPr/>
          </a:p>
        </p:txBody>
      </p:sp>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4fcbf4370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4fcbf4370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134fcbf4370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10</a:t>
            </a:fld>
            <a:endParaRPr/>
          </a:p>
        </p:txBody>
      </p:sp>
    </p:spTree>
    <p:extLst>
      <p:ext uri="{BB962C8B-B14F-4D97-AF65-F5344CB8AC3E}">
        <p14:creationId xmlns:p14="http://schemas.microsoft.com/office/powerpoint/2010/main" val="55444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81618"/>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81618"/>
                </a:solidFill>
                <a:latin typeface="Gill Sans MT"/>
                <a:cs typeface="Gill Sans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C81618"/>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ontent Left - Two Photo Right">
  <p:cSld name="6_Content Left - Two Photo Right">
    <p:spTree>
      <p:nvGrpSpPr>
        <p:cNvPr id="1" name="Shape 74"/>
        <p:cNvGrpSpPr/>
        <p:nvPr/>
      </p:nvGrpSpPr>
      <p:grpSpPr>
        <a:xfrm>
          <a:off x="0" y="0"/>
          <a:ext cx="0" cy="0"/>
          <a:chOff x="0" y="0"/>
          <a:chExt cx="0" cy="0"/>
        </a:xfrm>
      </p:grpSpPr>
      <p:sp>
        <p:nvSpPr>
          <p:cNvPr id="75" name="Google Shape;75;g132b6a72128_0_1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0000"/>
              </a:buClr>
              <a:buSzPts val="4400"/>
              <a:buFont typeface="Calibri"/>
              <a:buNone/>
              <a:defRPr>
                <a:solidFill>
                  <a:srgbClr val="000000"/>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6" name="Google Shape;76;g132b6a72128_0_175"/>
          <p:cNvSpPr txBox="1">
            <a:spLocks noGrp="1"/>
          </p:cNvSpPr>
          <p:nvPr>
            <p:ph type="body" idx="1"/>
          </p:nvPr>
        </p:nvSpPr>
        <p:spPr>
          <a:xfrm>
            <a:off x="514496" y="1363171"/>
            <a:ext cx="5181600" cy="46278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42900" algn="l" rtl="0">
              <a:lnSpc>
                <a:spcPct val="90000"/>
              </a:lnSpc>
              <a:spcBef>
                <a:spcPts val="1600"/>
              </a:spcBef>
              <a:spcAft>
                <a:spcPts val="0"/>
              </a:spcAft>
              <a:buClr>
                <a:schemeClr val="dk1"/>
              </a:buClr>
              <a:buSzPts val="1800"/>
              <a:buChar char="○"/>
              <a:defRPr sz="1800"/>
            </a:lvl2pPr>
            <a:lvl3pPr marL="1371600" lvl="2" indent="-342900" algn="l" rtl="0">
              <a:lnSpc>
                <a:spcPct val="90000"/>
              </a:lnSpc>
              <a:spcBef>
                <a:spcPts val="1600"/>
              </a:spcBef>
              <a:spcAft>
                <a:spcPts val="0"/>
              </a:spcAft>
              <a:buClr>
                <a:schemeClr val="dk1"/>
              </a:buClr>
              <a:buSzPts val="1800"/>
              <a:buChar char="■"/>
              <a:defRPr sz="1800"/>
            </a:lvl3pPr>
            <a:lvl4pPr marL="1828800" lvl="3" indent="-381000" algn="l" rtl="0">
              <a:lnSpc>
                <a:spcPct val="90000"/>
              </a:lnSpc>
              <a:spcBef>
                <a:spcPts val="1600"/>
              </a:spcBef>
              <a:spcAft>
                <a:spcPts val="0"/>
              </a:spcAft>
              <a:buClr>
                <a:schemeClr val="dk1"/>
              </a:buClr>
              <a:buSzPts val="2400"/>
              <a:buChar char="●"/>
              <a:defRPr sz="2400"/>
            </a:lvl4pPr>
            <a:lvl5pPr marL="2286000" lvl="4" indent="-381000" algn="l" rtl="0">
              <a:lnSpc>
                <a:spcPct val="90000"/>
              </a:lnSpc>
              <a:spcBef>
                <a:spcPts val="1600"/>
              </a:spcBef>
              <a:spcAft>
                <a:spcPts val="0"/>
              </a:spcAft>
              <a:buClr>
                <a:schemeClr val="dk1"/>
              </a:buClr>
              <a:buSzPts val="2400"/>
              <a:buChar char="○"/>
              <a:defRPr sz="2400"/>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7" name="Google Shape;77;g132b6a72128_0_175"/>
          <p:cNvSpPr txBox="1">
            <a:spLocks noGrp="1"/>
          </p:cNvSpPr>
          <p:nvPr>
            <p:ph type="body" idx="2"/>
          </p:nvPr>
        </p:nvSpPr>
        <p:spPr>
          <a:xfrm>
            <a:off x="6172200" y="1363170"/>
            <a:ext cx="5181600" cy="20658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42900" algn="l" rtl="0">
              <a:lnSpc>
                <a:spcPct val="90000"/>
              </a:lnSpc>
              <a:spcBef>
                <a:spcPts val="1600"/>
              </a:spcBef>
              <a:spcAft>
                <a:spcPts val="0"/>
              </a:spcAft>
              <a:buClr>
                <a:schemeClr val="dk1"/>
              </a:buClr>
              <a:buSzPts val="1800"/>
              <a:buChar char="○"/>
              <a:defRPr sz="1800"/>
            </a:lvl2pPr>
            <a:lvl3pPr marL="1371600" lvl="2" indent="-342900" algn="l" rtl="0">
              <a:lnSpc>
                <a:spcPct val="90000"/>
              </a:lnSpc>
              <a:spcBef>
                <a:spcPts val="1600"/>
              </a:spcBef>
              <a:spcAft>
                <a:spcPts val="0"/>
              </a:spcAft>
              <a:buClr>
                <a:schemeClr val="dk1"/>
              </a:buClr>
              <a:buSzPts val="1800"/>
              <a:buChar char="■"/>
              <a:defRPr sz="1800"/>
            </a:lvl3pPr>
            <a:lvl4pPr marL="1828800" lvl="3" indent="-381000" algn="l" rtl="0">
              <a:lnSpc>
                <a:spcPct val="90000"/>
              </a:lnSpc>
              <a:spcBef>
                <a:spcPts val="1600"/>
              </a:spcBef>
              <a:spcAft>
                <a:spcPts val="0"/>
              </a:spcAft>
              <a:buClr>
                <a:schemeClr val="dk1"/>
              </a:buClr>
              <a:buSzPts val="2400"/>
              <a:buChar char="●"/>
              <a:defRPr sz="2400"/>
            </a:lvl4pPr>
            <a:lvl5pPr marL="2286000" lvl="4" indent="-381000" algn="l" rtl="0">
              <a:lnSpc>
                <a:spcPct val="90000"/>
              </a:lnSpc>
              <a:spcBef>
                <a:spcPts val="1600"/>
              </a:spcBef>
              <a:spcAft>
                <a:spcPts val="0"/>
              </a:spcAft>
              <a:buClr>
                <a:schemeClr val="dk1"/>
              </a:buClr>
              <a:buSzPts val="2400"/>
              <a:buChar char="○"/>
              <a:defRPr sz="2400"/>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8" name="Google Shape;78;g132b6a72128_0_175"/>
          <p:cNvSpPr txBox="1">
            <a:spLocks noGrp="1"/>
          </p:cNvSpPr>
          <p:nvPr>
            <p:ph type="body" idx="3"/>
          </p:nvPr>
        </p:nvSpPr>
        <p:spPr>
          <a:xfrm>
            <a:off x="6172200" y="3846531"/>
            <a:ext cx="5181600" cy="21444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42900" algn="l" rtl="0">
              <a:lnSpc>
                <a:spcPct val="90000"/>
              </a:lnSpc>
              <a:spcBef>
                <a:spcPts val="1600"/>
              </a:spcBef>
              <a:spcAft>
                <a:spcPts val="0"/>
              </a:spcAft>
              <a:buClr>
                <a:schemeClr val="dk1"/>
              </a:buClr>
              <a:buSzPts val="1800"/>
              <a:buChar char="○"/>
              <a:defRPr sz="1800"/>
            </a:lvl2pPr>
            <a:lvl3pPr marL="1371600" lvl="2" indent="-342900" algn="l" rtl="0">
              <a:lnSpc>
                <a:spcPct val="90000"/>
              </a:lnSpc>
              <a:spcBef>
                <a:spcPts val="1600"/>
              </a:spcBef>
              <a:spcAft>
                <a:spcPts val="0"/>
              </a:spcAft>
              <a:buClr>
                <a:schemeClr val="dk1"/>
              </a:buClr>
              <a:buSzPts val="1800"/>
              <a:buChar char="■"/>
              <a:defRPr sz="1800"/>
            </a:lvl3pPr>
            <a:lvl4pPr marL="1828800" lvl="3" indent="-381000" algn="l" rtl="0">
              <a:lnSpc>
                <a:spcPct val="90000"/>
              </a:lnSpc>
              <a:spcBef>
                <a:spcPts val="1600"/>
              </a:spcBef>
              <a:spcAft>
                <a:spcPts val="0"/>
              </a:spcAft>
              <a:buClr>
                <a:schemeClr val="dk1"/>
              </a:buClr>
              <a:buSzPts val="2400"/>
              <a:buChar char="●"/>
              <a:defRPr sz="2400"/>
            </a:lvl4pPr>
            <a:lvl5pPr marL="2286000" lvl="4" indent="-381000" algn="l" rtl="0">
              <a:lnSpc>
                <a:spcPct val="90000"/>
              </a:lnSpc>
              <a:spcBef>
                <a:spcPts val="1600"/>
              </a:spcBef>
              <a:spcAft>
                <a:spcPts val="0"/>
              </a:spcAft>
              <a:buClr>
                <a:schemeClr val="dk1"/>
              </a:buClr>
              <a:buSzPts val="2400"/>
              <a:buChar char="○"/>
              <a:defRPr sz="2400"/>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9" name="Google Shape;79;g132b6a72128_0_1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a:t>
            </a:fld>
            <a:endParaRPr/>
          </a:p>
        </p:txBody>
      </p:sp>
    </p:spTree>
    <p:extLst>
      <p:ext uri="{BB962C8B-B14F-4D97-AF65-F5344CB8AC3E}">
        <p14:creationId xmlns:p14="http://schemas.microsoft.com/office/powerpoint/2010/main" val="88647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a_Title Only, White">
  <p:cSld name="8a_Title Only, White">
    <p:spTree>
      <p:nvGrpSpPr>
        <p:cNvPr id="1" name="Shape 103"/>
        <p:cNvGrpSpPr/>
        <p:nvPr/>
      </p:nvGrpSpPr>
      <p:grpSpPr>
        <a:xfrm>
          <a:off x="0" y="0"/>
          <a:ext cx="0" cy="0"/>
          <a:chOff x="0" y="0"/>
          <a:chExt cx="0" cy="0"/>
        </a:xfrm>
      </p:grpSpPr>
      <p:sp>
        <p:nvSpPr>
          <p:cNvPr id="104" name="Google Shape;104;g132b6a72128_0_2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a:t>
            </a:fld>
            <a:endParaRPr/>
          </a:p>
        </p:txBody>
      </p:sp>
      <p:sp>
        <p:nvSpPr>
          <p:cNvPr id="105" name="Google Shape;105;g132b6a72128_0_2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extLst>
      <p:ext uri="{BB962C8B-B14F-4D97-AF65-F5344CB8AC3E}">
        <p14:creationId xmlns:p14="http://schemas.microsoft.com/office/powerpoint/2010/main" val="327788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2F74FF2-868C-5340-88A8-74BC60A1CD0B}"/>
              </a:ext>
            </a:extLst>
          </p:cNvPr>
          <p:cNvSpPr>
            <a:spLocks noGrp="1"/>
          </p:cNvSpPr>
          <p:nvPr>
            <p:ph type="body" sz="quarter" idx="10" hasCustomPrompt="1"/>
          </p:nvPr>
        </p:nvSpPr>
        <p:spPr>
          <a:xfrm>
            <a:off x="0" y="2892425"/>
            <a:ext cx="12192000" cy="1349375"/>
          </a:xfrm>
        </p:spPr>
        <p:txBody>
          <a:bodyPr/>
          <a:lstStyle>
            <a:lvl1pPr algn="ctr">
              <a:defRPr>
                <a:latin typeface="Gill Sans MT" panose="020B0502020104020203" pitchFamily="34" charset="77"/>
              </a:defRPr>
            </a:lvl1pPr>
          </a:lstStyle>
          <a:p>
            <a:pPr lvl="0"/>
            <a:r>
              <a:rPr lang="en-GB" err="1"/>
              <a:t>Texto</a:t>
            </a:r>
            <a:r>
              <a:rPr lang="en-GB"/>
              <a:t> </a:t>
            </a:r>
            <a:r>
              <a:rPr lang="en-GB" err="1"/>
              <a:t>adicional</a:t>
            </a:r>
            <a:r>
              <a:rPr lang="en-GB"/>
              <a:t>, </a:t>
            </a:r>
            <a:r>
              <a:rPr lang="en-GB" err="1"/>
              <a:t>si</a:t>
            </a:r>
            <a:r>
              <a:rPr lang="en-GB"/>
              <a:t> es </a:t>
            </a:r>
            <a:r>
              <a:rPr lang="en-GB" err="1"/>
              <a:t>requerido</a:t>
            </a:r>
            <a:endParaRPr lang="en-GB"/>
          </a:p>
        </p:txBody>
      </p:sp>
    </p:spTree>
    <p:extLst>
      <p:ext uri="{BB962C8B-B14F-4D97-AF65-F5344CB8AC3E}">
        <p14:creationId xmlns:p14="http://schemas.microsoft.com/office/powerpoint/2010/main" val="180242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4F35-C486-9E4F-9F1C-B66F95F22369}"/>
              </a:ext>
            </a:extLst>
          </p:cNvPr>
          <p:cNvSpPr>
            <a:spLocks noGrp="1"/>
          </p:cNvSpPr>
          <p:nvPr>
            <p:ph type="ctrTitle" hasCustomPrompt="1"/>
          </p:nvPr>
        </p:nvSpPr>
        <p:spPr>
          <a:xfrm>
            <a:off x="502024" y="1541034"/>
            <a:ext cx="9144000" cy="1021976"/>
          </a:xfrm>
          <a:prstGeom prst="rect">
            <a:avLst/>
          </a:prstGeom>
        </p:spPr>
        <p:txBody>
          <a:bodyPr anchor="t"/>
          <a:lstStyle>
            <a:lvl1pPr algn="l">
              <a:defRPr sz="6000" b="0" i="0">
                <a:solidFill>
                  <a:schemeClr val="bg1"/>
                </a:solidFill>
              </a:defRPr>
            </a:lvl1pPr>
          </a:lstStyle>
          <a:p>
            <a:r>
              <a:rPr lang="en-GB"/>
              <a:t>PRESENTATION TITLE GILL</a:t>
            </a:r>
          </a:p>
        </p:txBody>
      </p:sp>
      <p:sp>
        <p:nvSpPr>
          <p:cNvPr id="3" name="Subtitle 2">
            <a:extLst>
              <a:ext uri="{FF2B5EF4-FFF2-40B4-BE49-F238E27FC236}">
                <a16:creationId xmlns:a16="http://schemas.microsoft.com/office/drawing/2014/main" id="{6C755BC5-BF99-C342-B903-A3E994BD92AF}"/>
              </a:ext>
            </a:extLst>
          </p:cNvPr>
          <p:cNvSpPr>
            <a:spLocks noGrp="1"/>
          </p:cNvSpPr>
          <p:nvPr>
            <p:ph type="subTitle" idx="1" hasCustomPrompt="1"/>
          </p:nvPr>
        </p:nvSpPr>
        <p:spPr>
          <a:xfrm>
            <a:off x="502024" y="2735062"/>
            <a:ext cx="9144000" cy="1042988"/>
          </a:xfrm>
          <a:prstGeom prst="rect">
            <a:avLst/>
          </a:prstGeom>
        </p:spPr>
        <p:txBody>
          <a:bodyPr>
            <a:normAutofit/>
          </a:bodyPr>
          <a:lstStyle>
            <a:lvl1pPr marL="0" indent="0" algn="l">
              <a:buNone/>
              <a:defRPr sz="2800" b="0" i="0">
                <a:solidFill>
                  <a:schemeClr val="bg1"/>
                </a:solidFill>
                <a:latin typeface="Gill Sans MT" panose="020B0502020104020203" pitchFamily="34" charset="77"/>
                <a:cs typeface="Gill Sans" panose="020B05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 Gill</a:t>
            </a:r>
          </a:p>
        </p:txBody>
      </p:sp>
    </p:spTree>
    <p:extLst>
      <p:ext uri="{BB962C8B-B14F-4D97-AF65-F5344CB8AC3E}">
        <p14:creationId xmlns:p14="http://schemas.microsoft.com/office/powerpoint/2010/main" val="35502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314325"/>
            <a:ext cx="816855" cy="6229350"/>
          </a:xfrm>
          <a:prstGeom prst="rect">
            <a:avLst/>
          </a:prstGeom>
        </p:spPr>
      </p:pic>
      <p:pic>
        <p:nvPicPr>
          <p:cNvPr id="17" name="bg object 17"/>
          <p:cNvPicPr/>
          <p:nvPr/>
        </p:nvPicPr>
        <p:blipFill>
          <a:blip r:embed="rId10" cstate="print"/>
          <a:stretch>
            <a:fillRect/>
          </a:stretch>
        </p:blipFill>
        <p:spPr>
          <a:xfrm>
            <a:off x="11385176" y="314325"/>
            <a:ext cx="806823" cy="6229350"/>
          </a:xfrm>
          <a:prstGeom prst="rect">
            <a:avLst/>
          </a:prstGeom>
        </p:spPr>
      </p:pic>
      <p:sp>
        <p:nvSpPr>
          <p:cNvPr id="18" name="bg object 18"/>
          <p:cNvSpPr/>
          <p:nvPr/>
        </p:nvSpPr>
        <p:spPr>
          <a:xfrm>
            <a:off x="0" y="0"/>
            <a:ext cx="12125325" cy="6858000"/>
          </a:xfrm>
          <a:custGeom>
            <a:avLst/>
            <a:gdLst/>
            <a:ahLst/>
            <a:cxnLst/>
            <a:rect l="l" t="t" r="r" b="b"/>
            <a:pathLst>
              <a:path w="12125325" h="6858000">
                <a:moveTo>
                  <a:pt x="12125325" y="6543675"/>
                </a:moveTo>
                <a:lnTo>
                  <a:pt x="0" y="6543675"/>
                </a:lnTo>
                <a:lnTo>
                  <a:pt x="0" y="6858000"/>
                </a:lnTo>
                <a:lnTo>
                  <a:pt x="12125325" y="6858000"/>
                </a:lnTo>
                <a:lnTo>
                  <a:pt x="12125325" y="6543675"/>
                </a:lnTo>
                <a:close/>
              </a:path>
              <a:path w="12125325" h="6858000">
                <a:moveTo>
                  <a:pt x="12125325" y="0"/>
                </a:moveTo>
                <a:lnTo>
                  <a:pt x="0" y="0"/>
                </a:lnTo>
                <a:lnTo>
                  <a:pt x="0" y="314325"/>
                </a:lnTo>
                <a:lnTo>
                  <a:pt x="12125325" y="314325"/>
                </a:lnTo>
                <a:lnTo>
                  <a:pt x="12125325" y="0"/>
                </a:lnTo>
                <a:close/>
              </a:path>
            </a:pathLst>
          </a:custGeom>
          <a:solidFill>
            <a:srgbClr val="C81618"/>
          </a:solidFill>
        </p:spPr>
        <p:txBody>
          <a:bodyPr wrap="square" lIns="0" tIns="0" rIns="0" bIns="0" rtlCol="0"/>
          <a:lstStyle/>
          <a:p>
            <a:endParaRPr/>
          </a:p>
        </p:txBody>
      </p:sp>
      <p:sp>
        <p:nvSpPr>
          <p:cNvPr id="19" name="bg object 19"/>
          <p:cNvSpPr/>
          <p:nvPr/>
        </p:nvSpPr>
        <p:spPr>
          <a:xfrm>
            <a:off x="12125325" y="0"/>
            <a:ext cx="66675" cy="6858000"/>
          </a:xfrm>
          <a:custGeom>
            <a:avLst/>
            <a:gdLst/>
            <a:ahLst/>
            <a:cxnLst/>
            <a:rect l="l" t="t" r="r" b="b"/>
            <a:pathLst>
              <a:path w="66675" h="6858000">
                <a:moveTo>
                  <a:pt x="0" y="0"/>
                </a:moveTo>
                <a:lnTo>
                  <a:pt x="0" y="6857996"/>
                </a:lnTo>
                <a:lnTo>
                  <a:pt x="66675" y="6857996"/>
                </a:lnTo>
                <a:lnTo>
                  <a:pt x="66675" y="0"/>
                </a:lnTo>
                <a:lnTo>
                  <a:pt x="0" y="0"/>
                </a:lnTo>
                <a:close/>
              </a:path>
            </a:pathLst>
          </a:custGeom>
          <a:solidFill>
            <a:srgbClr val="EDECEB"/>
          </a:solidFill>
        </p:spPr>
        <p:txBody>
          <a:bodyPr wrap="square" lIns="0" tIns="0" rIns="0" bIns="0" rtlCol="0"/>
          <a:lstStyle/>
          <a:p>
            <a:endParaRPr/>
          </a:p>
        </p:txBody>
      </p:sp>
      <p:sp>
        <p:nvSpPr>
          <p:cNvPr id="2" name="Holder 2"/>
          <p:cNvSpPr>
            <a:spLocks noGrp="1"/>
          </p:cNvSpPr>
          <p:nvPr>
            <p:ph type="title"/>
          </p:nvPr>
        </p:nvSpPr>
        <p:spPr>
          <a:xfrm>
            <a:off x="1092517" y="330580"/>
            <a:ext cx="10006964" cy="701040"/>
          </a:xfrm>
          <a:prstGeom prst="rect">
            <a:avLst/>
          </a:prstGeom>
        </p:spPr>
        <p:txBody>
          <a:bodyPr wrap="square" lIns="0" tIns="0" rIns="0" bIns="0">
            <a:spAutoFit/>
          </a:bodyPr>
          <a:lstStyle>
            <a:lvl1pPr>
              <a:defRPr sz="4400" b="0" i="0">
                <a:solidFill>
                  <a:srgbClr val="C81618"/>
                </a:solidFill>
                <a:latin typeface="Gill Sans MT"/>
                <a:cs typeface="Gill Sans M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95" r:id="rId5"/>
    <p:sldLayoutId id="2147483700" r:id="rId6"/>
    <p:sldLayoutId id="214748370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BC0B8-66A6-8C43-90E6-797762076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3" name="Text Placeholder 2">
            <a:extLst>
              <a:ext uri="{FF2B5EF4-FFF2-40B4-BE49-F238E27FC236}">
                <a16:creationId xmlns:a16="http://schemas.microsoft.com/office/drawing/2014/main" id="{7678CD9A-F104-4948-AD73-48674F907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Slide Subtitle Calibri</a:t>
            </a:r>
          </a:p>
        </p:txBody>
      </p:sp>
      <p:sp>
        <p:nvSpPr>
          <p:cNvPr id="4" name="Date Placeholder 3">
            <a:extLst>
              <a:ext uri="{FF2B5EF4-FFF2-40B4-BE49-F238E27FC236}">
                <a16:creationId xmlns:a16="http://schemas.microsoft.com/office/drawing/2014/main" id="{4C47AC13-191B-4344-B162-50D6EF5B7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MT" panose="020B0502020104020203" pitchFamily="34" charset="77"/>
              </a:defRPr>
            </a:lvl1pPr>
          </a:lstStyle>
          <a:p>
            <a:endParaRPr lang="en-GB"/>
          </a:p>
        </p:txBody>
      </p:sp>
      <p:sp>
        <p:nvSpPr>
          <p:cNvPr id="5" name="Footer Placeholder 4">
            <a:extLst>
              <a:ext uri="{FF2B5EF4-FFF2-40B4-BE49-F238E27FC236}">
                <a16:creationId xmlns:a16="http://schemas.microsoft.com/office/drawing/2014/main" id="{DE6574EC-5E03-F645-B897-11D4819CC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MT" panose="020B0502020104020203" pitchFamily="34" charset="77"/>
              </a:defRPr>
            </a:lvl1pPr>
          </a:lstStyle>
          <a:p>
            <a:endParaRPr lang="en-GB"/>
          </a:p>
        </p:txBody>
      </p:sp>
      <p:sp>
        <p:nvSpPr>
          <p:cNvPr id="6" name="Slide Number Placeholder 5">
            <a:extLst>
              <a:ext uri="{FF2B5EF4-FFF2-40B4-BE49-F238E27FC236}">
                <a16:creationId xmlns:a16="http://schemas.microsoft.com/office/drawing/2014/main" id="{7ED4D519-E5A0-B04C-A773-86C1879C5D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MT" panose="020B0502020104020203" pitchFamily="34" charset="77"/>
              </a:defRPr>
            </a:lvl1pPr>
          </a:lstStyle>
          <a:p>
            <a:fld id="{AAF9FE78-8840-234F-9E1A-DDBD02F63E6C}" type="slidenum">
              <a:rPr lang="en-GB" smtClean="0"/>
              <a:pPr/>
              <a:t>‹#›</a:t>
            </a:fld>
            <a:endParaRPr lang="en-GB"/>
          </a:p>
        </p:txBody>
      </p:sp>
      <p:sp>
        <p:nvSpPr>
          <p:cNvPr id="7" name="Rectangle 6">
            <a:extLst>
              <a:ext uri="{FF2B5EF4-FFF2-40B4-BE49-F238E27FC236}">
                <a16:creationId xmlns:a16="http://schemas.microsoft.com/office/drawing/2014/main" id="{C9C0C7A9-935A-6546-B6C3-BCA0577B4AD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ll Sans MT" panose="020B0502020104020203" pitchFamily="34" charset="77"/>
            </a:endParaRPr>
          </a:p>
        </p:txBody>
      </p:sp>
      <p:pic>
        <p:nvPicPr>
          <p:cNvPr id="10" name="Picture 9">
            <a:extLst>
              <a:ext uri="{FF2B5EF4-FFF2-40B4-BE49-F238E27FC236}">
                <a16:creationId xmlns:a16="http://schemas.microsoft.com/office/drawing/2014/main" id="{1ACC0D5C-8661-DC48-8403-D4F43F74547C}"/>
              </a:ext>
            </a:extLst>
          </p:cNvPr>
          <p:cNvPicPr>
            <a:picLocks noChangeAspect="1"/>
          </p:cNvPicPr>
          <p:nvPr userDrawn="1"/>
        </p:nvPicPr>
        <p:blipFill rotWithShape="1">
          <a:blip r:embed="rId3"/>
          <a:srcRect l="2581" r="4476" b="33074"/>
          <a:stretch/>
        </p:blipFill>
        <p:spPr>
          <a:xfrm>
            <a:off x="-1" y="4165224"/>
            <a:ext cx="12192001" cy="2692776"/>
          </a:xfrm>
          <a:prstGeom prst="rect">
            <a:avLst/>
          </a:prstGeom>
        </p:spPr>
      </p:pic>
      <p:sp>
        <p:nvSpPr>
          <p:cNvPr id="12" name="Title 1">
            <a:extLst>
              <a:ext uri="{FF2B5EF4-FFF2-40B4-BE49-F238E27FC236}">
                <a16:creationId xmlns:a16="http://schemas.microsoft.com/office/drawing/2014/main" id="{18293A84-BBDB-E64A-B786-4D1E71C93B88}"/>
              </a:ext>
            </a:extLst>
          </p:cNvPr>
          <p:cNvSpPr txBox="1">
            <a:spLocks/>
          </p:cNvSpPr>
          <p:nvPr userDrawn="1"/>
        </p:nvSpPr>
        <p:spPr>
          <a:xfrm>
            <a:off x="0" y="1742739"/>
            <a:ext cx="12192000" cy="1021976"/>
          </a:xfrm>
          <a:prstGeom prst="rect">
            <a:avLst/>
          </a:prstGeom>
        </p:spPr>
        <p:txBody>
          <a:bodyPr anchor="t"/>
          <a:lstStyle>
            <a:lvl1pPr algn="ctr" defTabSz="914400" rtl="0" eaLnBrk="1" latinLnBrk="0" hangingPunct="1">
              <a:lnSpc>
                <a:spcPct val="90000"/>
              </a:lnSpc>
              <a:spcBef>
                <a:spcPct val="0"/>
              </a:spcBef>
              <a:buNone/>
              <a:defRPr sz="6000" b="0" i="0" kern="1200">
                <a:solidFill>
                  <a:schemeClr val="bg1"/>
                </a:solidFill>
                <a:latin typeface="Gill Sans" panose="020B0502020104020203" pitchFamily="34" charset="-79"/>
                <a:ea typeface="+mj-ea"/>
                <a:cs typeface="Gill Sans" panose="020B0502020104020203" pitchFamily="34" charset="-79"/>
              </a:defRPr>
            </a:lvl1pPr>
          </a:lstStyle>
          <a:p>
            <a:r>
              <a:rPr lang="en-GB" b="0" i="0">
                <a:latin typeface="Gill Sans MT" panose="020B0502020104020203" pitchFamily="34" charset="77"/>
              </a:rPr>
              <a:t>¿</a:t>
            </a:r>
            <a:r>
              <a:rPr lang="en-GB" b="0" i="0" err="1">
                <a:latin typeface="Gill Sans MT" panose="020B0502020104020203" pitchFamily="34" charset="77"/>
              </a:rPr>
              <a:t>Algunapregunta</a:t>
            </a:r>
            <a:r>
              <a:rPr lang="en-GB" b="0" i="0">
                <a:latin typeface="Gill Sans MT" panose="020B0502020104020203" pitchFamily="34" charset="77"/>
              </a:rPr>
              <a:t>? </a:t>
            </a:r>
          </a:p>
        </p:txBody>
      </p:sp>
      <p:sp>
        <p:nvSpPr>
          <p:cNvPr id="16" name="TextBox 15">
            <a:extLst>
              <a:ext uri="{FF2B5EF4-FFF2-40B4-BE49-F238E27FC236}">
                <a16:creationId xmlns:a16="http://schemas.microsoft.com/office/drawing/2014/main" id="{9F39A1C5-88AC-B240-88C5-79FCAC544E28}"/>
              </a:ext>
            </a:extLst>
          </p:cNvPr>
          <p:cNvSpPr txBox="1"/>
          <p:nvPr userDrawn="1"/>
        </p:nvSpPr>
        <p:spPr>
          <a:xfrm>
            <a:off x="285080" y="535500"/>
            <a:ext cx="2987749" cy="461665"/>
          </a:xfrm>
          <a:prstGeom prst="rect">
            <a:avLst/>
          </a:prstGeom>
          <a:noFill/>
        </p:spPr>
        <p:txBody>
          <a:bodyPr wrap="square" rtlCol="0">
            <a:spAutoFit/>
          </a:bodyPr>
          <a:lstStyle/>
          <a:p>
            <a:r>
              <a:rPr lang="en-GB" sz="2400">
                <a:latin typeface="Gill Sans MT" panose="020B0502020104020203" pitchFamily="34" charset="77"/>
              </a:rPr>
              <a:t>www.calpnetwork.org</a:t>
            </a:r>
          </a:p>
        </p:txBody>
      </p:sp>
      <p:pic>
        <p:nvPicPr>
          <p:cNvPr id="13" name="Imagen 12" descr="Texto&#10;&#10;Descripción generada automáticamente">
            <a:extLst>
              <a:ext uri="{FF2B5EF4-FFF2-40B4-BE49-F238E27FC236}">
                <a16:creationId xmlns:a16="http://schemas.microsoft.com/office/drawing/2014/main" id="{C190D076-2A76-422F-925A-F453C2291F5B}"/>
              </a:ext>
            </a:extLst>
          </p:cNvPr>
          <p:cNvPicPr>
            <a:picLocks noChangeAspect="1"/>
          </p:cNvPicPr>
          <p:nvPr userDrawn="1"/>
        </p:nvPicPr>
        <p:blipFill>
          <a:blip r:embed="rId4"/>
          <a:stretch>
            <a:fillRect/>
          </a:stretch>
        </p:blipFill>
        <p:spPr>
          <a:xfrm>
            <a:off x="7916869" y="222281"/>
            <a:ext cx="3856031" cy="780427"/>
          </a:xfrm>
          <a:prstGeom prst="rect">
            <a:avLst/>
          </a:prstGeom>
        </p:spPr>
      </p:pic>
    </p:spTree>
    <p:extLst>
      <p:ext uri="{BB962C8B-B14F-4D97-AF65-F5344CB8AC3E}">
        <p14:creationId xmlns:p14="http://schemas.microsoft.com/office/powerpoint/2010/main" val="3552481459"/>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6000" b="0" i="0" kern="1200">
          <a:solidFill>
            <a:srgbClr val="C00000"/>
          </a:solidFill>
          <a:latin typeface="Gill Sans MT" panose="020B0502020104020203" pitchFamily="34" charset="77"/>
          <a:ea typeface="+mj-ea"/>
          <a:cs typeface="Gill Sans" panose="020B0502020104020203" pitchFamily="34" charset="-79"/>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BC0B8-66A6-8C43-90E6-797762076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3" name="Text Placeholder 2">
            <a:extLst>
              <a:ext uri="{FF2B5EF4-FFF2-40B4-BE49-F238E27FC236}">
                <a16:creationId xmlns:a16="http://schemas.microsoft.com/office/drawing/2014/main" id="{7678CD9A-F104-4948-AD73-48674F9075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Slide Subtitle Calibri</a:t>
            </a:r>
          </a:p>
        </p:txBody>
      </p:sp>
      <p:sp>
        <p:nvSpPr>
          <p:cNvPr id="4" name="Date Placeholder 3">
            <a:extLst>
              <a:ext uri="{FF2B5EF4-FFF2-40B4-BE49-F238E27FC236}">
                <a16:creationId xmlns:a16="http://schemas.microsoft.com/office/drawing/2014/main" id="{4C47AC13-191B-4344-B162-50D6EF5B7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MT" panose="020B0502020104020203" pitchFamily="34" charset="77"/>
              </a:defRPr>
            </a:lvl1pPr>
          </a:lstStyle>
          <a:p>
            <a:endParaRPr lang="en-GB"/>
          </a:p>
        </p:txBody>
      </p:sp>
      <p:sp>
        <p:nvSpPr>
          <p:cNvPr id="5" name="Footer Placeholder 4">
            <a:extLst>
              <a:ext uri="{FF2B5EF4-FFF2-40B4-BE49-F238E27FC236}">
                <a16:creationId xmlns:a16="http://schemas.microsoft.com/office/drawing/2014/main" id="{DE6574EC-5E03-F645-B897-11D4819CC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MT" panose="020B0502020104020203" pitchFamily="34" charset="77"/>
              </a:defRPr>
            </a:lvl1pPr>
          </a:lstStyle>
          <a:p>
            <a:endParaRPr lang="en-GB"/>
          </a:p>
        </p:txBody>
      </p:sp>
      <p:sp>
        <p:nvSpPr>
          <p:cNvPr id="6" name="Slide Number Placeholder 5">
            <a:extLst>
              <a:ext uri="{FF2B5EF4-FFF2-40B4-BE49-F238E27FC236}">
                <a16:creationId xmlns:a16="http://schemas.microsoft.com/office/drawing/2014/main" id="{7ED4D519-E5A0-B04C-A773-86C1879C5D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MT" panose="020B0502020104020203" pitchFamily="34" charset="77"/>
              </a:defRPr>
            </a:lvl1pPr>
          </a:lstStyle>
          <a:p>
            <a:fld id="{AAF9FE78-8840-234F-9E1A-DDBD02F63E6C}" type="slidenum">
              <a:rPr lang="en-GB" smtClean="0"/>
              <a:pPr/>
              <a:t>‹#›</a:t>
            </a:fld>
            <a:endParaRPr lang="en-GB"/>
          </a:p>
        </p:txBody>
      </p:sp>
      <p:sp>
        <p:nvSpPr>
          <p:cNvPr id="7" name="Rectangle 6">
            <a:extLst>
              <a:ext uri="{FF2B5EF4-FFF2-40B4-BE49-F238E27FC236}">
                <a16:creationId xmlns:a16="http://schemas.microsoft.com/office/drawing/2014/main" id="{C9C0C7A9-935A-6546-B6C3-BCA0577B4AD7}"/>
              </a:ext>
            </a:extLst>
          </p:cNvPr>
          <p:cNvSpPr/>
          <p:nvPr userDrawn="1"/>
        </p:nvSpPr>
        <p:spPr>
          <a:xfrm>
            <a:off x="-12405"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ll Sans MT" panose="020B0502020104020203" pitchFamily="34" charset="77"/>
            </a:endParaRPr>
          </a:p>
        </p:txBody>
      </p:sp>
      <p:pic>
        <p:nvPicPr>
          <p:cNvPr id="13" name="Picture 12">
            <a:extLst>
              <a:ext uri="{FF2B5EF4-FFF2-40B4-BE49-F238E27FC236}">
                <a16:creationId xmlns:a16="http://schemas.microsoft.com/office/drawing/2014/main" id="{7B70DA10-0778-0A4E-8F03-F8ECC528D758}"/>
              </a:ext>
            </a:extLst>
          </p:cNvPr>
          <p:cNvPicPr>
            <a:picLocks noChangeAspect="1"/>
          </p:cNvPicPr>
          <p:nvPr userDrawn="1"/>
        </p:nvPicPr>
        <p:blipFill rotWithShape="1">
          <a:blip r:embed="rId3"/>
          <a:srcRect l="6715" r="6715" b="38969"/>
          <a:stretch/>
        </p:blipFill>
        <p:spPr>
          <a:xfrm>
            <a:off x="0" y="4082653"/>
            <a:ext cx="12192000" cy="2775347"/>
          </a:xfrm>
          <a:prstGeom prst="rect">
            <a:avLst/>
          </a:prstGeom>
        </p:spPr>
      </p:pic>
      <p:pic>
        <p:nvPicPr>
          <p:cNvPr id="12" name="Imagen 11" descr="Texto&#10;&#10;Descripción generada automáticamente">
            <a:extLst>
              <a:ext uri="{FF2B5EF4-FFF2-40B4-BE49-F238E27FC236}">
                <a16:creationId xmlns:a16="http://schemas.microsoft.com/office/drawing/2014/main" id="{BC83E097-539C-42D9-BB14-5E435A4DB9A0}"/>
              </a:ext>
            </a:extLst>
          </p:cNvPr>
          <p:cNvPicPr>
            <a:picLocks noChangeAspect="1"/>
          </p:cNvPicPr>
          <p:nvPr userDrawn="1"/>
        </p:nvPicPr>
        <p:blipFill>
          <a:blip r:embed="rId4"/>
          <a:stretch>
            <a:fillRect/>
          </a:stretch>
        </p:blipFill>
        <p:spPr>
          <a:xfrm>
            <a:off x="7787148" y="245933"/>
            <a:ext cx="3854350" cy="780087"/>
          </a:xfrm>
          <a:prstGeom prst="rect">
            <a:avLst/>
          </a:prstGeom>
        </p:spPr>
      </p:pic>
    </p:spTree>
    <p:extLst>
      <p:ext uri="{BB962C8B-B14F-4D97-AF65-F5344CB8AC3E}">
        <p14:creationId xmlns:p14="http://schemas.microsoft.com/office/powerpoint/2010/main" val="3775220222"/>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6000" b="0" i="0" kern="1200">
          <a:solidFill>
            <a:srgbClr val="C00000"/>
          </a:solidFill>
          <a:latin typeface="Gill Sans MT" panose="020B0502020104020203" pitchFamily="34" charset="77"/>
          <a:ea typeface="+mj-ea"/>
          <a:cs typeface="Gill Sans" panose="020B0502020104020203" pitchFamily="34" charset="-79"/>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magen que contiene Texto&#10;&#10;Descripción generada automáticamente">
            <a:extLst>
              <a:ext uri="{FF2B5EF4-FFF2-40B4-BE49-F238E27FC236}">
                <a16:creationId xmlns:a16="http://schemas.microsoft.com/office/drawing/2014/main" id="{65E399E8-5AEC-4DDF-C00E-F3682031081E}"/>
              </a:ext>
            </a:extLst>
          </p:cNvPr>
          <p:cNvPicPr>
            <a:picLocks noChangeAspect="1"/>
          </p:cNvPicPr>
          <p:nvPr/>
        </p:nvPicPr>
        <p:blipFill>
          <a:blip r:embed="rId3"/>
          <a:stretch>
            <a:fillRect/>
          </a:stretch>
        </p:blipFill>
        <p:spPr>
          <a:xfrm>
            <a:off x="-2379" y="2383"/>
            <a:ext cx="12196758" cy="6853234"/>
          </a:xfrm>
          <a:prstGeom prst="rect">
            <a:avLst/>
          </a:prstGeom>
        </p:spPr>
      </p:pic>
    </p:spTree>
    <p:extLst>
      <p:ext uri="{BB962C8B-B14F-4D97-AF65-F5344CB8AC3E}">
        <p14:creationId xmlns:p14="http://schemas.microsoft.com/office/powerpoint/2010/main" val="21162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34fcbf4370_0_19"/>
          <p:cNvSpPr txBox="1">
            <a:spLocks noGrp="1"/>
          </p:cNvSpPr>
          <p:nvPr>
            <p:ph type="body" idx="2"/>
          </p:nvPr>
        </p:nvSpPr>
        <p:spPr>
          <a:xfrm>
            <a:off x="6172200" y="1363170"/>
            <a:ext cx="5181600" cy="20658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r>
              <a:rPr lang="es-CO"/>
              <a:t> </a:t>
            </a:r>
            <a:endParaRPr/>
          </a:p>
        </p:txBody>
      </p:sp>
      <p:sp>
        <p:nvSpPr>
          <p:cNvPr id="143" name="Google Shape;143;g134fcbf4370_0_1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rmAutofit lnSpcReduction="10000"/>
          </a:bodyPr>
          <a:lstStyle/>
          <a:p>
            <a:pPr marL="0" lvl="0" indent="0" algn="r" rtl="0">
              <a:spcBef>
                <a:spcPts val="0"/>
              </a:spcBef>
              <a:spcAft>
                <a:spcPts val="0"/>
              </a:spcAft>
              <a:buClr>
                <a:srgbClr val="000000"/>
              </a:buClr>
              <a:buFont typeface="Arial"/>
              <a:buNone/>
            </a:pPr>
            <a:fld id="{00000000-1234-1234-1234-123412341234}" type="slidenum">
              <a:rPr lang="es-CO"/>
              <a:t>10</a:t>
            </a:fld>
            <a:endParaRPr/>
          </a:p>
        </p:txBody>
      </p:sp>
      <p:pic>
        <p:nvPicPr>
          <p:cNvPr id="18" name="Google Shape;146;g134fcbf4370_0_19">
            <a:extLst>
              <a:ext uri="{FF2B5EF4-FFF2-40B4-BE49-F238E27FC236}">
                <a16:creationId xmlns:a16="http://schemas.microsoft.com/office/drawing/2014/main" id="{6AFC2367-DCE3-3F17-6C56-25F01C9C72A2}"/>
              </a:ext>
            </a:extLst>
          </p:cNvPr>
          <p:cNvPicPr preferRelativeResize="0"/>
          <p:nvPr/>
        </p:nvPicPr>
        <p:blipFill rotWithShape="1">
          <a:blip r:embed="rId3">
            <a:alphaModFix/>
          </a:blip>
          <a:srcRect l="34285" t="12816" r="12209"/>
          <a:stretch/>
        </p:blipFill>
        <p:spPr>
          <a:xfrm>
            <a:off x="0" y="1"/>
            <a:ext cx="5834679" cy="6897754"/>
          </a:xfrm>
          <a:prstGeom prst="rect">
            <a:avLst/>
          </a:prstGeom>
          <a:noFill/>
          <a:ln>
            <a:noFill/>
          </a:ln>
          <a:effectLst>
            <a:outerShdw blurRad="50800" dist="38100" dir="2700000" algn="tl" rotWithShape="0">
              <a:prstClr val="black">
                <a:alpha val="40000"/>
              </a:prstClr>
            </a:outerShdw>
          </a:effectLst>
        </p:spPr>
      </p:pic>
      <p:sp>
        <p:nvSpPr>
          <p:cNvPr id="8" name="Google Shape;144;g134fcbf4370_0_19">
            <a:extLst>
              <a:ext uri="{FF2B5EF4-FFF2-40B4-BE49-F238E27FC236}">
                <a16:creationId xmlns:a16="http://schemas.microsoft.com/office/drawing/2014/main" id="{266435A5-3D35-5D5D-6DAE-08336EAE3C40}"/>
              </a:ext>
            </a:extLst>
          </p:cNvPr>
          <p:cNvSpPr txBox="1"/>
          <p:nvPr/>
        </p:nvSpPr>
        <p:spPr>
          <a:xfrm>
            <a:off x="6022748" y="834887"/>
            <a:ext cx="5404395" cy="1846629"/>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s-CO" sz="2400" b="1">
                <a:solidFill>
                  <a:srgbClr val="C00000"/>
                </a:solidFill>
              </a:rPr>
              <a:t>Declaración del problema</a:t>
            </a:r>
            <a:endParaRPr sz="2400" b="1">
              <a:solidFill>
                <a:srgbClr val="C00000"/>
              </a:solidFill>
            </a:endParaRPr>
          </a:p>
          <a:p>
            <a:pPr marL="0" lvl="0" indent="0" algn="ctr" rtl="0">
              <a:spcBef>
                <a:spcPts val="0"/>
              </a:spcBef>
              <a:spcAft>
                <a:spcPts val="0"/>
              </a:spcAft>
              <a:buNone/>
            </a:pPr>
            <a:r>
              <a:rPr lang="es-ES" sz="2100"/>
              <a:t>Los programas de transferencias monetarias (PTM) están infrautilizados dentro del sector de la protección para apoyar los resultados de la VBG. </a:t>
            </a:r>
            <a:endParaRPr sz="1800"/>
          </a:p>
        </p:txBody>
      </p:sp>
      <p:cxnSp>
        <p:nvCxnSpPr>
          <p:cNvPr id="3" name="Conector: angular 2">
            <a:extLst>
              <a:ext uri="{FF2B5EF4-FFF2-40B4-BE49-F238E27FC236}">
                <a16:creationId xmlns:a16="http://schemas.microsoft.com/office/drawing/2014/main" id="{166C6C55-AF59-4C76-DC45-37D720F290A8}"/>
              </a:ext>
            </a:extLst>
          </p:cNvPr>
          <p:cNvCxnSpPr>
            <a:cxnSpLocks/>
            <a:stCxn id="8" idx="2"/>
            <a:endCxn id="13" idx="0"/>
          </p:cNvCxnSpPr>
          <p:nvPr/>
        </p:nvCxnSpPr>
        <p:spPr>
          <a:xfrm rot="16200000" flipH="1">
            <a:off x="7917169" y="3489292"/>
            <a:ext cx="1850693" cy="2351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Google Shape;145;g134fcbf4370_0_19">
            <a:extLst>
              <a:ext uri="{FF2B5EF4-FFF2-40B4-BE49-F238E27FC236}">
                <a16:creationId xmlns:a16="http://schemas.microsoft.com/office/drawing/2014/main" id="{6B8465D1-95A5-0680-8CE9-E1D99475F3D4}"/>
              </a:ext>
            </a:extLst>
          </p:cNvPr>
          <p:cNvSpPr txBox="1"/>
          <p:nvPr/>
        </p:nvSpPr>
        <p:spPr>
          <a:xfrm>
            <a:off x="6247948" y="4532209"/>
            <a:ext cx="5424273" cy="1846629"/>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s-CO" sz="2400" b="1">
                <a:solidFill>
                  <a:srgbClr val="C00000"/>
                </a:solidFill>
              </a:rPr>
              <a:t>Objetivo del programa</a:t>
            </a:r>
            <a:endParaRPr sz="2400" b="1">
              <a:solidFill>
                <a:srgbClr val="C00000"/>
              </a:solidFill>
            </a:endParaRPr>
          </a:p>
          <a:p>
            <a:pPr marL="0" lvl="0" indent="0" algn="ctr" rtl="0">
              <a:spcBef>
                <a:spcPts val="0"/>
              </a:spcBef>
              <a:spcAft>
                <a:spcPts val="0"/>
              </a:spcAft>
              <a:buClr>
                <a:schemeClr val="dk1"/>
              </a:buClr>
              <a:buSzPts val="1100"/>
              <a:buFont typeface="Arial"/>
              <a:buNone/>
            </a:pPr>
            <a:r>
              <a:rPr lang="es-CO" sz="2100">
                <a:solidFill>
                  <a:schemeClr val="dk1"/>
                </a:solidFill>
              </a:rPr>
              <a:t>Generar evidencia para informar la integración de PTM en la programación de </a:t>
            </a:r>
            <a:r>
              <a:rPr lang="es-CO" sz="2100">
                <a:solidFill>
                  <a:schemeClr val="dk1"/>
                </a:solidFill>
                <a:highlight>
                  <a:schemeClr val="lt1"/>
                </a:highlight>
              </a:rPr>
              <a:t>VBG para mejorar la respuesta de VBG en entornos humanitarios.</a:t>
            </a:r>
            <a:endParaRPr sz="2100">
              <a:solidFill>
                <a:schemeClr val="dk1"/>
              </a:solidFill>
              <a:highlight>
                <a:schemeClr val="lt1"/>
              </a:highlight>
            </a:endParaRPr>
          </a:p>
        </p:txBody>
      </p:sp>
      <p:sp>
        <p:nvSpPr>
          <p:cNvPr id="23" name="Rectángulo 22">
            <a:extLst>
              <a:ext uri="{FF2B5EF4-FFF2-40B4-BE49-F238E27FC236}">
                <a16:creationId xmlns:a16="http://schemas.microsoft.com/office/drawing/2014/main" id="{D8C113D5-455F-FEE8-58DA-04554A25A45A}"/>
              </a:ext>
            </a:extLst>
          </p:cNvPr>
          <p:cNvSpPr/>
          <p:nvPr/>
        </p:nvSpPr>
        <p:spPr>
          <a:xfrm>
            <a:off x="1" y="0"/>
            <a:ext cx="12192000" cy="4196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0" name="Rectángulo 29">
            <a:extLst>
              <a:ext uri="{FF2B5EF4-FFF2-40B4-BE49-F238E27FC236}">
                <a16:creationId xmlns:a16="http://schemas.microsoft.com/office/drawing/2014/main" id="{C2130A40-E8B9-32F9-E18C-9C38FAF54073}"/>
              </a:ext>
            </a:extLst>
          </p:cNvPr>
          <p:cNvSpPr/>
          <p:nvPr/>
        </p:nvSpPr>
        <p:spPr>
          <a:xfrm>
            <a:off x="0" y="6519334"/>
            <a:ext cx="12192000" cy="41969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1295912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82E0-5A30-527F-9C9F-317425ABF2BC}"/>
              </a:ext>
            </a:extLst>
          </p:cNvPr>
          <p:cNvSpPr>
            <a:spLocks noGrp="1"/>
          </p:cNvSpPr>
          <p:nvPr>
            <p:ph type="ctrTitle"/>
          </p:nvPr>
        </p:nvSpPr>
        <p:spPr>
          <a:xfrm>
            <a:off x="502024" y="2338753"/>
            <a:ext cx="10234802" cy="1069432"/>
          </a:xfrm>
        </p:spPr>
        <p:txBody>
          <a:bodyPr>
            <a:noAutofit/>
          </a:bodyPr>
          <a:lstStyle/>
          <a:p>
            <a:r>
              <a:rPr lang="es-419" sz="5400" b="1">
                <a:effectLst/>
                <a:latin typeface="Gill Sans MT" panose="020B0502020104020203" pitchFamily="34" charset="0"/>
                <a:ea typeface="Gill Sans" panose="020B0502020104020203"/>
              </a:rPr>
              <a:t>Resultados de la investigación</a:t>
            </a:r>
            <a:endParaRPr lang="en-US" sz="5400" b="1">
              <a:latin typeface="Gill Sans MT" panose="020B0502020104020203" pitchFamily="34" charset="0"/>
            </a:endParaRPr>
          </a:p>
        </p:txBody>
      </p:sp>
    </p:spTree>
    <p:extLst>
      <p:ext uri="{BB962C8B-B14F-4D97-AF65-F5344CB8AC3E}">
        <p14:creationId xmlns:p14="http://schemas.microsoft.com/office/powerpoint/2010/main" val="370248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132b6a72128_0_207"/>
          <p:cNvSpPr txBox="1">
            <a:spLocks noGrp="1"/>
          </p:cNvSpPr>
          <p:nvPr>
            <p:ph type="title"/>
          </p:nvPr>
        </p:nvSpPr>
        <p:spPr>
          <a:xfrm>
            <a:off x="1326875" y="292525"/>
            <a:ext cx="10515600" cy="6563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E36F1E"/>
              </a:buClr>
              <a:buSzPts val="3600"/>
              <a:buFont typeface="Calibri"/>
              <a:buNone/>
            </a:pPr>
            <a:r>
              <a:rPr lang="es-CO" sz="3600" b="1">
                <a:solidFill>
                  <a:srgbClr val="C00000"/>
                </a:solidFill>
              </a:rPr>
              <a:t>Modelo de programa y proceso de referencia</a:t>
            </a:r>
            <a:r>
              <a:rPr lang="es-CO" sz="4400">
                <a:solidFill>
                  <a:srgbClr val="C00000"/>
                </a:solidFill>
                <a:latin typeface="Calibri"/>
                <a:ea typeface="Calibri"/>
                <a:cs typeface="Calibri"/>
                <a:sym typeface="Calibri"/>
              </a:rPr>
              <a:t> </a:t>
            </a:r>
            <a:endParaRPr>
              <a:solidFill>
                <a:srgbClr val="C00000"/>
              </a:solidFill>
            </a:endParaRPr>
          </a:p>
        </p:txBody>
      </p:sp>
      <p:pic>
        <p:nvPicPr>
          <p:cNvPr id="153" name="Google Shape;153;g132b6a72128_0_207"/>
          <p:cNvPicPr preferRelativeResize="0"/>
          <p:nvPr/>
        </p:nvPicPr>
        <p:blipFill>
          <a:blip r:embed="rId3">
            <a:alphaModFix/>
          </a:blip>
          <a:stretch>
            <a:fillRect/>
          </a:stretch>
        </p:blipFill>
        <p:spPr>
          <a:xfrm>
            <a:off x="1241174" y="948875"/>
            <a:ext cx="4436851" cy="5465600"/>
          </a:xfrm>
          <a:prstGeom prst="rect">
            <a:avLst/>
          </a:prstGeom>
          <a:noFill/>
          <a:ln>
            <a:noFill/>
          </a:ln>
        </p:spPr>
      </p:pic>
      <p:sp>
        <p:nvSpPr>
          <p:cNvPr id="154" name="Google Shape;154;g132b6a72128_0_207"/>
          <p:cNvSpPr txBox="1"/>
          <p:nvPr/>
        </p:nvSpPr>
        <p:spPr>
          <a:xfrm>
            <a:off x="6543075" y="1618225"/>
            <a:ext cx="2112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55" name="Google Shape;155;g132b6a72128_0_207"/>
          <p:cNvSpPr txBox="1"/>
          <p:nvPr/>
        </p:nvSpPr>
        <p:spPr>
          <a:xfrm>
            <a:off x="6543075" y="3111525"/>
            <a:ext cx="245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56" name="Google Shape;156;g132b6a72128_0_207"/>
          <p:cNvSpPr txBox="1"/>
          <p:nvPr/>
        </p:nvSpPr>
        <p:spPr>
          <a:xfrm>
            <a:off x="6543075" y="4866425"/>
            <a:ext cx="2364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sp>
        <p:nvSpPr>
          <p:cNvPr id="157" name="Google Shape;157;g132b6a72128_0_207"/>
          <p:cNvSpPr/>
          <p:nvPr/>
        </p:nvSpPr>
        <p:spPr>
          <a:xfrm>
            <a:off x="6574575" y="1524025"/>
            <a:ext cx="3964800" cy="13257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O" sz="1700">
                <a:solidFill>
                  <a:schemeClr val="dk1"/>
                </a:solidFill>
              </a:rPr>
              <a:t>CORPRODINCO realiza la admisión y gestión de casos.</a:t>
            </a:r>
            <a:endParaRPr/>
          </a:p>
        </p:txBody>
      </p:sp>
      <p:sp>
        <p:nvSpPr>
          <p:cNvPr id="158" name="Google Shape;158;g132b6a72128_0_207"/>
          <p:cNvSpPr/>
          <p:nvPr/>
        </p:nvSpPr>
        <p:spPr>
          <a:xfrm>
            <a:off x="6582525" y="3293250"/>
            <a:ext cx="3964800" cy="14847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O" sz="1700">
                <a:solidFill>
                  <a:schemeClr val="dk1"/>
                </a:solidFill>
              </a:rPr>
              <a:t>Activar la referencia de transferencias de efectivo con CARE siguiendo el plan de seguridad de efectivo</a:t>
            </a:r>
            <a:endParaRPr/>
          </a:p>
        </p:txBody>
      </p:sp>
      <p:sp>
        <p:nvSpPr>
          <p:cNvPr id="159" name="Google Shape;159;g132b6a72128_0_207"/>
          <p:cNvSpPr/>
          <p:nvPr/>
        </p:nvSpPr>
        <p:spPr>
          <a:xfrm>
            <a:off x="6582525" y="5221475"/>
            <a:ext cx="3964800" cy="9993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CO" sz="1700">
                <a:solidFill>
                  <a:schemeClr val="dk1"/>
                </a:solidFill>
              </a:rPr>
              <a:t>Seguimiento continuo de la gestión del caso hasta su cierre</a:t>
            </a:r>
            <a:endParaRPr/>
          </a:p>
        </p:txBody>
      </p:sp>
      <p:sp>
        <p:nvSpPr>
          <p:cNvPr id="160" name="Google Shape;160;g132b6a72128_0_207"/>
          <p:cNvSpPr/>
          <p:nvPr/>
        </p:nvSpPr>
        <p:spPr>
          <a:xfrm>
            <a:off x="8352075" y="2849725"/>
            <a:ext cx="409800" cy="4464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132b6a72128_0_207"/>
          <p:cNvSpPr/>
          <p:nvPr/>
        </p:nvSpPr>
        <p:spPr>
          <a:xfrm>
            <a:off x="8352075" y="4777950"/>
            <a:ext cx="409800" cy="4464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32b6a72128_0_223"/>
          <p:cNvSpPr txBox="1">
            <a:spLocks noGrp="1"/>
          </p:cNvSpPr>
          <p:nvPr>
            <p:ph type="title"/>
          </p:nvPr>
        </p:nvSpPr>
        <p:spPr>
          <a:xfrm>
            <a:off x="838200" y="3143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36F1E"/>
              </a:buClr>
              <a:buSzPts val="3600"/>
              <a:buFont typeface="Calibri"/>
              <a:buNone/>
            </a:pPr>
            <a:r>
              <a:rPr lang="es-CO" sz="3600" b="1">
                <a:solidFill>
                  <a:srgbClr val="C00000"/>
                </a:solidFill>
              </a:rPr>
              <a:t>Metodología </a:t>
            </a:r>
            <a:endParaRPr sz="3600" b="1">
              <a:solidFill>
                <a:srgbClr val="C00000"/>
              </a:solidFill>
            </a:endParaRPr>
          </a:p>
        </p:txBody>
      </p:sp>
      <p:sp>
        <p:nvSpPr>
          <p:cNvPr id="168" name="Google Shape;168;g132b6a72128_0_223"/>
          <p:cNvSpPr txBox="1"/>
          <p:nvPr/>
        </p:nvSpPr>
        <p:spPr>
          <a:xfrm>
            <a:off x="6338225" y="1690825"/>
            <a:ext cx="241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p>
        </p:txBody>
      </p:sp>
      <p:sp>
        <p:nvSpPr>
          <p:cNvPr id="169" name="Google Shape;169;g132b6a72128_0_223"/>
          <p:cNvSpPr txBox="1"/>
          <p:nvPr/>
        </p:nvSpPr>
        <p:spPr>
          <a:xfrm>
            <a:off x="9065525" y="1785400"/>
            <a:ext cx="26172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p>
        </p:txBody>
      </p:sp>
      <p:sp>
        <p:nvSpPr>
          <p:cNvPr id="170" name="Google Shape;170;g132b6a72128_0_223"/>
          <p:cNvSpPr/>
          <p:nvPr/>
        </p:nvSpPr>
        <p:spPr>
          <a:xfrm>
            <a:off x="6170595" y="1883750"/>
            <a:ext cx="2522400" cy="4334170"/>
          </a:xfrm>
          <a:prstGeom prst="rect">
            <a:avLst/>
          </a:prstGeom>
          <a:solidFill>
            <a:schemeClr val="lt1"/>
          </a:solidFill>
          <a:ln w="28575" cap="flat" cmpd="sng">
            <a:solidFill>
              <a:schemeClr val="accen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100" b="1">
              <a:solidFill>
                <a:schemeClr val="dk1"/>
              </a:solidFill>
            </a:endParaRPr>
          </a:p>
          <a:p>
            <a:pPr marL="0" lvl="0" indent="0" algn="l" rtl="0">
              <a:spcBef>
                <a:spcPts val="0"/>
              </a:spcBef>
              <a:spcAft>
                <a:spcPts val="0"/>
              </a:spcAft>
              <a:buNone/>
            </a:pPr>
            <a:endParaRPr sz="2100" b="1">
              <a:solidFill>
                <a:schemeClr val="dk1"/>
              </a:solidFill>
            </a:endParaRPr>
          </a:p>
          <a:p>
            <a:pPr marL="0" lvl="0" indent="0" algn="l" rtl="0">
              <a:spcBef>
                <a:spcPts val="0"/>
              </a:spcBef>
              <a:spcAft>
                <a:spcPts val="0"/>
              </a:spcAft>
              <a:buClr>
                <a:schemeClr val="dk1"/>
              </a:buClr>
              <a:buSzPts val="1100"/>
              <a:buFont typeface="Arial"/>
              <a:buNone/>
            </a:pPr>
            <a:endParaRPr lang="es-CO" sz="2100" b="1">
              <a:solidFill>
                <a:schemeClr val="dk1"/>
              </a:solidFill>
            </a:endParaRPr>
          </a:p>
          <a:p>
            <a:pPr marL="0" lvl="0" indent="0" algn="l" rtl="0">
              <a:spcBef>
                <a:spcPts val="0"/>
              </a:spcBef>
              <a:spcAft>
                <a:spcPts val="0"/>
              </a:spcAft>
              <a:buClr>
                <a:schemeClr val="dk1"/>
              </a:buClr>
              <a:buSzPts val="1100"/>
              <a:buFont typeface="Arial"/>
              <a:buNone/>
            </a:pPr>
            <a:endParaRPr lang="es-CO" sz="2100" b="1">
              <a:solidFill>
                <a:schemeClr val="dk1"/>
              </a:solidFill>
            </a:endParaRPr>
          </a:p>
          <a:p>
            <a:pPr marL="0" lvl="0" indent="0" algn="l" rtl="0">
              <a:spcBef>
                <a:spcPts val="0"/>
              </a:spcBef>
              <a:spcAft>
                <a:spcPts val="0"/>
              </a:spcAft>
              <a:buClr>
                <a:schemeClr val="dk1"/>
              </a:buClr>
              <a:buSzPts val="1100"/>
              <a:buFont typeface="Arial"/>
              <a:buNone/>
            </a:pPr>
            <a:r>
              <a:rPr lang="es-CO" sz="2100" b="1">
                <a:solidFill>
                  <a:schemeClr val="dk1"/>
                </a:solidFill>
              </a:rPr>
              <a:t>Grupo con efectivo (100) </a:t>
            </a:r>
            <a:endParaRPr sz="2100" b="1">
              <a:solidFill>
                <a:schemeClr val="dk1"/>
              </a:solidFill>
            </a:endParaRPr>
          </a:p>
          <a:p>
            <a:pPr marL="0" lvl="0" indent="0" algn="l" rtl="0">
              <a:spcBef>
                <a:spcPts val="0"/>
              </a:spcBef>
              <a:spcAft>
                <a:spcPts val="0"/>
              </a:spcAft>
              <a:buClr>
                <a:schemeClr val="dk1"/>
              </a:buClr>
              <a:buSzPts val="1100"/>
              <a:buFont typeface="Arial"/>
              <a:buNone/>
            </a:pPr>
            <a:endParaRPr sz="500">
              <a:solidFill>
                <a:schemeClr val="dk1"/>
              </a:solidFill>
            </a:endParaRPr>
          </a:p>
          <a:p>
            <a:pPr marL="0" lvl="0" indent="0" algn="l" rtl="0">
              <a:spcBef>
                <a:spcPts val="0"/>
              </a:spcBef>
              <a:spcAft>
                <a:spcPts val="0"/>
              </a:spcAft>
              <a:buClr>
                <a:schemeClr val="dk1"/>
              </a:buClr>
              <a:buSzPts val="1100"/>
              <a:buFont typeface="Arial"/>
              <a:buNone/>
            </a:pPr>
            <a:endParaRPr lang="es-CO" sz="2100">
              <a:solidFill>
                <a:schemeClr val="dk1"/>
              </a:solidFill>
            </a:endParaRPr>
          </a:p>
          <a:p>
            <a:pPr marL="0" lvl="0" indent="0" algn="l" rtl="0">
              <a:spcBef>
                <a:spcPts val="0"/>
              </a:spcBef>
              <a:spcAft>
                <a:spcPts val="0"/>
              </a:spcAft>
              <a:buClr>
                <a:schemeClr val="dk1"/>
              </a:buClr>
              <a:buSzPts val="1100"/>
              <a:buFont typeface="Arial"/>
              <a:buNone/>
            </a:pPr>
            <a:endParaRPr lang="es-CO" sz="2100">
              <a:solidFill>
                <a:schemeClr val="dk1"/>
              </a:solidFill>
            </a:endParaRPr>
          </a:p>
          <a:p>
            <a:pPr marL="0" lvl="0" indent="0" algn="l" rtl="0">
              <a:spcBef>
                <a:spcPts val="0"/>
              </a:spcBef>
              <a:spcAft>
                <a:spcPts val="0"/>
              </a:spcAft>
              <a:buClr>
                <a:schemeClr val="dk1"/>
              </a:buClr>
              <a:buSzPts val="1100"/>
              <a:buFont typeface="Arial"/>
              <a:buNone/>
            </a:pPr>
            <a:r>
              <a:rPr lang="es-CO" sz="2000">
                <a:solidFill>
                  <a:schemeClr val="dk1"/>
                </a:solidFill>
              </a:rPr>
              <a:t>Gestión de casos de VBG</a:t>
            </a:r>
          </a:p>
          <a:p>
            <a:pPr marL="0" lvl="0" indent="0" algn="l" rtl="0">
              <a:spcBef>
                <a:spcPts val="0"/>
              </a:spcBef>
              <a:spcAft>
                <a:spcPts val="0"/>
              </a:spcAft>
              <a:buClr>
                <a:schemeClr val="dk1"/>
              </a:buClr>
              <a:buSzPts val="1100"/>
              <a:buFont typeface="Arial"/>
              <a:buNone/>
            </a:pPr>
            <a:endParaRPr lang="es-CO" sz="2000">
              <a:solidFill>
                <a:schemeClr val="dk1"/>
              </a:solidFill>
            </a:endParaRPr>
          </a:p>
          <a:p>
            <a:pPr>
              <a:buClr>
                <a:schemeClr val="dk1"/>
              </a:buClr>
              <a:buSzPts val="1100"/>
            </a:pPr>
            <a:r>
              <a:rPr lang="es-ES" sz="2000">
                <a:solidFill>
                  <a:schemeClr val="dk1"/>
                </a:solidFill>
              </a:rPr>
              <a:t>Trasferencia única en efectivo $100</a:t>
            </a:r>
          </a:p>
          <a:p>
            <a:pPr marL="0" lvl="0" indent="0" algn="l" rtl="0">
              <a:spcBef>
                <a:spcPts val="0"/>
              </a:spcBef>
              <a:spcAft>
                <a:spcPts val="0"/>
              </a:spcAft>
              <a:buClr>
                <a:schemeClr val="dk1"/>
              </a:buClr>
              <a:buSzPts val="1100"/>
              <a:buFont typeface="Arial"/>
              <a:buNone/>
            </a:pPr>
            <a:endParaRPr/>
          </a:p>
        </p:txBody>
      </p:sp>
      <p:sp>
        <p:nvSpPr>
          <p:cNvPr id="171" name="Google Shape;171;g132b6a72128_0_223"/>
          <p:cNvSpPr/>
          <p:nvPr/>
        </p:nvSpPr>
        <p:spPr>
          <a:xfrm>
            <a:off x="8935229" y="1884000"/>
            <a:ext cx="2522400" cy="433392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CO" sz="2100" b="1">
                <a:solidFill>
                  <a:schemeClr val="dk1"/>
                </a:solidFill>
              </a:rPr>
              <a:t>Grupo sin efectivo (100)</a:t>
            </a:r>
            <a:r>
              <a:rPr lang="es-CO" sz="2100">
                <a:solidFill>
                  <a:schemeClr val="dk1"/>
                </a:solidFill>
              </a:rPr>
              <a:t> </a:t>
            </a:r>
            <a:endParaRPr sz="2100">
              <a:solidFill>
                <a:schemeClr val="dk1"/>
              </a:solidFill>
            </a:endParaRPr>
          </a:p>
          <a:p>
            <a:pPr marL="0" lvl="0" indent="0" algn="l" rtl="0">
              <a:spcBef>
                <a:spcPts val="0"/>
              </a:spcBef>
              <a:spcAft>
                <a:spcPts val="0"/>
              </a:spcAft>
              <a:buNone/>
            </a:pPr>
            <a:endParaRPr sz="500">
              <a:solidFill>
                <a:schemeClr val="dk1"/>
              </a:solidFill>
            </a:endParaRPr>
          </a:p>
          <a:p>
            <a:pPr marL="0" lvl="0" indent="0" algn="l" rtl="0">
              <a:spcBef>
                <a:spcPts val="0"/>
              </a:spcBef>
              <a:spcAft>
                <a:spcPts val="0"/>
              </a:spcAft>
              <a:buNone/>
            </a:pPr>
            <a:endParaRPr lang="es-CO" sz="2100">
              <a:solidFill>
                <a:schemeClr val="dk1"/>
              </a:solidFill>
            </a:endParaRPr>
          </a:p>
          <a:p>
            <a:pPr marL="0" lvl="0" indent="0" algn="l" rtl="0">
              <a:spcBef>
                <a:spcPts val="0"/>
              </a:spcBef>
              <a:spcAft>
                <a:spcPts val="0"/>
              </a:spcAft>
              <a:buNone/>
            </a:pPr>
            <a:r>
              <a:rPr lang="es-CO" sz="2000">
                <a:solidFill>
                  <a:schemeClr val="dk1"/>
                </a:solidFill>
              </a:rPr>
              <a:t>Gestión de casos de VBG</a:t>
            </a:r>
            <a:endParaRPr sz="2000"/>
          </a:p>
        </p:txBody>
      </p:sp>
      <p:pic>
        <p:nvPicPr>
          <p:cNvPr id="172" name="Google Shape;172;g132b6a72128_0_223"/>
          <p:cNvPicPr preferRelativeResize="0"/>
          <p:nvPr/>
        </p:nvPicPr>
        <p:blipFill>
          <a:blip r:embed="rId3">
            <a:alphaModFix/>
          </a:blip>
          <a:stretch>
            <a:fillRect/>
          </a:stretch>
        </p:blipFill>
        <p:spPr>
          <a:xfrm>
            <a:off x="6845075" y="1941915"/>
            <a:ext cx="1050029" cy="995769"/>
          </a:xfrm>
          <a:prstGeom prst="rect">
            <a:avLst/>
          </a:prstGeom>
          <a:noFill/>
          <a:ln>
            <a:noFill/>
          </a:ln>
        </p:spPr>
      </p:pic>
      <p:pic>
        <p:nvPicPr>
          <p:cNvPr id="173" name="Google Shape;173;g132b6a72128_0_223"/>
          <p:cNvPicPr preferRelativeResize="0"/>
          <p:nvPr/>
        </p:nvPicPr>
        <p:blipFill rotWithShape="1">
          <a:blip r:embed="rId4">
            <a:alphaModFix/>
          </a:blip>
          <a:srcRect l="15774" r="8058"/>
          <a:stretch/>
        </p:blipFill>
        <p:spPr>
          <a:xfrm>
            <a:off x="9631519" y="1924653"/>
            <a:ext cx="863598" cy="1056041"/>
          </a:xfrm>
          <a:prstGeom prst="rect">
            <a:avLst/>
          </a:prstGeom>
          <a:noFill/>
          <a:ln>
            <a:noFill/>
          </a:ln>
        </p:spPr>
      </p:pic>
      <p:sp>
        <p:nvSpPr>
          <p:cNvPr id="10" name="Google Shape;170;g132b6a72128_0_223">
            <a:extLst>
              <a:ext uri="{FF2B5EF4-FFF2-40B4-BE49-F238E27FC236}">
                <a16:creationId xmlns:a16="http://schemas.microsoft.com/office/drawing/2014/main" id="{08C6D64E-CACE-F7FC-83E4-A989076C98FF}"/>
              </a:ext>
            </a:extLst>
          </p:cNvPr>
          <p:cNvSpPr/>
          <p:nvPr/>
        </p:nvSpPr>
        <p:spPr>
          <a:xfrm>
            <a:off x="788316" y="1875558"/>
            <a:ext cx="2412000" cy="4342361"/>
          </a:xfrm>
          <a:prstGeom prst="rect">
            <a:avLst/>
          </a:prstGeom>
          <a:solidFill>
            <a:schemeClr val="lt1"/>
          </a:solidFill>
          <a:ln w="28575" cap="flat" cmpd="sng">
            <a:solidFill>
              <a:schemeClr val="accen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95250" lvl="0" algn="l" rtl="0">
              <a:lnSpc>
                <a:spcPct val="90000"/>
              </a:lnSpc>
              <a:spcBef>
                <a:spcPts val="1000"/>
              </a:spcBef>
              <a:spcAft>
                <a:spcPts val="0"/>
              </a:spcAft>
              <a:buClr>
                <a:schemeClr val="dk1"/>
              </a:buClr>
              <a:buSzPts val="2100"/>
            </a:pPr>
            <a:endParaRPr lang="es-ES" sz="2100" b="1">
              <a:solidFill>
                <a:schemeClr val="dk1"/>
              </a:solidFill>
            </a:endParaRPr>
          </a:p>
          <a:p>
            <a:pPr marL="95250" lvl="0" algn="l" rtl="0">
              <a:lnSpc>
                <a:spcPct val="90000"/>
              </a:lnSpc>
              <a:spcBef>
                <a:spcPts val="1000"/>
              </a:spcBef>
              <a:spcAft>
                <a:spcPts val="0"/>
              </a:spcAft>
              <a:buClr>
                <a:schemeClr val="dk1"/>
              </a:buClr>
              <a:buSzPts val="2100"/>
            </a:pPr>
            <a:endParaRPr lang="es-ES" sz="2100" b="1">
              <a:solidFill>
                <a:schemeClr val="dk1"/>
              </a:solidFill>
            </a:endParaRPr>
          </a:p>
          <a:p>
            <a:pPr marL="95250">
              <a:lnSpc>
                <a:spcPct val="90000"/>
              </a:lnSpc>
              <a:spcBef>
                <a:spcPts val="1000"/>
              </a:spcBef>
              <a:buClr>
                <a:schemeClr val="dk1"/>
              </a:buClr>
              <a:buSzPts val="2100"/>
            </a:pPr>
            <a:r>
              <a:rPr lang="es-ES" sz="2000">
                <a:solidFill>
                  <a:schemeClr val="dk1"/>
                </a:solidFill>
              </a:rPr>
              <a:t>Estudio cuantitativo y cualitativo frente a los procesos de gestión de casos en VBG </a:t>
            </a:r>
            <a:endParaRPr sz="2000">
              <a:solidFill>
                <a:schemeClr val="dk1"/>
              </a:solidFill>
            </a:endParaRPr>
          </a:p>
        </p:txBody>
      </p:sp>
      <p:sp>
        <p:nvSpPr>
          <p:cNvPr id="11" name="Google Shape;170;g132b6a72128_0_223">
            <a:extLst>
              <a:ext uri="{FF2B5EF4-FFF2-40B4-BE49-F238E27FC236}">
                <a16:creationId xmlns:a16="http://schemas.microsoft.com/office/drawing/2014/main" id="{C7255984-01F5-F1C3-CCD2-9BD896ECB08D}"/>
              </a:ext>
            </a:extLst>
          </p:cNvPr>
          <p:cNvSpPr/>
          <p:nvPr/>
        </p:nvSpPr>
        <p:spPr>
          <a:xfrm>
            <a:off x="3429863" y="1875560"/>
            <a:ext cx="2522400" cy="4342360"/>
          </a:xfrm>
          <a:prstGeom prst="rect">
            <a:avLst/>
          </a:prstGeom>
          <a:solidFill>
            <a:schemeClr val="lt1"/>
          </a:solidFill>
          <a:ln w="28575" cap="flat" cmpd="sng">
            <a:solidFill>
              <a:schemeClr val="accent1"/>
            </a:solidFill>
            <a:prstDash val="solid"/>
            <a:round/>
            <a:headEnd type="none" w="sm" len="sm"/>
            <a:tailEnd type="none" w="sm" len="sm"/>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457200" lvl="0" indent="-361950" algn="l" rtl="0">
              <a:lnSpc>
                <a:spcPct val="90000"/>
              </a:lnSpc>
              <a:spcBef>
                <a:spcPts val="1000"/>
              </a:spcBef>
              <a:spcAft>
                <a:spcPts val="0"/>
              </a:spcAft>
              <a:buClr>
                <a:schemeClr val="dk1"/>
              </a:buClr>
              <a:buSzPts val="2100"/>
              <a:buChar char="-"/>
            </a:pPr>
            <a:endParaRPr lang="es-ES" sz="2100">
              <a:solidFill>
                <a:schemeClr val="dk1"/>
              </a:solidFill>
            </a:endParaRPr>
          </a:p>
          <a:p>
            <a:pPr marL="457200" lvl="0" indent="-361950" algn="l" rtl="0">
              <a:lnSpc>
                <a:spcPct val="90000"/>
              </a:lnSpc>
              <a:spcBef>
                <a:spcPts val="1000"/>
              </a:spcBef>
              <a:spcAft>
                <a:spcPts val="0"/>
              </a:spcAft>
              <a:buClr>
                <a:schemeClr val="dk1"/>
              </a:buClr>
              <a:buSzPts val="2100"/>
              <a:buChar char="-"/>
            </a:pPr>
            <a:endParaRPr lang="es-ES" sz="2100">
              <a:solidFill>
                <a:schemeClr val="dk1"/>
              </a:solidFill>
            </a:endParaRPr>
          </a:p>
          <a:p>
            <a:pPr marL="95250" lvl="0" algn="l" rtl="0">
              <a:lnSpc>
                <a:spcPct val="90000"/>
              </a:lnSpc>
              <a:spcBef>
                <a:spcPts val="1000"/>
              </a:spcBef>
              <a:spcAft>
                <a:spcPts val="0"/>
              </a:spcAft>
              <a:buClr>
                <a:schemeClr val="dk1"/>
              </a:buClr>
              <a:buSzPts val="2100"/>
            </a:pPr>
            <a:endParaRPr lang="es-ES" sz="2100">
              <a:solidFill>
                <a:schemeClr val="dk1"/>
              </a:solidFill>
            </a:endParaRPr>
          </a:p>
          <a:p>
            <a:pPr marL="95250" lvl="0" algn="l" rtl="0">
              <a:lnSpc>
                <a:spcPct val="90000"/>
              </a:lnSpc>
              <a:spcBef>
                <a:spcPts val="1000"/>
              </a:spcBef>
              <a:spcAft>
                <a:spcPts val="0"/>
              </a:spcAft>
              <a:buClr>
                <a:schemeClr val="dk1"/>
              </a:buClr>
              <a:buSzPts val="2100"/>
            </a:pPr>
            <a:endParaRPr lang="es-ES" sz="2000">
              <a:solidFill>
                <a:schemeClr val="dk1"/>
              </a:solidFill>
            </a:endParaRPr>
          </a:p>
          <a:p>
            <a:pPr marL="95250" lvl="0" algn="l" rtl="0">
              <a:lnSpc>
                <a:spcPct val="90000"/>
              </a:lnSpc>
              <a:spcBef>
                <a:spcPts val="1000"/>
              </a:spcBef>
              <a:spcAft>
                <a:spcPts val="0"/>
              </a:spcAft>
              <a:buClr>
                <a:schemeClr val="dk1"/>
              </a:buClr>
              <a:buSzPts val="2100"/>
            </a:pPr>
            <a:r>
              <a:rPr lang="es-ES" sz="2000">
                <a:solidFill>
                  <a:schemeClr val="dk1"/>
                </a:solidFill>
              </a:rPr>
              <a:t>Encuestas de referencia y finales con las supervivientes</a:t>
            </a:r>
          </a:p>
          <a:p>
            <a:pPr marL="457200" lvl="0" indent="0" algn="l" rtl="0">
              <a:lnSpc>
                <a:spcPct val="90000"/>
              </a:lnSpc>
              <a:spcBef>
                <a:spcPts val="1000"/>
              </a:spcBef>
              <a:spcAft>
                <a:spcPts val="0"/>
              </a:spcAft>
              <a:buNone/>
            </a:pPr>
            <a:endParaRPr lang="es-ES" sz="500">
              <a:solidFill>
                <a:schemeClr val="dk1"/>
              </a:solidFill>
            </a:endParaRPr>
          </a:p>
          <a:p>
            <a:pPr marL="95250" lvl="0" algn="l" rtl="0">
              <a:lnSpc>
                <a:spcPct val="90000"/>
              </a:lnSpc>
              <a:spcBef>
                <a:spcPts val="1000"/>
              </a:spcBef>
              <a:spcAft>
                <a:spcPts val="0"/>
              </a:spcAft>
              <a:buClr>
                <a:schemeClr val="dk1"/>
              </a:buClr>
              <a:buSzPts val="2100"/>
            </a:pPr>
            <a:r>
              <a:rPr lang="es-ES" sz="2000">
                <a:solidFill>
                  <a:schemeClr val="dk1"/>
                </a:solidFill>
              </a:rPr>
              <a:t>Entrevistas y talleres con supervivientes y el personal del proyecto</a:t>
            </a:r>
            <a:endParaRPr lang="es-ES" sz="2000">
              <a:solidFill>
                <a:srgbClr val="C00000"/>
              </a:solidFill>
            </a:endParaRPr>
          </a:p>
          <a:p>
            <a:pPr marL="0" lvl="0" indent="0" algn="l" rtl="0">
              <a:spcBef>
                <a:spcPts val="0"/>
              </a:spcBef>
              <a:spcAft>
                <a:spcPts val="0"/>
              </a:spcAft>
              <a:buNone/>
            </a:pPr>
            <a:endParaRPr sz="2100" b="1">
              <a:solidFill>
                <a:schemeClr val="dk1"/>
              </a:solidFill>
            </a:endParaRPr>
          </a:p>
        </p:txBody>
      </p:sp>
      <p:pic>
        <p:nvPicPr>
          <p:cNvPr id="3" name="Graphic 2" descr="Open book with solid fill">
            <a:extLst>
              <a:ext uri="{FF2B5EF4-FFF2-40B4-BE49-F238E27FC236}">
                <a16:creationId xmlns:a16="http://schemas.microsoft.com/office/drawing/2014/main" id="{A08C4DBF-97EB-937E-735C-620EC044F5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1487" y="2023284"/>
            <a:ext cx="914400" cy="914400"/>
          </a:xfrm>
          <a:prstGeom prst="rect">
            <a:avLst/>
          </a:prstGeom>
        </p:spPr>
      </p:pic>
      <p:pic>
        <p:nvPicPr>
          <p:cNvPr id="5" name="Graphic 4" descr="List with solid fill">
            <a:extLst>
              <a:ext uri="{FF2B5EF4-FFF2-40B4-BE49-F238E27FC236}">
                <a16:creationId xmlns:a16="http://schemas.microsoft.com/office/drawing/2014/main" id="{EC9CAB8E-C4EB-141B-9910-6764B8D26F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8599" y="2086416"/>
            <a:ext cx="914400"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32b6a72128_3_38"/>
          <p:cNvSpPr txBox="1">
            <a:spLocks noGrp="1"/>
          </p:cNvSpPr>
          <p:nvPr>
            <p:ph type="title"/>
          </p:nvPr>
        </p:nvSpPr>
        <p:spPr>
          <a:xfrm>
            <a:off x="838200" y="365125"/>
            <a:ext cx="10515600" cy="385502"/>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E4761E"/>
              </a:buClr>
              <a:buSzPts val="4400"/>
              <a:buFont typeface="Calibri"/>
              <a:buNone/>
            </a:pPr>
            <a:r>
              <a:rPr lang="es-CO" b="1">
                <a:solidFill>
                  <a:srgbClr val="C00000"/>
                </a:solidFill>
              </a:rPr>
              <a:t>Transferencia de efectivo y uso del efectivo</a:t>
            </a:r>
            <a:endParaRPr b="1">
              <a:solidFill>
                <a:srgbClr val="C00000"/>
              </a:solidFill>
            </a:endParaRPr>
          </a:p>
        </p:txBody>
      </p:sp>
      <p:sp>
        <p:nvSpPr>
          <p:cNvPr id="180" name="Google Shape;180;g132b6a72128_3_38"/>
          <p:cNvSpPr txBox="1">
            <a:spLocks noGrp="1"/>
          </p:cNvSpPr>
          <p:nvPr>
            <p:ph type="body" idx="1"/>
          </p:nvPr>
        </p:nvSpPr>
        <p:spPr>
          <a:xfrm>
            <a:off x="514496" y="1363171"/>
            <a:ext cx="5181600" cy="46278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r>
              <a:rPr lang="es-CO"/>
              <a:t> </a:t>
            </a:r>
            <a:endParaRPr/>
          </a:p>
        </p:txBody>
      </p:sp>
      <p:pic>
        <p:nvPicPr>
          <p:cNvPr id="3" name="Imagen 2" descr="Gráfico&#10;&#10;Descripción generada automáticamente">
            <a:extLst>
              <a:ext uri="{FF2B5EF4-FFF2-40B4-BE49-F238E27FC236}">
                <a16:creationId xmlns:a16="http://schemas.microsoft.com/office/drawing/2014/main" id="{38A1C932-0352-3109-D892-FB478908AD43}"/>
              </a:ext>
            </a:extLst>
          </p:cNvPr>
          <p:cNvPicPr>
            <a:picLocks noChangeAspect="1"/>
          </p:cNvPicPr>
          <p:nvPr/>
        </p:nvPicPr>
        <p:blipFill>
          <a:blip r:embed="rId3"/>
          <a:stretch>
            <a:fillRect/>
          </a:stretch>
        </p:blipFill>
        <p:spPr>
          <a:xfrm>
            <a:off x="1800940" y="867029"/>
            <a:ext cx="8375994" cy="57085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33ca40d9f7_0_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s-CO" sz="3600" b="1">
                <a:solidFill>
                  <a:srgbClr val="C00000"/>
                </a:solidFill>
              </a:rPr>
              <a:t>Agencia Económica </a:t>
            </a:r>
            <a:endParaRPr sz="3600" b="1">
              <a:solidFill>
                <a:srgbClr val="C00000"/>
              </a:solidFill>
            </a:endParaRPr>
          </a:p>
          <a:p>
            <a:pPr marL="0" lvl="0" indent="0" algn="l" rtl="0">
              <a:spcBef>
                <a:spcPts val="0"/>
              </a:spcBef>
              <a:spcAft>
                <a:spcPts val="0"/>
              </a:spcAft>
              <a:buNone/>
            </a:pPr>
            <a:endParaRPr/>
          </a:p>
        </p:txBody>
      </p:sp>
      <p:sp>
        <p:nvSpPr>
          <p:cNvPr id="189" name="Google Shape;189;g133ca40d9f7_0_22"/>
          <p:cNvSpPr txBox="1">
            <a:spLocks noGrp="1"/>
          </p:cNvSpPr>
          <p:nvPr>
            <p:ph type="body" idx="1"/>
          </p:nvPr>
        </p:nvSpPr>
        <p:spPr>
          <a:xfrm>
            <a:off x="-5047267" y="3309894"/>
            <a:ext cx="5337900" cy="4371300"/>
          </a:xfrm>
          <a:prstGeom prst="rect">
            <a:avLst/>
          </a:prstGeom>
        </p:spPr>
        <p:txBody>
          <a:bodyPr spcFirstLastPara="1" wrap="square" lIns="91425" tIns="45700" rIns="91425" bIns="45700" anchor="t" anchorCtr="0">
            <a:noAutofit/>
          </a:bodyPr>
          <a:lstStyle/>
          <a:p>
            <a:pPr marL="95250" lvl="0" indent="0" algn="l" rtl="0">
              <a:lnSpc>
                <a:spcPct val="80000"/>
              </a:lnSpc>
              <a:spcBef>
                <a:spcPts val="1200"/>
              </a:spcBef>
              <a:spcAft>
                <a:spcPts val="0"/>
              </a:spcAft>
              <a:buClr>
                <a:schemeClr val="dk1"/>
              </a:buClr>
              <a:buSzPts val="2100"/>
              <a:buNone/>
            </a:pPr>
            <a:endParaRPr lang="es-ES" sz="2100">
              <a:solidFill>
                <a:schemeClr val="dk1"/>
              </a:solidFill>
            </a:endParaRPr>
          </a:p>
          <a:p>
            <a:pPr marL="95250" lvl="0" indent="0" algn="l" rtl="0">
              <a:lnSpc>
                <a:spcPct val="80000"/>
              </a:lnSpc>
              <a:spcBef>
                <a:spcPts val="1200"/>
              </a:spcBef>
              <a:spcAft>
                <a:spcPts val="0"/>
              </a:spcAft>
              <a:buClr>
                <a:schemeClr val="dk1"/>
              </a:buClr>
              <a:buSzPts val="2100"/>
              <a:buNone/>
            </a:pPr>
            <a:endParaRPr lang="es-ES" sz="2100">
              <a:solidFill>
                <a:schemeClr val="dk1"/>
              </a:solidFill>
            </a:endParaRPr>
          </a:p>
          <a:p>
            <a:pPr marL="0" lvl="0" indent="0" algn="l" rtl="0">
              <a:lnSpc>
                <a:spcPct val="80000"/>
              </a:lnSpc>
              <a:spcBef>
                <a:spcPts val="1200"/>
              </a:spcBef>
              <a:spcAft>
                <a:spcPts val="1200"/>
              </a:spcAft>
              <a:buNone/>
            </a:pPr>
            <a:endParaRPr sz="2000"/>
          </a:p>
        </p:txBody>
      </p:sp>
      <p:sp>
        <p:nvSpPr>
          <p:cNvPr id="190" name="Google Shape;190;g133ca40d9f7_0_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rmAutofit lnSpcReduction="10000"/>
          </a:bodyPr>
          <a:lstStyle/>
          <a:p>
            <a:pPr marL="0" lvl="0" indent="0" algn="r" rtl="0">
              <a:spcBef>
                <a:spcPts val="0"/>
              </a:spcBef>
              <a:spcAft>
                <a:spcPts val="0"/>
              </a:spcAft>
              <a:buClr>
                <a:srgbClr val="000000"/>
              </a:buClr>
              <a:buFont typeface="Arial"/>
              <a:buNone/>
            </a:pPr>
            <a:fld id="{00000000-1234-1234-1234-123412341234}" type="slidenum">
              <a:rPr lang="es-CO"/>
              <a:t>15</a:t>
            </a:fld>
            <a:endParaRPr/>
          </a:p>
        </p:txBody>
      </p:sp>
      <p:sp>
        <p:nvSpPr>
          <p:cNvPr id="191" name="Google Shape;191;g133ca40d9f7_0_22"/>
          <p:cNvSpPr txBox="1">
            <a:spLocks noGrp="1"/>
          </p:cNvSpPr>
          <p:nvPr>
            <p:ph type="body" idx="1"/>
          </p:nvPr>
        </p:nvSpPr>
        <p:spPr>
          <a:xfrm>
            <a:off x="973538" y="1256382"/>
            <a:ext cx="10515601" cy="4975085"/>
          </a:xfrm>
          <a:prstGeom prst="rect">
            <a:avLst/>
          </a:prstGeom>
        </p:spPr>
        <p:txBody>
          <a:bodyPr spcFirstLastPara="1" wrap="square" lIns="91425" tIns="45700" rIns="91425" bIns="45700" anchor="t" anchorCtr="0">
            <a:noAutofit/>
          </a:bodyPr>
          <a:lstStyle/>
          <a:p>
            <a:pPr marL="438150" indent="-342900">
              <a:lnSpc>
                <a:spcPct val="80000"/>
              </a:lnSpc>
              <a:spcBef>
                <a:spcPts val="1200"/>
              </a:spcBef>
              <a:buClr>
                <a:srgbClr val="000000"/>
              </a:buClr>
              <a:buSzPts val="2100"/>
            </a:pPr>
            <a:r>
              <a:rPr lang="es-ES" sz="2800">
                <a:solidFill>
                  <a:schemeClr val="dk1"/>
                </a:solidFill>
                <a:latin typeface="+mn-lt"/>
              </a:rPr>
              <a:t>Mejoras </a:t>
            </a:r>
            <a:r>
              <a:rPr lang="es-ES" sz="2800">
                <a:solidFill>
                  <a:schemeClr val="dk1"/>
                </a:solidFill>
              </a:rPr>
              <a:t>en la vida de las sobrevivientes a partir del dinero ganado trabajado.</a:t>
            </a:r>
            <a:endParaRPr lang="es-ES" sz="2800">
              <a:solidFill>
                <a:schemeClr val="dk1"/>
              </a:solidFill>
              <a:ea typeface="+mn-lt"/>
              <a:cs typeface="+mn-lt"/>
            </a:endParaRPr>
          </a:p>
          <a:p>
            <a:pPr marL="438150" indent="-342900">
              <a:lnSpc>
                <a:spcPct val="80000"/>
              </a:lnSpc>
              <a:spcBef>
                <a:spcPts val="1200"/>
              </a:spcBef>
              <a:buClr>
                <a:srgbClr val="000000"/>
              </a:buClr>
              <a:buSzPts val="2100"/>
            </a:pPr>
            <a:endParaRPr lang="es-ES" sz="2800">
              <a:ea typeface="+mn-lt"/>
              <a:cs typeface="+mn-lt"/>
            </a:endParaRPr>
          </a:p>
          <a:p>
            <a:pPr marL="438150" indent="-342900">
              <a:lnSpc>
                <a:spcPct val="80000"/>
              </a:lnSpc>
              <a:spcBef>
                <a:spcPts val="1200"/>
              </a:spcBef>
              <a:buClr>
                <a:srgbClr val="000000"/>
              </a:buClr>
              <a:buSzPts val="2100"/>
            </a:pPr>
            <a:r>
              <a:rPr lang="es-ES" sz="2800">
                <a:solidFill>
                  <a:schemeClr val="dk1"/>
                </a:solidFill>
                <a:latin typeface="+mn-lt"/>
              </a:rPr>
              <a:t>Estrategias de superación</a:t>
            </a:r>
            <a:r>
              <a:rPr lang="es-ES" sz="2800">
                <a:solidFill>
                  <a:schemeClr val="dk1"/>
                </a:solidFill>
              </a:rPr>
              <a:t> </a:t>
            </a:r>
            <a:endParaRPr lang="es-ES" sz="2800">
              <a:solidFill>
                <a:schemeClr val="dk1"/>
              </a:solidFill>
              <a:ea typeface="+mn-lt"/>
              <a:cs typeface="+mn-lt"/>
            </a:endParaRPr>
          </a:p>
          <a:p>
            <a:pPr marL="438150" indent="-342900">
              <a:lnSpc>
                <a:spcPct val="80000"/>
              </a:lnSpc>
              <a:spcBef>
                <a:spcPts val="1200"/>
              </a:spcBef>
              <a:buClr>
                <a:srgbClr val="000000"/>
              </a:buClr>
              <a:buSzPts val="2100"/>
            </a:pPr>
            <a:endParaRPr lang="es-ES" sz="2800">
              <a:ea typeface="+mn-lt"/>
              <a:cs typeface="+mn-lt"/>
            </a:endParaRPr>
          </a:p>
          <a:p>
            <a:pPr marL="438150" indent="-342900">
              <a:lnSpc>
                <a:spcPct val="80000"/>
              </a:lnSpc>
              <a:spcBef>
                <a:spcPts val="1200"/>
              </a:spcBef>
              <a:buClr>
                <a:srgbClr val="000000"/>
              </a:buClr>
              <a:buSzPts val="2100"/>
            </a:pPr>
            <a:r>
              <a:rPr lang="es-ES" sz="2800">
                <a:solidFill>
                  <a:schemeClr val="dk1"/>
                </a:solidFill>
                <a:latin typeface="+mn-lt"/>
              </a:rPr>
              <a:t>Las impulsoras del cambio</a:t>
            </a:r>
            <a:endParaRPr lang="en-US" sz="2800">
              <a:solidFill>
                <a:schemeClr val="dk1"/>
              </a:solidFill>
              <a:ea typeface="+mn-lt"/>
              <a:cs typeface="+mn-lt"/>
            </a:endParaRPr>
          </a:p>
          <a:p>
            <a:pPr marL="438150" indent="-342900">
              <a:lnSpc>
                <a:spcPct val="80000"/>
              </a:lnSpc>
              <a:spcBef>
                <a:spcPts val="1200"/>
              </a:spcBef>
              <a:buClr>
                <a:srgbClr val="000000"/>
              </a:buClr>
              <a:buSzPts val="2100"/>
            </a:pPr>
            <a:endParaRPr lang="es-ES" sz="2800">
              <a:ea typeface="+mn-lt"/>
              <a:cs typeface="+mn-lt"/>
            </a:endParaRPr>
          </a:p>
          <a:p>
            <a:pPr marL="438150" indent="-342900">
              <a:lnSpc>
                <a:spcPct val="80000"/>
              </a:lnSpc>
              <a:spcBef>
                <a:spcPts val="1200"/>
              </a:spcBef>
              <a:buClr>
                <a:srgbClr val="000000"/>
              </a:buClr>
              <a:buSzPts val="2100"/>
            </a:pPr>
            <a:r>
              <a:rPr lang="es-ES" sz="2800">
                <a:solidFill>
                  <a:schemeClr val="dk1"/>
                </a:solidFill>
                <a:latin typeface="+mn-lt"/>
              </a:rPr>
              <a:t>La sensación de empoderamiento para defenderse ante situaciones</a:t>
            </a:r>
            <a:r>
              <a:rPr lang="es-ES" sz="2800">
                <a:solidFill>
                  <a:schemeClr val="dk1"/>
                </a:solidFill>
              </a:rPr>
              <a:t> </a:t>
            </a:r>
            <a:r>
              <a:rPr lang="es-ES" sz="2800">
                <a:solidFill>
                  <a:schemeClr val="dk1"/>
                </a:solidFill>
                <a:latin typeface="+mn-lt"/>
              </a:rPr>
              <a:t>de abuso</a:t>
            </a:r>
            <a:endParaRPr lang="en-US" sz="2800">
              <a:solidFill>
                <a:schemeClr val="dk1"/>
              </a:solidFill>
              <a:ea typeface="+mn-lt"/>
              <a:cs typeface="+mn-lt"/>
            </a:endParaRPr>
          </a:p>
          <a:p>
            <a:pPr marL="457200" lvl="0" indent="-361950" algn="l">
              <a:lnSpc>
                <a:spcPct val="80000"/>
              </a:lnSpc>
              <a:spcBef>
                <a:spcPts val="1200"/>
              </a:spcBef>
              <a:spcAft>
                <a:spcPts val="0"/>
              </a:spcAft>
              <a:buClr>
                <a:srgbClr val="000000"/>
              </a:buClr>
              <a:buSzPts val="2100"/>
              <a:buChar char="●"/>
            </a:pPr>
            <a:endParaRPr lang="es-ES" sz="2800">
              <a:ea typeface="+mn-lt"/>
              <a:cs typeface="+mn-lt"/>
            </a:endParaRPr>
          </a:p>
          <a:p>
            <a:pPr indent="-361950">
              <a:lnSpc>
                <a:spcPct val="80000"/>
              </a:lnSpc>
              <a:spcBef>
                <a:spcPts val="1200"/>
              </a:spcBef>
              <a:buClr>
                <a:srgbClr val="000000"/>
              </a:buClr>
              <a:buSzPts val="2100"/>
            </a:pPr>
            <a:r>
              <a:rPr lang="es-ES" sz="2800">
                <a:solidFill>
                  <a:schemeClr val="dk1"/>
                </a:solidFill>
                <a:ea typeface="+mn-lt"/>
                <a:cs typeface="+mn-lt"/>
              </a:rPr>
              <a:t>Otras personas beneficiadas </a:t>
            </a:r>
            <a:endParaRPr lang="en-US" sz="2800">
              <a:solidFill>
                <a:schemeClr val="dk1"/>
              </a:solidFill>
              <a:ea typeface="+mn-lt"/>
              <a:cs typeface="+mn-lt"/>
            </a:endParaRPr>
          </a:p>
          <a:p>
            <a:pPr>
              <a:lnSpc>
                <a:spcPct val="80000"/>
              </a:lnSpc>
              <a:spcBef>
                <a:spcPts val="1200"/>
              </a:spcBef>
              <a:buClr>
                <a:srgbClr val="000000"/>
              </a:buClr>
              <a:buSzPts val="2100"/>
            </a:pPr>
            <a:endParaRPr lang="en-US" sz="2800">
              <a:ea typeface="+mn-lt"/>
              <a:cs typeface="+mn-lt"/>
            </a:endParaRPr>
          </a:p>
          <a:p>
            <a:pPr lvl="0" algn="l">
              <a:lnSpc>
                <a:spcPct val="80000"/>
              </a:lnSpc>
              <a:spcBef>
                <a:spcPts val="1200"/>
              </a:spcBef>
              <a:spcAft>
                <a:spcPts val="0"/>
              </a:spcAft>
              <a:buClr>
                <a:srgbClr val="000000"/>
              </a:buClr>
              <a:buSzPts val="2100"/>
            </a:pPr>
            <a:endParaRPr lang="en-US" sz="2800">
              <a:ea typeface="+mn-lt"/>
              <a:cs typeface="+mn-lt"/>
            </a:endParaRPr>
          </a:p>
          <a:p>
            <a:pPr lvl="0" algn="l">
              <a:lnSpc>
                <a:spcPct val="80000"/>
              </a:lnSpc>
              <a:spcBef>
                <a:spcPts val="1200"/>
              </a:spcBef>
              <a:spcAft>
                <a:spcPts val="1200"/>
              </a:spcAft>
              <a:buClr>
                <a:srgbClr val="000000"/>
              </a:buClr>
              <a:buSzPts val="2100"/>
            </a:pPr>
            <a:endParaRPr lang="en-US" sz="2800">
              <a:ea typeface="+mn-lt"/>
              <a:cs typeface="+mn-lt"/>
            </a:endParaRPr>
          </a:p>
          <a:p>
            <a:pPr marL="95250" lvl="0" indent="0" algn="l">
              <a:lnSpc>
                <a:spcPct val="80000"/>
              </a:lnSpc>
              <a:spcBef>
                <a:spcPts val="1200"/>
              </a:spcBef>
              <a:buClr>
                <a:srgbClr val="000000"/>
              </a:buClr>
              <a:buSzPts val="2100"/>
              <a:buNone/>
            </a:pPr>
            <a:endParaRPr lang="es-ES" sz="2800">
              <a:solidFill>
                <a:schemeClr val="dk1"/>
              </a:solidFill>
              <a:cs typeface="Calibri"/>
            </a:endParaRPr>
          </a:p>
        </p:txBody>
      </p:sp>
    </p:spTree>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33ec48d0b2_0_11"/>
          <p:cNvSpPr txBox="1">
            <a:spLocks noGrp="1"/>
          </p:cNvSpPr>
          <p:nvPr>
            <p:ph type="title"/>
          </p:nvPr>
        </p:nvSpPr>
        <p:spPr>
          <a:xfrm>
            <a:off x="715371" y="345169"/>
            <a:ext cx="10515600" cy="6628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36F1E"/>
              </a:buClr>
              <a:buSzPts val="3600"/>
              <a:buFont typeface="Calibri"/>
              <a:buNone/>
            </a:pPr>
            <a:r>
              <a:rPr lang="es-CO" sz="3600" b="1">
                <a:solidFill>
                  <a:srgbClr val="C00000"/>
                </a:solidFill>
              </a:rPr>
              <a:t>Violencia basada en género </a:t>
            </a:r>
            <a:endParaRPr sz="3600" b="1">
              <a:solidFill>
                <a:srgbClr val="C00000"/>
              </a:solidFill>
            </a:endParaRPr>
          </a:p>
        </p:txBody>
      </p:sp>
      <p:pic>
        <p:nvPicPr>
          <p:cNvPr id="197" name="Google Shape;197;g133ec48d0b2_0_11"/>
          <p:cNvPicPr preferRelativeResize="0"/>
          <p:nvPr/>
        </p:nvPicPr>
        <p:blipFill>
          <a:blip r:embed="rId3">
            <a:alphaModFix/>
          </a:blip>
          <a:stretch>
            <a:fillRect/>
          </a:stretch>
        </p:blipFill>
        <p:spPr>
          <a:xfrm>
            <a:off x="0" y="1383454"/>
            <a:ext cx="5390866" cy="4565104"/>
          </a:xfrm>
          <a:prstGeom prst="rect">
            <a:avLst/>
          </a:prstGeom>
          <a:noFill/>
          <a:ln>
            <a:noFill/>
          </a:ln>
          <a:effectLst>
            <a:outerShdw blurRad="50800" dist="38100" dir="2700000" algn="tl" rotWithShape="0">
              <a:prstClr val="black">
                <a:alpha val="40000"/>
              </a:prstClr>
            </a:outerShdw>
          </a:effectLst>
        </p:spPr>
      </p:pic>
      <p:sp>
        <p:nvSpPr>
          <p:cNvPr id="198" name="Google Shape;198;g133ec48d0b2_0_11"/>
          <p:cNvSpPr txBox="1"/>
          <p:nvPr/>
        </p:nvSpPr>
        <p:spPr>
          <a:xfrm>
            <a:off x="5384462" y="917943"/>
            <a:ext cx="6001534" cy="6001613"/>
          </a:xfrm>
          <a:prstGeom prst="rect">
            <a:avLst/>
          </a:prstGeom>
          <a:noFill/>
          <a:ln>
            <a:noFill/>
          </a:ln>
        </p:spPr>
        <p:txBody>
          <a:bodyPr spcFirstLastPara="1" wrap="square" lIns="91425" tIns="91425" rIns="91425" bIns="91425" anchor="t" anchorCtr="0">
            <a:spAutoFit/>
          </a:bodyPr>
          <a:lstStyle/>
          <a:p>
            <a:pPr marL="457200" indent="-355600" algn="just">
              <a:spcBef>
                <a:spcPts val="1200"/>
              </a:spcBef>
              <a:buClr>
                <a:schemeClr val="dk1"/>
              </a:buClr>
              <a:buSzPts val="2000"/>
              <a:buChar char="●"/>
            </a:pPr>
            <a:r>
              <a:rPr lang="es-ES" sz="2000">
                <a:solidFill>
                  <a:schemeClr val="dk1"/>
                </a:solidFill>
              </a:rPr>
              <a:t>En ambos grupos se presentaron </a:t>
            </a:r>
            <a:r>
              <a:rPr lang="es-ES" sz="2000" b="1">
                <a:solidFill>
                  <a:schemeClr val="dk1"/>
                </a:solidFill>
              </a:rPr>
              <a:t>reducciones estadísticamente significativas en </a:t>
            </a:r>
            <a:r>
              <a:rPr lang="es-ES" sz="2000">
                <a:solidFill>
                  <a:schemeClr val="dk1"/>
                </a:solidFill>
              </a:rPr>
              <a:t>cualquier </a:t>
            </a:r>
            <a:r>
              <a:rPr lang="es-ES" sz="2000" b="1">
                <a:solidFill>
                  <a:schemeClr val="dk1"/>
                </a:solidFill>
              </a:rPr>
              <a:t>VCP</a:t>
            </a:r>
            <a:r>
              <a:rPr lang="es-ES" sz="2000">
                <a:solidFill>
                  <a:schemeClr val="dk1"/>
                </a:solidFill>
              </a:rPr>
              <a:t> durante los 4 meses.</a:t>
            </a:r>
            <a:endParaRPr lang="en-US" sz="2000" b="1">
              <a:solidFill>
                <a:schemeClr val="dk1"/>
              </a:solidFill>
            </a:endParaRPr>
          </a:p>
          <a:p>
            <a:pPr marL="457200" indent="-355600" algn="just">
              <a:spcBef>
                <a:spcPts val="1200"/>
              </a:spcBef>
              <a:buClr>
                <a:srgbClr val="000000"/>
              </a:buClr>
              <a:buSzPts val="2000"/>
              <a:buChar char="●"/>
            </a:pPr>
            <a:r>
              <a:rPr lang="en-US" sz="2000" b="1">
                <a:solidFill>
                  <a:schemeClr val="dk1"/>
                </a:solidFill>
              </a:rPr>
              <a:t>Grupo con </a:t>
            </a:r>
            <a:r>
              <a:rPr lang="en-US" sz="2000" b="1" err="1">
                <a:solidFill>
                  <a:schemeClr val="dk1"/>
                </a:solidFill>
              </a:rPr>
              <a:t>efectivo</a:t>
            </a:r>
            <a:r>
              <a:rPr lang="en-US" sz="2000" b="1">
                <a:solidFill>
                  <a:schemeClr val="dk1"/>
                </a:solidFill>
              </a:rPr>
              <a:t> (22%)</a:t>
            </a:r>
            <a:endParaRPr lang="en-US" sz="2000" b="1">
              <a:solidFill>
                <a:schemeClr val="dk1"/>
              </a:solidFill>
              <a:cs typeface="Calibri"/>
            </a:endParaRPr>
          </a:p>
          <a:p>
            <a:pPr marL="914400" lvl="1" indent="-355600" algn="just">
              <a:lnSpc>
                <a:spcPct val="80000"/>
              </a:lnSpc>
              <a:spcBef>
                <a:spcPts val="1200"/>
              </a:spcBef>
              <a:buClr>
                <a:schemeClr val="dk1"/>
              </a:buClr>
              <a:buSzPts val="2000"/>
              <a:buChar char="○"/>
            </a:pPr>
            <a:r>
              <a:rPr lang="es-CO" sz="2000" b="1">
                <a:solidFill>
                  <a:schemeClr val="dk1"/>
                </a:solidFill>
              </a:rPr>
              <a:t>   Grupo sin efectivo (13%)</a:t>
            </a:r>
            <a:endParaRPr lang="es-ES" sz="500" b="1">
              <a:solidFill>
                <a:schemeClr val="dk1"/>
              </a:solidFill>
              <a:cs typeface="Calibri"/>
            </a:endParaRPr>
          </a:p>
          <a:p>
            <a:pPr marL="457200" lvl="0" indent="-355600" algn="just" rtl="0">
              <a:lnSpc>
                <a:spcPct val="100000"/>
              </a:lnSpc>
              <a:spcBef>
                <a:spcPts val="1200"/>
              </a:spcBef>
              <a:spcAft>
                <a:spcPts val="0"/>
              </a:spcAft>
              <a:buClr>
                <a:schemeClr val="dk1"/>
              </a:buClr>
              <a:buSzPts val="2000"/>
              <a:buChar char="●"/>
            </a:pPr>
            <a:r>
              <a:rPr lang="es-ES" sz="2000" b="1">
                <a:solidFill>
                  <a:schemeClr val="dk1"/>
                </a:solidFill>
              </a:rPr>
              <a:t>Autoinculpación</a:t>
            </a:r>
            <a:endParaRPr sz="2000">
              <a:solidFill>
                <a:schemeClr val="dk1"/>
              </a:solidFill>
              <a:cs typeface="Calibri"/>
            </a:endParaRPr>
          </a:p>
          <a:p>
            <a:pPr marL="914400" lvl="1" indent="-355600" algn="just">
              <a:lnSpc>
                <a:spcPct val="80000"/>
              </a:lnSpc>
              <a:spcBef>
                <a:spcPts val="1200"/>
              </a:spcBef>
              <a:buClr>
                <a:schemeClr val="dk1"/>
              </a:buClr>
              <a:buSzPts val="2000"/>
              <a:buChar char="○"/>
            </a:pPr>
            <a:r>
              <a:rPr lang="en-US" sz="2000">
                <a:solidFill>
                  <a:schemeClr val="dk1"/>
                </a:solidFill>
              </a:rPr>
              <a:t>Grupo con </a:t>
            </a:r>
            <a:r>
              <a:rPr lang="en-US" sz="2000" err="1">
                <a:solidFill>
                  <a:schemeClr val="dk1"/>
                </a:solidFill>
              </a:rPr>
              <a:t>efectivo</a:t>
            </a:r>
            <a:r>
              <a:rPr lang="en-US" sz="2000">
                <a:solidFill>
                  <a:schemeClr val="dk1"/>
                </a:solidFill>
              </a:rPr>
              <a:t> </a:t>
            </a:r>
            <a:r>
              <a:rPr lang="es-CO" sz="2000">
                <a:solidFill>
                  <a:schemeClr val="dk1"/>
                </a:solidFill>
              </a:rPr>
              <a:t>(35%) </a:t>
            </a:r>
            <a:endParaRPr lang="es-CO" sz="2000">
              <a:solidFill>
                <a:schemeClr val="dk1"/>
              </a:solidFill>
              <a:cs typeface="Calibri"/>
            </a:endParaRPr>
          </a:p>
          <a:p>
            <a:pPr marL="914400" lvl="1" indent="-355600" algn="just" rtl="0">
              <a:lnSpc>
                <a:spcPct val="80000"/>
              </a:lnSpc>
              <a:spcBef>
                <a:spcPts val="1200"/>
              </a:spcBef>
              <a:spcAft>
                <a:spcPts val="0"/>
              </a:spcAft>
              <a:buClr>
                <a:schemeClr val="dk1"/>
              </a:buClr>
              <a:buSzPts val="2000"/>
              <a:buChar char="○"/>
            </a:pPr>
            <a:r>
              <a:rPr lang="es-CO" sz="2000">
                <a:solidFill>
                  <a:schemeClr val="dk1"/>
                </a:solidFill>
              </a:rPr>
              <a:t>Grupo sin efectivo (23%)</a:t>
            </a:r>
            <a:endParaRPr sz="500">
              <a:solidFill>
                <a:schemeClr val="dk1"/>
              </a:solidFill>
              <a:cs typeface="Calibri"/>
            </a:endParaRPr>
          </a:p>
          <a:p>
            <a:pPr marL="457200" indent="-355600" algn="just">
              <a:spcBef>
                <a:spcPts val="1200"/>
              </a:spcBef>
              <a:buClr>
                <a:srgbClr val="000000"/>
              </a:buClr>
              <a:buSzPts val="2000"/>
              <a:buChar char="●"/>
            </a:pPr>
            <a:r>
              <a:rPr lang="es-ES" sz="2000">
                <a:solidFill>
                  <a:schemeClr val="dk1"/>
                </a:solidFill>
              </a:rPr>
              <a:t>Ambos tuvieron </a:t>
            </a:r>
            <a:r>
              <a:rPr lang="es-ES" sz="2000" b="1">
                <a:solidFill>
                  <a:schemeClr val="dk1"/>
                </a:solidFill>
              </a:rPr>
              <a:t>aumentos estadísticamente significativos </a:t>
            </a:r>
            <a:r>
              <a:rPr lang="es-ES" sz="2000">
                <a:solidFill>
                  <a:schemeClr val="dk1"/>
                </a:solidFill>
              </a:rPr>
              <a:t>en las </a:t>
            </a:r>
            <a:r>
              <a:rPr lang="es-ES" sz="2000" b="1">
                <a:solidFill>
                  <a:schemeClr val="dk1"/>
                </a:solidFill>
              </a:rPr>
              <a:t>puntuaciones de actitudes de género.</a:t>
            </a:r>
            <a:endParaRPr lang="es-ES" sz="2000" b="1">
              <a:solidFill>
                <a:schemeClr val="dk1"/>
              </a:solidFill>
              <a:cs typeface="Calibri"/>
            </a:endParaRPr>
          </a:p>
          <a:p>
            <a:pPr marL="457200" indent="-355600" algn="just">
              <a:spcBef>
                <a:spcPts val="1200"/>
              </a:spcBef>
              <a:buClr>
                <a:schemeClr val="dk1"/>
              </a:buClr>
              <a:buSzPts val="2000"/>
              <a:buChar char="●"/>
            </a:pPr>
            <a:r>
              <a:rPr lang="es-CO" sz="2000" b="1">
                <a:solidFill>
                  <a:schemeClr val="dk1"/>
                </a:solidFill>
              </a:rPr>
              <a:t>95% </a:t>
            </a:r>
            <a:r>
              <a:rPr lang="es-CO" sz="2000">
                <a:solidFill>
                  <a:schemeClr val="dk1"/>
                </a:solidFill>
              </a:rPr>
              <a:t>de las participantes </a:t>
            </a:r>
            <a:r>
              <a:rPr lang="es-CO" sz="2000" b="1">
                <a:solidFill>
                  <a:schemeClr val="dk1"/>
                </a:solidFill>
              </a:rPr>
              <a:t>se sintieron más seguras;  </a:t>
            </a:r>
            <a:r>
              <a:rPr lang="es-CO" sz="2000">
                <a:solidFill>
                  <a:schemeClr val="dk1"/>
                </a:solidFill>
              </a:rPr>
              <a:t>e</a:t>
            </a:r>
            <a:r>
              <a:rPr lang="es-ES" sz="2000">
                <a:solidFill>
                  <a:schemeClr val="dk1"/>
                </a:solidFill>
              </a:rPr>
              <a:t>l grupo con efectivo tenía una </a:t>
            </a:r>
            <a:r>
              <a:rPr lang="es-ES" sz="2000" b="1">
                <a:solidFill>
                  <a:schemeClr val="dk1"/>
                </a:solidFill>
              </a:rPr>
              <a:t>mayor sensación de seguridad.</a:t>
            </a:r>
            <a:endParaRPr lang="es-ES" sz="2000" b="1">
              <a:solidFill>
                <a:schemeClr val="dk1"/>
              </a:solidFill>
              <a:cs typeface="Calibri"/>
            </a:endParaRPr>
          </a:p>
          <a:p>
            <a:pPr marL="0" lvl="0" indent="0" algn="l" rtl="0">
              <a:lnSpc>
                <a:spcPct val="100000"/>
              </a:lnSpc>
              <a:spcBef>
                <a:spcPts val="120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32b6a72128_0_261"/>
          <p:cNvSpPr txBox="1">
            <a:spLocks noGrp="1"/>
          </p:cNvSpPr>
          <p:nvPr>
            <p:ph type="title"/>
          </p:nvPr>
        </p:nvSpPr>
        <p:spPr>
          <a:xfrm>
            <a:off x="838200" y="350609"/>
            <a:ext cx="10515600" cy="5928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36F1E"/>
              </a:buClr>
              <a:buSzPts val="3600"/>
              <a:buFont typeface="Calibri"/>
              <a:buNone/>
            </a:pPr>
            <a:r>
              <a:rPr lang="es-CO" sz="3600" b="1">
                <a:solidFill>
                  <a:srgbClr val="C00000"/>
                </a:solidFill>
              </a:rPr>
              <a:t>Bienestar</a:t>
            </a:r>
            <a:endParaRPr sz="3600" b="1">
              <a:solidFill>
                <a:srgbClr val="C00000"/>
              </a:solidFill>
            </a:endParaRPr>
          </a:p>
        </p:txBody>
      </p:sp>
      <p:sp>
        <p:nvSpPr>
          <p:cNvPr id="204" name="Google Shape;204;g132b6a72128_0_261"/>
          <p:cNvSpPr txBox="1"/>
          <p:nvPr/>
        </p:nvSpPr>
        <p:spPr>
          <a:xfrm>
            <a:off x="5982970" y="1290312"/>
            <a:ext cx="5374929" cy="5032117"/>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3C4043"/>
              </a:buClr>
              <a:buSzPts val="2100"/>
              <a:buChar char="●"/>
            </a:pPr>
            <a:r>
              <a:rPr lang="es-ES" sz="2100">
                <a:solidFill>
                  <a:srgbClr val="3C4043"/>
                </a:solidFill>
                <a:highlight>
                  <a:srgbClr val="FFFFFF"/>
                </a:highlight>
              </a:rPr>
              <a:t>Ambos grupos presentaron una </a:t>
            </a:r>
            <a:r>
              <a:rPr lang="es-ES" sz="2100" b="1">
                <a:solidFill>
                  <a:srgbClr val="3C4043"/>
                </a:solidFill>
                <a:highlight>
                  <a:srgbClr val="FFFFFF"/>
                </a:highlight>
              </a:rPr>
              <a:t>reducción en el estrés mental.</a:t>
            </a:r>
          </a:p>
          <a:p>
            <a:pPr marL="95250" lvl="0" algn="l" rtl="0">
              <a:spcBef>
                <a:spcPts val="0"/>
              </a:spcBef>
              <a:spcAft>
                <a:spcPts val="0"/>
              </a:spcAft>
              <a:buClr>
                <a:srgbClr val="3C4043"/>
              </a:buClr>
              <a:buSzPts val="2100"/>
            </a:pPr>
            <a:endParaRPr lang="es-ES" sz="2100" b="1">
              <a:solidFill>
                <a:srgbClr val="3C4043"/>
              </a:solidFill>
              <a:highlight>
                <a:srgbClr val="FFFFFF"/>
              </a:highlight>
            </a:endParaRPr>
          </a:p>
          <a:p>
            <a:pPr marL="457200" lvl="0" indent="-361950" algn="l" rtl="0">
              <a:spcBef>
                <a:spcPts val="0"/>
              </a:spcBef>
              <a:spcAft>
                <a:spcPts val="0"/>
              </a:spcAft>
              <a:buClr>
                <a:srgbClr val="3C4043"/>
              </a:buClr>
              <a:buSzPts val="2100"/>
              <a:buChar char="●"/>
            </a:pPr>
            <a:r>
              <a:rPr lang="es-ES" sz="2100">
                <a:solidFill>
                  <a:srgbClr val="3C4043"/>
                </a:solidFill>
                <a:highlight>
                  <a:srgbClr val="FFFFFF"/>
                </a:highlight>
              </a:rPr>
              <a:t>El grupo con efectivo </a:t>
            </a:r>
            <a:r>
              <a:rPr lang="es-ES" sz="2100" b="1">
                <a:solidFill>
                  <a:srgbClr val="3C4043"/>
                </a:solidFill>
                <a:highlight>
                  <a:srgbClr val="FFFFFF"/>
                </a:highlight>
              </a:rPr>
              <a:t>tuvo un aumento estadísticamente significativo en las puntuaciones de esperanza </a:t>
            </a:r>
            <a:r>
              <a:rPr lang="es-ES" sz="2100">
                <a:solidFill>
                  <a:srgbClr val="3C4043"/>
                </a:solidFill>
                <a:highlight>
                  <a:srgbClr val="FFFFFF"/>
                </a:highlight>
              </a:rPr>
              <a:t>(perspectiva de futuro) y un </a:t>
            </a:r>
            <a:r>
              <a:rPr lang="es-ES" sz="2100" b="1">
                <a:solidFill>
                  <a:srgbClr val="3C4043"/>
                </a:solidFill>
                <a:highlight>
                  <a:srgbClr val="FFFFFF"/>
                </a:highlight>
              </a:rPr>
              <a:t>mayor bienestar </a:t>
            </a:r>
            <a:r>
              <a:rPr lang="es-ES" sz="2100">
                <a:solidFill>
                  <a:srgbClr val="3C4043"/>
                </a:solidFill>
                <a:highlight>
                  <a:srgbClr val="FFFFFF"/>
                </a:highlight>
              </a:rPr>
              <a:t>y </a:t>
            </a:r>
            <a:r>
              <a:rPr lang="es-ES" sz="2100" b="1">
                <a:solidFill>
                  <a:srgbClr val="3C4043"/>
                </a:solidFill>
                <a:highlight>
                  <a:srgbClr val="FFFFFF"/>
                </a:highlight>
              </a:rPr>
              <a:t>autonomía</a:t>
            </a:r>
            <a:r>
              <a:rPr lang="es-ES" sz="2100">
                <a:solidFill>
                  <a:srgbClr val="3C4043"/>
                </a:solidFill>
                <a:highlight>
                  <a:srgbClr val="FFFFFF"/>
                </a:highlight>
              </a:rPr>
              <a:t> que el grupo sin efectivo.</a:t>
            </a:r>
            <a:endParaRPr lang="es-ES" sz="2100">
              <a:solidFill>
                <a:srgbClr val="3C4043"/>
              </a:solidFill>
              <a:highlight>
                <a:srgbClr val="FFFFFF"/>
              </a:highlight>
              <a:cs typeface="Calibri"/>
            </a:endParaRPr>
          </a:p>
          <a:p>
            <a:pPr marL="95250" lvl="0" algn="l" rtl="0">
              <a:spcBef>
                <a:spcPts val="0"/>
              </a:spcBef>
              <a:spcAft>
                <a:spcPts val="0"/>
              </a:spcAft>
              <a:buClr>
                <a:srgbClr val="3C4043"/>
              </a:buClr>
              <a:buSzPts val="2100"/>
            </a:pPr>
            <a:endParaRPr sz="2100">
              <a:solidFill>
                <a:srgbClr val="3C4043"/>
              </a:solidFill>
              <a:highlight>
                <a:srgbClr val="FFFFFF"/>
              </a:highlight>
            </a:endParaRPr>
          </a:p>
          <a:p>
            <a:pPr marL="457200" lvl="0" indent="-361950" algn="l" rtl="0">
              <a:spcBef>
                <a:spcPts val="0"/>
              </a:spcBef>
              <a:spcAft>
                <a:spcPts val="0"/>
              </a:spcAft>
              <a:buClr>
                <a:srgbClr val="3C4043"/>
              </a:buClr>
              <a:buSzPts val="2100"/>
              <a:buChar char="●"/>
            </a:pPr>
            <a:r>
              <a:rPr lang="es-ES" sz="2100" b="1">
                <a:solidFill>
                  <a:srgbClr val="3C4043"/>
                </a:solidFill>
                <a:highlight>
                  <a:srgbClr val="FFFFFF"/>
                </a:highlight>
              </a:rPr>
              <a:t>Ayuda psicológica </a:t>
            </a:r>
            <a:r>
              <a:rPr lang="es-ES" sz="2100">
                <a:solidFill>
                  <a:srgbClr val="3C4043"/>
                </a:solidFill>
                <a:highlight>
                  <a:srgbClr val="FFFFFF"/>
                </a:highlight>
              </a:rPr>
              <a:t>y</a:t>
            </a:r>
            <a:r>
              <a:rPr lang="es-ES" sz="2100" b="1">
                <a:solidFill>
                  <a:srgbClr val="3C4043"/>
                </a:solidFill>
                <a:highlight>
                  <a:srgbClr val="FFFFFF"/>
                </a:highlight>
              </a:rPr>
              <a:t> talleres</a:t>
            </a:r>
            <a:r>
              <a:rPr lang="es-ES" sz="2100">
                <a:solidFill>
                  <a:srgbClr val="3C4043"/>
                </a:solidFill>
                <a:highlight>
                  <a:srgbClr val="FFFFFF"/>
                </a:highlight>
              </a:rPr>
              <a:t> para ambos grupos </a:t>
            </a:r>
            <a:endParaRPr sz="2100">
              <a:solidFill>
                <a:srgbClr val="3C4043"/>
              </a:solidFill>
              <a:highlight>
                <a:srgbClr val="FFFFFF"/>
              </a:highlight>
            </a:endParaRPr>
          </a:p>
          <a:p>
            <a:pPr marL="914400" lvl="1" indent="-361950" algn="l" rtl="0">
              <a:spcBef>
                <a:spcPts val="0"/>
              </a:spcBef>
              <a:spcAft>
                <a:spcPts val="0"/>
              </a:spcAft>
              <a:buClr>
                <a:srgbClr val="3C4043"/>
              </a:buClr>
              <a:buSzPts val="2100"/>
              <a:buChar char="○"/>
            </a:pPr>
            <a:r>
              <a:rPr lang="es-ES" sz="2100" b="1">
                <a:solidFill>
                  <a:srgbClr val="3C4043"/>
                </a:solidFill>
                <a:highlight>
                  <a:srgbClr val="FFFFFF"/>
                </a:highlight>
              </a:rPr>
              <a:t>Aumento de la autoestima </a:t>
            </a:r>
            <a:r>
              <a:rPr lang="es-ES" sz="2100">
                <a:solidFill>
                  <a:srgbClr val="3C4043"/>
                </a:solidFill>
                <a:highlight>
                  <a:srgbClr val="FFFFFF"/>
                </a:highlight>
              </a:rPr>
              <a:t>y</a:t>
            </a:r>
            <a:r>
              <a:rPr lang="es-ES" sz="2100" b="1">
                <a:solidFill>
                  <a:srgbClr val="3C4043"/>
                </a:solidFill>
                <a:highlight>
                  <a:srgbClr val="FFFFFF"/>
                </a:highlight>
              </a:rPr>
              <a:t> la resiliencia</a:t>
            </a:r>
          </a:p>
          <a:p>
            <a:pPr marL="914400" lvl="1" indent="-361950" algn="l" rtl="0">
              <a:spcBef>
                <a:spcPts val="0"/>
              </a:spcBef>
              <a:spcAft>
                <a:spcPts val="0"/>
              </a:spcAft>
              <a:buClr>
                <a:srgbClr val="3C4043"/>
              </a:buClr>
              <a:buSzPts val="2100"/>
              <a:buChar char="○"/>
            </a:pPr>
            <a:r>
              <a:rPr lang="es-ES" sz="2100" b="1">
                <a:solidFill>
                  <a:srgbClr val="3C4043"/>
                </a:solidFill>
                <a:highlight>
                  <a:srgbClr val="FFFFFF"/>
                </a:highlight>
              </a:rPr>
              <a:t>Reducción de la sensación de aislamiento. </a:t>
            </a:r>
            <a:endParaRPr sz="2000">
              <a:solidFill>
                <a:schemeClr val="dk1"/>
              </a:solidFill>
              <a:latin typeface="Calibri"/>
              <a:ea typeface="Calibri"/>
              <a:cs typeface="Calibri"/>
              <a:sym typeface="Calibri"/>
            </a:endParaRPr>
          </a:p>
        </p:txBody>
      </p:sp>
      <p:pic>
        <p:nvPicPr>
          <p:cNvPr id="205" name="Google Shape;205;g132b6a72128_0_261"/>
          <p:cNvPicPr preferRelativeResize="0"/>
          <p:nvPr/>
        </p:nvPicPr>
        <p:blipFill>
          <a:blip r:embed="rId3">
            <a:alphaModFix/>
          </a:blip>
          <a:stretch>
            <a:fillRect/>
          </a:stretch>
        </p:blipFill>
        <p:spPr>
          <a:xfrm>
            <a:off x="0" y="1290312"/>
            <a:ext cx="5808799" cy="491045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32b6a72128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lnSpcReduction="10000"/>
          </a:bodyPr>
          <a:lstStyle/>
          <a:p>
            <a:pPr marL="0" lvl="0" indent="0" algn="r" rtl="0">
              <a:spcBef>
                <a:spcPts val="0"/>
              </a:spcBef>
              <a:spcAft>
                <a:spcPts val="0"/>
              </a:spcAft>
              <a:buNone/>
            </a:pPr>
            <a:fld id="{00000000-1234-1234-1234-123412341234}" type="slidenum">
              <a:rPr lang="es-CO">
                <a:solidFill>
                  <a:schemeClr val="dk2"/>
                </a:solidFill>
                <a:latin typeface="Arial"/>
                <a:ea typeface="Arial"/>
                <a:cs typeface="Arial"/>
                <a:sym typeface="Arial"/>
              </a:rPr>
              <a:t>18</a:t>
            </a:fld>
            <a:endParaRPr>
              <a:solidFill>
                <a:schemeClr val="dk2"/>
              </a:solidFill>
              <a:latin typeface="Arial"/>
              <a:ea typeface="Arial"/>
              <a:cs typeface="Arial"/>
              <a:sym typeface="Arial"/>
            </a:endParaRPr>
          </a:p>
        </p:txBody>
      </p:sp>
      <p:sp>
        <p:nvSpPr>
          <p:cNvPr id="211" name="Google Shape;211;g132b6a72128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36F1E"/>
              </a:buClr>
              <a:buSzPts val="4400"/>
              <a:buFont typeface="Calibri"/>
              <a:buNone/>
            </a:pPr>
            <a:r>
              <a:rPr lang="es-CO">
                <a:solidFill>
                  <a:srgbClr val="E36F1E"/>
                </a:solidFill>
              </a:rPr>
              <a:t> </a:t>
            </a:r>
            <a:endParaRPr>
              <a:solidFill>
                <a:srgbClr val="E36F1E"/>
              </a:solidFill>
            </a:endParaRPr>
          </a:p>
        </p:txBody>
      </p:sp>
      <p:sp>
        <p:nvSpPr>
          <p:cNvPr id="214" name="Google Shape;214;g132b6a72128_0_275"/>
          <p:cNvSpPr txBox="1">
            <a:spLocks noGrp="1"/>
          </p:cNvSpPr>
          <p:nvPr>
            <p:ph type="title"/>
          </p:nvPr>
        </p:nvSpPr>
        <p:spPr>
          <a:xfrm>
            <a:off x="838200" y="508816"/>
            <a:ext cx="10515600" cy="91059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800"/>
              <a:buFont typeface="Calibri"/>
              <a:buNone/>
            </a:pPr>
            <a:r>
              <a:rPr lang="es-CO" sz="3600" b="1">
                <a:solidFill>
                  <a:srgbClr val="C00000"/>
                </a:solidFill>
              </a:rPr>
              <a:t>Recomendaciones</a:t>
            </a:r>
            <a:endParaRPr sz="3600" b="1">
              <a:solidFill>
                <a:srgbClr val="C00000"/>
              </a:solidFill>
            </a:endParaRPr>
          </a:p>
          <a:p>
            <a:pPr marL="0" lvl="0" indent="0" algn="ctr" rtl="0">
              <a:lnSpc>
                <a:spcPct val="90000"/>
              </a:lnSpc>
              <a:spcBef>
                <a:spcPts val="0"/>
              </a:spcBef>
              <a:spcAft>
                <a:spcPts val="0"/>
              </a:spcAft>
              <a:buClr>
                <a:srgbClr val="E36F1E"/>
              </a:buClr>
              <a:buSzPts val="3600"/>
              <a:buFont typeface="Calibri"/>
              <a:buNone/>
            </a:pPr>
            <a:endParaRPr sz="3600" b="1">
              <a:solidFill>
                <a:schemeClr val="accent1"/>
              </a:solidFill>
            </a:endParaRPr>
          </a:p>
        </p:txBody>
      </p:sp>
      <p:sp>
        <p:nvSpPr>
          <p:cNvPr id="7" name="Google Shape;213;g132b6a72128_0_275">
            <a:extLst>
              <a:ext uri="{FF2B5EF4-FFF2-40B4-BE49-F238E27FC236}">
                <a16:creationId xmlns:a16="http://schemas.microsoft.com/office/drawing/2014/main" id="{AF126E4C-4304-FA22-153B-5C70D4B2FD8A}"/>
              </a:ext>
            </a:extLst>
          </p:cNvPr>
          <p:cNvSpPr txBox="1"/>
          <p:nvPr/>
        </p:nvSpPr>
        <p:spPr>
          <a:xfrm>
            <a:off x="601797" y="1163098"/>
            <a:ext cx="9818279" cy="5109061"/>
          </a:xfrm>
          <a:prstGeom prst="rect">
            <a:avLst/>
          </a:prstGeom>
          <a:noFill/>
          <a:ln>
            <a:noFill/>
          </a:ln>
        </p:spPr>
        <p:txBody>
          <a:bodyPr spcFirstLastPara="1" wrap="square" lIns="91425" tIns="91425" rIns="91425" bIns="91425" anchor="t" anchorCtr="0">
            <a:spAutoFit/>
          </a:bodyPr>
          <a:lstStyle/>
          <a:p>
            <a:pPr marL="101600" lvl="0">
              <a:buSzPts val="2000"/>
            </a:pPr>
            <a:r>
              <a:rPr lang="es-ES" sz="2000" b="1">
                <a:solidFill>
                  <a:srgbClr val="C00000"/>
                </a:solidFill>
              </a:rPr>
              <a:t>	Modelo y duración del programa</a:t>
            </a:r>
          </a:p>
          <a:p>
            <a:pPr marL="101600" lvl="0">
              <a:buSzPts val="2000"/>
            </a:pPr>
            <a:endParaRPr lang="es-ES" sz="2000">
              <a:solidFill>
                <a:srgbClr val="C00000"/>
              </a:solidFill>
            </a:endParaRPr>
          </a:p>
          <a:p>
            <a:pPr marL="101600" lvl="0">
              <a:buSzPts val="2000"/>
            </a:pPr>
            <a:endParaRPr lang="es-ES" sz="2000">
              <a:solidFill>
                <a:srgbClr val="C00000"/>
              </a:solidFill>
            </a:endParaRPr>
          </a:p>
          <a:p>
            <a:pPr marL="101600" lvl="0">
              <a:buSzPts val="2000"/>
            </a:pPr>
            <a:r>
              <a:rPr lang="es-ES" sz="2000" b="1">
                <a:solidFill>
                  <a:srgbClr val="C00000"/>
                </a:solidFill>
              </a:rPr>
              <a:t>		POE</a:t>
            </a:r>
            <a:endParaRPr lang="es-ES" sz="2000">
              <a:solidFill>
                <a:srgbClr val="C00000"/>
              </a:solidFill>
            </a:endParaRPr>
          </a:p>
          <a:p>
            <a:pPr marL="457200" lvl="0" indent="0" algn="l" rtl="0">
              <a:spcBef>
                <a:spcPts val="0"/>
              </a:spcBef>
              <a:spcAft>
                <a:spcPts val="0"/>
              </a:spcAft>
            </a:pPr>
            <a:endParaRPr lang="es-ES" sz="2000">
              <a:solidFill>
                <a:srgbClr val="C00000"/>
              </a:solidFill>
            </a:endParaRPr>
          </a:p>
          <a:p>
            <a:pPr marL="457200" lvl="0" indent="0" algn="l" rtl="0">
              <a:spcBef>
                <a:spcPts val="0"/>
              </a:spcBef>
              <a:spcAft>
                <a:spcPts val="0"/>
              </a:spcAft>
            </a:pPr>
            <a:endParaRPr lang="es-ES" sz="2000">
              <a:solidFill>
                <a:srgbClr val="C00000"/>
              </a:solidFill>
            </a:endParaRPr>
          </a:p>
          <a:p>
            <a:pPr marL="101600" lvl="0">
              <a:buClr>
                <a:schemeClr val="dk1"/>
              </a:buClr>
              <a:buSzPts val="2000"/>
            </a:pPr>
            <a:r>
              <a:rPr lang="es-ES" sz="2000" b="1">
                <a:solidFill>
                  <a:srgbClr val="C00000"/>
                </a:solidFill>
              </a:rPr>
              <a:t>			Dotación de personal</a:t>
            </a:r>
          </a:p>
          <a:p>
            <a:pPr marL="101600" lvl="0" rtl="0">
              <a:spcBef>
                <a:spcPts val="0"/>
              </a:spcBef>
              <a:spcAft>
                <a:spcPts val="0"/>
              </a:spcAft>
              <a:buClr>
                <a:schemeClr val="dk1"/>
              </a:buClr>
              <a:buSzPts val="2000"/>
            </a:pPr>
            <a:endParaRPr lang="es-ES" sz="2000" b="1">
              <a:solidFill>
                <a:srgbClr val="C00000"/>
              </a:solidFill>
            </a:endParaRPr>
          </a:p>
          <a:p>
            <a:pPr marL="101600" lvl="0" rtl="0">
              <a:spcBef>
                <a:spcPts val="0"/>
              </a:spcBef>
              <a:spcAft>
                <a:spcPts val="0"/>
              </a:spcAft>
              <a:buClr>
                <a:schemeClr val="dk1"/>
              </a:buClr>
              <a:buSzPts val="2000"/>
            </a:pPr>
            <a:endParaRPr lang="es-ES" sz="2000" b="1">
              <a:solidFill>
                <a:srgbClr val="C00000"/>
              </a:solidFill>
            </a:endParaRPr>
          </a:p>
          <a:p>
            <a:pPr marL="101600" lvl="0" rtl="0">
              <a:spcBef>
                <a:spcPts val="0"/>
              </a:spcBef>
              <a:spcAft>
                <a:spcPts val="0"/>
              </a:spcAft>
              <a:buClr>
                <a:schemeClr val="dk1"/>
              </a:buClr>
              <a:buSzPts val="2000"/>
            </a:pPr>
            <a:r>
              <a:rPr lang="es-ES" sz="2000" b="1">
                <a:solidFill>
                  <a:srgbClr val="C00000"/>
                </a:solidFill>
              </a:rPr>
              <a:t>				Identificación de casos</a:t>
            </a:r>
          </a:p>
          <a:p>
            <a:pPr marL="101600" lvl="0" rtl="0">
              <a:spcBef>
                <a:spcPts val="0"/>
              </a:spcBef>
              <a:spcAft>
                <a:spcPts val="0"/>
              </a:spcAft>
              <a:buClr>
                <a:schemeClr val="dk1"/>
              </a:buClr>
              <a:buSzPts val="2000"/>
            </a:pPr>
            <a:endParaRPr lang="en-US" sz="2000">
              <a:solidFill>
                <a:srgbClr val="C00000"/>
              </a:solidFill>
            </a:endParaRPr>
          </a:p>
          <a:p>
            <a:pPr marL="101600" lvl="0" rtl="0">
              <a:spcBef>
                <a:spcPts val="0"/>
              </a:spcBef>
              <a:spcAft>
                <a:spcPts val="0"/>
              </a:spcAft>
              <a:buClr>
                <a:schemeClr val="dk1"/>
              </a:buClr>
              <a:buSzPts val="2000"/>
            </a:pPr>
            <a:endParaRPr sz="2000">
              <a:solidFill>
                <a:srgbClr val="C00000"/>
              </a:solidFill>
            </a:endParaRPr>
          </a:p>
          <a:p>
            <a:pPr marL="101600" lvl="0" rtl="0">
              <a:spcBef>
                <a:spcPts val="0"/>
              </a:spcBef>
              <a:spcAft>
                <a:spcPts val="0"/>
              </a:spcAft>
              <a:buClr>
                <a:schemeClr val="dk1"/>
              </a:buClr>
              <a:buSzPts val="2000"/>
            </a:pPr>
            <a:r>
              <a:rPr lang="es-CO" sz="2000" b="1">
                <a:solidFill>
                  <a:srgbClr val="C00000"/>
                </a:solidFill>
              </a:rPr>
              <a:t>					Mecanismo de entrega</a:t>
            </a:r>
          </a:p>
          <a:p>
            <a:pPr marL="101600" lvl="0" rtl="0">
              <a:spcBef>
                <a:spcPts val="0"/>
              </a:spcBef>
              <a:spcAft>
                <a:spcPts val="0"/>
              </a:spcAft>
              <a:buClr>
                <a:schemeClr val="dk1"/>
              </a:buClr>
              <a:buSzPts val="2000"/>
            </a:pPr>
            <a:endParaRPr lang="en-US" sz="2000">
              <a:solidFill>
                <a:srgbClr val="C00000"/>
              </a:solidFill>
            </a:endParaRPr>
          </a:p>
          <a:p>
            <a:pPr marL="101600" lvl="0" rtl="0">
              <a:spcBef>
                <a:spcPts val="0"/>
              </a:spcBef>
              <a:spcAft>
                <a:spcPts val="0"/>
              </a:spcAft>
              <a:buClr>
                <a:schemeClr val="dk1"/>
              </a:buClr>
              <a:buSzPts val="2000"/>
            </a:pPr>
            <a:endParaRPr sz="2000">
              <a:solidFill>
                <a:srgbClr val="C00000"/>
              </a:solidFill>
            </a:endParaRPr>
          </a:p>
          <a:p>
            <a:pPr marL="101600" lvl="0" rtl="0">
              <a:spcBef>
                <a:spcPts val="0"/>
              </a:spcBef>
              <a:spcAft>
                <a:spcPts val="0"/>
              </a:spcAft>
              <a:buClr>
                <a:schemeClr val="dk1"/>
              </a:buClr>
              <a:buSzPts val="2000"/>
            </a:pPr>
            <a:r>
              <a:rPr lang="es-CO" sz="2000" b="1">
                <a:solidFill>
                  <a:srgbClr val="C00000"/>
                </a:solidFill>
              </a:rPr>
              <a:t>						Valor de las transferencias</a:t>
            </a:r>
            <a:endParaRPr sz="2000">
              <a:solidFill>
                <a:srgbClr val="C00000"/>
              </a:solidFill>
            </a:endParaRPr>
          </a:p>
        </p:txBody>
      </p:sp>
      <p:pic>
        <p:nvPicPr>
          <p:cNvPr id="3" name="Graphic 2" descr="Drawing Figure with solid fill">
            <a:extLst>
              <a:ext uri="{FF2B5EF4-FFF2-40B4-BE49-F238E27FC236}">
                <a16:creationId xmlns:a16="http://schemas.microsoft.com/office/drawing/2014/main" id="{0478AFBE-CFAB-4C82-FD46-4497AAB220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918" y="1047146"/>
            <a:ext cx="914400" cy="914400"/>
          </a:xfrm>
          <a:prstGeom prst="rect">
            <a:avLst/>
          </a:prstGeom>
        </p:spPr>
      </p:pic>
      <p:pic>
        <p:nvPicPr>
          <p:cNvPr id="5" name="Graphic 4" descr="Flowchart outline">
            <a:extLst>
              <a:ext uri="{FF2B5EF4-FFF2-40B4-BE49-F238E27FC236}">
                <a16:creationId xmlns:a16="http://schemas.microsoft.com/office/drawing/2014/main" id="{0EF1594E-0155-4279-C9FF-D6C53594DE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6231" y="2233357"/>
            <a:ext cx="914400" cy="914400"/>
          </a:xfrm>
          <a:prstGeom prst="rect">
            <a:avLst/>
          </a:prstGeom>
        </p:spPr>
      </p:pic>
      <p:pic>
        <p:nvPicPr>
          <p:cNvPr id="8" name="Graphic 7" descr="Group success with solid fill">
            <a:extLst>
              <a:ext uri="{FF2B5EF4-FFF2-40B4-BE49-F238E27FC236}">
                <a16:creationId xmlns:a16="http://schemas.microsoft.com/office/drawing/2014/main" id="{F568512D-6D69-4D47-A964-47D15F467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0631" y="3123062"/>
            <a:ext cx="914400" cy="914400"/>
          </a:xfrm>
          <a:prstGeom prst="rect">
            <a:avLst/>
          </a:prstGeom>
        </p:spPr>
      </p:pic>
      <p:pic>
        <p:nvPicPr>
          <p:cNvPr id="10" name="Graphic 9" descr="Dollar with solid fill">
            <a:extLst>
              <a:ext uri="{FF2B5EF4-FFF2-40B4-BE49-F238E27FC236}">
                <a16:creationId xmlns:a16="http://schemas.microsoft.com/office/drawing/2014/main" id="{21B4DAFD-4FBD-028C-2614-C4DAF0875D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3736" y="5650890"/>
            <a:ext cx="914400" cy="914400"/>
          </a:xfrm>
          <a:prstGeom prst="rect">
            <a:avLst/>
          </a:prstGeom>
        </p:spPr>
      </p:pic>
      <p:pic>
        <p:nvPicPr>
          <p:cNvPr id="12" name="Graphic 11" descr="Phone Vibration outline">
            <a:extLst>
              <a:ext uri="{FF2B5EF4-FFF2-40B4-BE49-F238E27FC236}">
                <a16:creationId xmlns:a16="http://schemas.microsoft.com/office/drawing/2014/main" id="{58567FDC-53F7-DA99-8FC0-8F712639C9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04538" y="4867989"/>
            <a:ext cx="914400" cy="914400"/>
          </a:xfrm>
          <a:prstGeom prst="rect">
            <a:avLst/>
          </a:prstGeom>
        </p:spPr>
      </p:pic>
      <p:pic>
        <p:nvPicPr>
          <p:cNvPr id="14" name="Graphic 13" descr="Magnifying glass with solid fill">
            <a:extLst>
              <a:ext uri="{FF2B5EF4-FFF2-40B4-BE49-F238E27FC236}">
                <a16:creationId xmlns:a16="http://schemas.microsoft.com/office/drawing/2014/main" id="{A6D7FF3E-79E0-CC4E-99B7-DEE8F9428A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70814" y="3953589"/>
            <a:ext cx="914400" cy="914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33ca40d9f7_0_98"/>
          <p:cNvSpPr txBox="1">
            <a:spLocks noGrp="1"/>
          </p:cNvSpPr>
          <p:nvPr>
            <p:ph type="title"/>
          </p:nvPr>
        </p:nvSpPr>
        <p:spPr>
          <a:xfrm>
            <a:off x="838200" y="448728"/>
            <a:ext cx="10515600" cy="60573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s-CO">
                <a:solidFill>
                  <a:srgbClr val="C00000"/>
                </a:solidFill>
              </a:rPr>
              <a:t>                                  </a:t>
            </a:r>
            <a:r>
              <a:rPr lang="es-CO" b="1">
                <a:solidFill>
                  <a:srgbClr val="C00000"/>
                </a:solidFill>
              </a:rPr>
              <a:t>En sus voces</a:t>
            </a:r>
            <a:endParaRPr b="1">
              <a:solidFill>
                <a:srgbClr val="C00000"/>
              </a:solidFill>
            </a:endParaRPr>
          </a:p>
        </p:txBody>
      </p:sp>
      <p:sp>
        <p:nvSpPr>
          <p:cNvPr id="220" name="Google Shape;220;g133ca40d9f7_0_98"/>
          <p:cNvSpPr txBox="1">
            <a:spLocks noGrp="1"/>
          </p:cNvSpPr>
          <p:nvPr>
            <p:ph type="body" idx="1"/>
          </p:nvPr>
        </p:nvSpPr>
        <p:spPr>
          <a:xfrm>
            <a:off x="5389875" y="1309625"/>
            <a:ext cx="5875178" cy="5343000"/>
          </a:xfrm>
          <a:prstGeom prst="rect">
            <a:avLst/>
          </a:pr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R="50800" algn="l" rtl="0">
              <a:lnSpc>
                <a:spcPct val="115000"/>
              </a:lnSpc>
              <a:spcBef>
                <a:spcPts val="1200"/>
              </a:spcBef>
            </a:pPr>
            <a:r>
              <a:rPr lang="es-ES" sz="1700" i="1">
                <a:solidFill>
                  <a:schemeClr val="dk1"/>
                </a:solidFill>
              </a:rPr>
              <a:t>"A causa de la violencia... me sentía mal... como una cosita, y gracias al taller de autoestima, tuve fuerzas para defenderme y no dejar que [el maltratador] me siguiera atacando". </a:t>
            </a:r>
          </a:p>
          <a:p>
            <a:pPr marR="50800" algn="l" rtl="0">
              <a:lnSpc>
                <a:spcPct val="115000"/>
              </a:lnSpc>
              <a:spcBef>
                <a:spcPts val="1200"/>
              </a:spcBef>
            </a:pPr>
            <a:r>
              <a:rPr lang="es-CO" sz="1700" b="1" i="1">
                <a:solidFill>
                  <a:schemeClr val="dk1"/>
                </a:solidFill>
              </a:rPr>
              <a:t>– </a:t>
            </a:r>
            <a:r>
              <a:rPr lang="es-ES" sz="1700" b="1" i="1">
                <a:solidFill>
                  <a:schemeClr val="dk1"/>
                </a:solidFill>
              </a:rPr>
              <a:t>Mujer venezolana cisgénero, participante con efectivo. </a:t>
            </a:r>
            <a:endParaRPr sz="1700" b="1" i="1">
              <a:solidFill>
                <a:schemeClr val="dk1"/>
              </a:solidFill>
              <a:cs typeface="Calibri"/>
            </a:endParaRPr>
          </a:p>
          <a:p>
            <a:pPr marL="50800" marR="50800" algn="l" rtl="0">
              <a:lnSpc>
                <a:spcPct val="115000"/>
              </a:lnSpc>
              <a:spcBef>
                <a:spcPts val="1200"/>
              </a:spcBef>
            </a:pPr>
            <a:r>
              <a:rPr lang="es-ES" sz="1700" i="1">
                <a:solidFill>
                  <a:schemeClr val="dk1"/>
                </a:solidFill>
              </a:rPr>
              <a:t>"Gracias a [la asistencia en efectivo] puedes tener más ingresos, así que ya no dependes de un hombre. Yo dependía de él, porque él era el que trabajaba y yo me quedaba en casa, así que cuando me di cuenta de que estaba sola, de que no tenía ningún ingreso y tenía dos niñas, entonces eso me bloqueó para seguir adelante y ahora gracias a... el programa he podido superar eso, ahora puedo tener mis cosas, puedo trabajar para sacar adelante a mis hijas." </a:t>
            </a:r>
            <a:endParaRPr lang="es-ES" sz="1700" i="1">
              <a:solidFill>
                <a:schemeClr val="dk1"/>
              </a:solidFill>
              <a:cs typeface="Calibri"/>
            </a:endParaRPr>
          </a:p>
          <a:p>
            <a:pPr marL="50800" marR="50800" algn="l" rtl="0">
              <a:lnSpc>
                <a:spcPct val="115000"/>
              </a:lnSpc>
              <a:spcBef>
                <a:spcPts val="1200"/>
              </a:spcBef>
            </a:pPr>
            <a:r>
              <a:rPr lang="es-CO" sz="1700" b="1" i="1">
                <a:solidFill>
                  <a:schemeClr val="dk1"/>
                </a:solidFill>
              </a:rPr>
              <a:t>– </a:t>
            </a:r>
            <a:r>
              <a:rPr lang="es-ES" sz="1700" b="1" i="1">
                <a:solidFill>
                  <a:schemeClr val="dk1"/>
                </a:solidFill>
              </a:rPr>
              <a:t>Mujer colombiana cisgénero, participante con efectivo. </a:t>
            </a:r>
            <a:endParaRPr sz="1500" b="1" i="1">
              <a:solidFill>
                <a:schemeClr val="dk1"/>
              </a:solidFill>
              <a:cs typeface="Calibri"/>
            </a:endParaRPr>
          </a:p>
          <a:p>
            <a:pPr marL="50800" marR="50800" lvl="0" indent="0" algn="l" rtl="0">
              <a:lnSpc>
                <a:spcPct val="115000"/>
              </a:lnSpc>
              <a:spcBef>
                <a:spcPts val="1200"/>
              </a:spcBef>
              <a:spcAft>
                <a:spcPts val="0"/>
              </a:spcAft>
              <a:buNone/>
            </a:pPr>
            <a:endParaRPr sz="1500" i="1">
              <a:solidFill>
                <a:schemeClr val="dk1"/>
              </a:solidFill>
            </a:endParaRPr>
          </a:p>
          <a:p>
            <a:pPr marL="50800" marR="50800" lvl="0" indent="0" algn="l" rtl="0">
              <a:lnSpc>
                <a:spcPct val="115000"/>
              </a:lnSpc>
              <a:spcBef>
                <a:spcPts val="1200"/>
              </a:spcBef>
              <a:spcAft>
                <a:spcPts val="0"/>
              </a:spcAft>
              <a:buNone/>
            </a:pPr>
            <a:endParaRPr sz="1500" i="1">
              <a:solidFill>
                <a:schemeClr val="dk1"/>
              </a:solidFill>
            </a:endParaRPr>
          </a:p>
          <a:p>
            <a:pPr marL="50800" marR="50800" lvl="0" indent="0" algn="l" rtl="0">
              <a:lnSpc>
                <a:spcPct val="115000"/>
              </a:lnSpc>
              <a:spcBef>
                <a:spcPts val="1200"/>
              </a:spcBef>
              <a:spcAft>
                <a:spcPts val="0"/>
              </a:spcAft>
              <a:buNone/>
            </a:pPr>
            <a:endParaRPr sz="1500" i="1">
              <a:solidFill>
                <a:schemeClr val="dk1"/>
              </a:solidFill>
            </a:endParaRPr>
          </a:p>
          <a:p>
            <a:pPr marL="0" lvl="0" indent="0" algn="l" rtl="0">
              <a:lnSpc>
                <a:spcPct val="115000"/>
              </a:lnSpc>
              <a:spcBef>
                <a:spcPts val="1200"/>
              </a:spcBef>
              <a:spcAft>
                <a:spcPts val="0"/>
              </a:spcAft>
              <a:buNone/>
            </a:pPr>
            <a:endParaRPr sz="1500" i="1">
              <a:solidFill>
                <a:srgbClr val="3C4043"/>
              </a:solidFill>
              <a:highlight>
                <a:srgbClr val="FFFFFF"/>
              </a:highlight>
            </a:endParaRPr>
          </a:p>
          <a:p>
            <a:pPr marL="0" marR="50800" lvl="0" indent="0" algn="l" rtl="0">
              <a:lnSpc>
                <a:spcPct val="115000"/>
              </a:lnSpc>
              <a:spcBef>
                <a:spcPts val="1200"/>
              </a:spcBef>
              <a:spcAft>
                <a:spcPts val="0"/>
              </a:spcAft>
              <a:buNone/>
            </a:pPr>
            <a:endParaRPr sz="1500" i="1">
              <a:solidFill>
                <a:schemeClr val="dk1"/>
              </a:solidFill>
            </a:endParaRPr>
          </a:p>
        </p:txBody>
      </p:sp>
      <p:sp>
        <p:nvSpPr>
          <p:cNvPr id="221" name="Google Shape;221;g133ca40d9f7_0_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Clr>
                <a:srgbClr val="000000"/>
              </a:buClr>
              <a:buFont typeface="Arial"/>
              <a:buNone/>
            </a:pPr>
            <a:fld id="{00000000-1234-1234-1234-123412341234}" type="slidenum">
              <a:rPr lang="es-CO" smtClean="0"/>
              <a:pPr marL="0" lvl="0" indent="0" algn="r" rtl="0">
                <a:spcBef>
                  <a:spcPts val="0"/>
                </a:spcBef>
                <a:spcAft>
                  <a:spcPts val="0"/>
                </a:spcAft>
                <a:buClr>
                  <a:srgbClr val="000000"/>
                </a:buClr>
                <a:buFont typeface="Arial"/>
                <a:buNone/>
              </a:pPr>
              <a:t>19</a:t>
            </a:fld>
            <a:endParaRPr>
              <a:solidFill>
                <a:schemeClr val="dk2"/>
              </a:solidFill>
              <a:latin typeface="Arial"/>
              <a:ea typeface="Arial"/>
              <a:cs typeface="Arial"/>
              <a:sym typeface="Arial"/>
            </a:endParaRPr>
          </a:p>
        </p:txBody>
      </p:sp>
      <p:pic>
        <p:nvPicPr>
          <p:cNvPr id="222" name="Google Shape;222;g133ca40d9f7_0_98"/>
          <p:cNvPicPr preferRelativeResize="0"/>
          <p:nvPr/>
        </p:nvPicPr>
        <p:blipFill rotWithShape="1">
          <a:blip r:embed="rId3">
            <a:alphaModFix/>
          </a:blip>
          <a:srcRect r="32267"/>
          <a:stretch/>
        </p:blipFill>
        <p:spPr>
          <a:xfrm>
            <a:off x="391825" y="1123285"/>
            <a:ext cx="4825252" cy="5193151"/>
          </a:xfrm>
          <a:prstGeom prst="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391594"/>
            <a:ext cx="8768080" cy="847668"/>
          </a:xfrm>
          <a:prstGeom prst="rect">
            <a:avLst/>
          </a:prstGeom>
        </p:spPr>
        <p:txBody>
          <a:bodyPr vert="horz" wrap="square" lIns="0" tIns="16510" rIns="0" bIns="0" rtlCol="0">
            <a:spAutoFit/>
          </a:bodyPr>
          <a:lstStyle/>
          <a:p>
            <a:pPr marL="12700" algn="ctr">
              <a:lnSpc>
                <a:spcPct val="100000"/>
              </a:lnSpc>
              <a:spcBef>
                <a:spcPts val="130"/>
              </a:spcBef>
            </a:pPr>
            <a:r>
              <a:rPr sz="5400" spc="5"/>
              <a:t>Interpretación</a:t>
            </a:r>
            <a:r>
              <a:rPr sz="5400" spc="-245"/>
              <a:t> </a:t>
            </a:r>
            <a:r>
              <a:rPr sz="5400" spc="5"/>
              <a:t>-</a:t>
            </a:r>
            <a:r>
              <a:rPr sz="5400" spc="40"/>
              <a:t> </a:t>
            </a:r>
            <a:r>
              <a:rPr sz="5400"/>
              <a:t>Interpretation</a:t>
            </a:r>
            <a:r>
              <a:rPr sz="5400" spc="-20"/>
              <a:t> </a:t>
            </a:r>
            <a:endParaRPr sz="5400" spc="-605">
              <a:latin typeface="Arial"/>
              <a:cs typeface="Arial"/>
            </a:endParaRPr>
          </a:p>
        </p:txBody>
      </p:sp>
      <p:grpSp>
        <p:nvGrpSpPr>
          <p:cNvPr id="3" name="object 3"/>
          <p:cNvGrpSpPr/>
          <p:nvPr/>
        </p:nvGrpSpPr>
        <p:grpSpPr>
          <a:xfrm>
            <a:off x="971550" y="1666875"/>
            <a:ext cx="5507355" cy="4086225"/>
            <a:chOff x="971550" y="1666875"/>
            <a:chExt cx="5507355" cy="4086225"/>
          </a:xfrm>
        </p:grpSpPr>
        <p:pic>
          <p:nvPicPr>
            <p:cNvPr id="4" name="object 4"/>
            <p:cNvPicPr/>
            <p:nvPr/>
          </p:nvPicPr>
          <p:blipFill>
            <a:blip r:embed="rId3" cstate="print"/>
            <a:stretch>
              <a:fillRect/>
            </a:stretch>
          </p:blipFill>
          <p:spPr>
            <a:xfrm>
              <a:off x="1095375" y="4733925"/>
              <a:ext cx="2171700" cy="952500"/>
            </a:xfrm>
            <a:prstGeom prst="rect">
              <a:avLst/>
            </a:prstGeom>
          </p:spPr>
        </p:pic>
        <p:pic>
          <p:nvPicPr>
            <p:cNvPr id="5" name="object 5"/>
            <p:cNvPicPr/>
            <p:nvPr/>
          </p:nvPicPr>
          <p:blipFill>
            <a:blip r:embed="rId4" cstate="print"/>
            <a:stretch>
              <a:fillRect/>
            </a:stretch>
          </p:blipFill>
          <p:spPr>
            <a:xfrm>
              <a:off x="3895725" y="4686300"/>
              <a:ext cx="2181225" cy="1066800"/>
            </a:xfrm>
            <a:prstGeom prst="rect">
              <a:avLst/>
            </a:prstGeom>
          </p:spPr>
        </p:pic>
        <p:pic>
          <p:nvPicPr>
            <p:cNvPr id="6" name="object 6"/>
            <p:cNvPicPr/>
            <p:nvPr/>
          </p:nvPicPr>
          <p:blipFill>
            <a:blip r:embed="rId5" cstate="print"/>
            <a:stretch>
              <a:fillRect/>
            </a:stretch>
          </p:blipFill>
          <p:spPr>
            <a:xfrm>
              <a:off x="971550" y="1666875"/>
              <a:ext cx="5105400" cy="2466050"/>
            </a:xfrm>
            <a:prstGeom prst="rect">
              <a:avLst/>
            </a:prstGeom>
          </p:spPr>
        </p:pic>
        <p:sp>
          <p:nvSpPr>
            <p:cNvPr id="7" name="object 7"/>
            <p:cNvSpPr/>
            <p:nvPr/>
          </p:nvSpPr>
          <p:spPr>
            <a:xfrm>
              <a:off x="5500751" y="3671951"/>
              <a:ext cx="971550" cy="485775"/>
            </a:xfrm>
            <a:custGeom>
              <a:avLst/>
              <a:gdLst/>
              <a:ahLst/>
              <a:cxnLst/>
              <a:rect l="l" t="t" r="r" b="b"/>
              <a:pathLst>
                <a:path w="971550" h="485775">
                  <a:moveTo>
                    <a:pt x="242824" y="0"/>
                  </a:moveTo>
                  <a:lnTo>
                    <a:pt x="0" y="242824"/>
                  </a:lnTo>
                  <a:lnTo>
                    <a:pt x="242824" y="485775"/>
                  </a:lnTo>
                  <a:lnTo>
                    <a:pt x="242824" y="364236"/>
                  </a:lnTo>
                  <a:lnTo>
                    <a:pt x="971550" y="364236"/>
                  </a:lnTo>
                  <a:lnTo>
                    <a:pt x="971550" y="121412"/>
                  </a:lnTo>
                  <a:lnTo>
                    <a:pt x="242824" y="121412"/>
                  </a:lnTo>
                  <a:lnTo>
                    <a:pt x="242824" y="0"/>
                  </a:lnTo>
                  <a:close/>
                </a:path>
              </a:pathLst>
            </a:custGeom>
            <a:solidFill>
              <a:srgbClr val="C81618"/>
            </a:solidFill>
          </p:spPr>
          <p:txBody>
            <a:bodyPr wrap="square" lIns="0" tIns="0" rIns="0" bIns="0" rtlCol="0"/>
            <a:lstStyle/>
            <a:p>
              <a:endParaRPr/>
            </a:p>
          </p:txBody>
        </p:sp>
        <p:sp>
          <p:nvSpPr>
            <p:cNvPr id="8" name="object 8"/>
            <p:cNvSpPr/>
            <p:nvPr/>
          </p:nvSpPr>
          <p:spPr>
            <a:xfrm>
              <a:off x="5500751" y="3671951"/>
              <a:ext cx="971550" cy="485775"/>
            </a:xfrm>
            <a:custGeom>
              <a:avLst/>
              <a:gdLst/>
              <a:ahLst/>
              <a:cxnLst/>
              <a:rect l="l" t="t" r="r" b="b"/>
              <a:pathLst>
                <a:path w="971550" h="485775">
                  <a:moveTo>
                    <a:pt x="0" y="242824"/>
                  </a:moveTo>
                  <a:lnTo>
                    <a:pt x="242824" y="0"/>
                  </a:lnTo>
                  <a:lnTo>
                    <a:pt x="242824" y="121412"/>
                  </a:lnTo>
                  <a:lnTo>
                    <a:pt x="971550" y="121412"/>
                  </a:lnTo>
                  <a:lnTo>
                    <a:pt x="971550" y="364236"/>
                  </a:lnTo>
                  <a:lnTo>
                    <a:pt x="242824" y="364236"/>
                  </a:lnTo>
                  <a:lnTo>
                    <a:pt x="242824" y="485775"/>
                  </a:lnTo>
                  <a:lnTo>
                    <a:pt x="0" y="242824"/>
                  </a:lnTo>
                  <a:close/>
                </a:path>
              </a:pathLst>
            </a:custGeom>
            <a:ln w="12700">
              <a:solidFill>
                <a:srgbClr val="920D0E"/>
              </a:solidFill>
            </a:ln>
          </p:spPr>
          <p:txBody>
            <a:bodyPr wrap="square" lIns="0" tIns="0" rIns="0" bIns="0" rtlCol="0"/>
            <a:lstStyle/>
            <a:p>
              <a:endParaRPr/>
            </a:p>
          </p:txBody>
        </p:sp>
      </p:grpSp>
      <p:sp>
        <p:nvSpPr>
          <p:cNvPr id="9" name="object 9"/>
          <p:cNvSpPr txBox="1"/>
          <p:nvPr/>
        </p:nvSpPr>
        <p:spPr>
          <a:xfrm>
            <a:off x="6658155" y="1711583"/>
            <a:ext cx="4424045" cy="2689326"/>
          </a:xfrm>
          <a:prstGeom prst="rect">
            <a:avLst/>
          </a:prstGeom>
        </p:spPr>
        <p:txBody>
          <a:bodyPr vert="horz" wrap="square" lIns="0" tIns="151765" rIns="0" bIns="0" rtlCol="0">
            <a:spAutoFit/>
          </a:bodyPr>
          <a:lstStyle/>
          <a:p>
            <a:pPr marL="412750" indent="-362585">
              <a:spcBef>
                <a:spcPts val="1195"/>
              </a:spcBef>
              <a:buFontTx/>
              <a:buAutoNum type="arabicPeriod"/>
              <a:tabLst>
                <a:tab pos="412750" algn="l"/>
                <a:tab pos="413384" algn="l"/>
              </a:tabLst>
            </a:pPr>
            <a:r>
              <a:rPr lang="en-US" sz="2800" spc="-30" err="1">
                <a:solidFill>
                  <a:schemeClr val="tx2"/>
                </a:solidFill>
                <a:latin typeface="Gill Sans MT" panose="020B0502020104020203" pitchFamily="34" charset="0"/>
                <a:cs typeface="Calibri"/>
              </a:rPr>
              <a:t>Haga</a:t>
            </a:r>
            <a:r>
              <a:rPr lang="en-US" sz="2800" spc="25">
                <a:solidFill>
                  <a:schemeClr val="tx2"/>
                </a:solidFill>
                <a:latin typeface="Gill Sans MT" panose="020B0502020104020203" pitchFamily="34" charset="0"/>
                <a:cs typeface="Calibri"/>
              </a:rPr>
              <a:t> </a:t>
            </a:r>
            <a:r>
              <a:rPr lang="en-US" sz="2800" spc="-10" err="1">
                <a:solidFill>
                  <a:schemeClr val="tx2"/>
                </a:solidFill>
                <a:latin typeface="Gill Sans MT" panose="020B0502020104020203" pitchFamily="34" charset="0"/>
                <a:cs typeface="Calibri"/>
              </a:rPr>
              <a:t>clic</a:t>
            </a:r>
            <a:r>
              <a:rPr lang="en-US" sz="2800" spc="10">
                <a:solidFill>
                  <a:schemeClr val="tx2"/>
                </a:solidFill>
                <a:latin typeface="Gill Sans MT" panose="020B0502020104020203" pitchFamily="34" charset="0"/>
                <a:cs typeface="Calibri"/>
              </a:rPr>
              <a:t> </a:t>
            </a:r>
            <a:r>
              <a:rPr lang="en-US" sz="2800" err="1">
                <a:solidFill>
                  <a:schemeClr val="tx2"/>
                </a:solidFill>
                <a:latin typeface="Gill Sans MT" panose="020B0502020104020203" pitchFamily="34" charset="0"/>
                <a:cs typeface="Calibri"/>
              </a:rPr>
              <a:t>en</a:t>
            </a:r>
            <a:r>
              <a:rPr lang="en-US" sz="2800" spc="-10">
                <a:solidFill>
                  <a:schemeClr val="tx2"/>
                </a:solidFill>
                <a:latin typeface="Gill Sans MT" panose="020B0502020104020203" pitchFamily="34" charset="0"/>
                <a:cs typeface="Calibri"/>
              </a:rPr>
              <a:t> </a:t>
            </a:r>
            <a:r>
              <a:rPr lang="en-US" sz="2800" spc="-5" err="1">
                <a:solidFill>
                  <a:schemeClr val="tx2"/>
                </a:solidFill>
                <a:latin typeface="Gill Sans MT" panose="020B0502020104020203" pitchFamily="34" charset="0"/>
                <a:cs typeface="Calibri"/>
              </a:rPr>
              <a:t>interpretación</a:t>
            </a:r>
            <a:br>
              <a:rPr lang="en-US" sz="2800">
                <a:latin typeface="Gill Sans MT" panose="020B0502020104020203" pitchFamily="34" charset="0"/>
                <a:cs typeface="Calibri"/>
              </a:rPr>
            </a:br>
            <a:r>
              <a:rPr sz="2800" spc="-10">
                <a:latin typeface="Gill Sans MT" panose="020B0502020104020203" pitchFamily="34" charset="0"/>
                <a:cs typeface="Calibri"/>
              </a:rPr>
              <a:t>Click </a:t>
            </a:r>
            <a:r>
              <a:rPr sz="2800" spc="-5">
                <a:latin typeface="Gill Sans MT" panose="020B0502020104020203" pitchFamily="34" charset="0"/>
                <a:cs typeface="Calibri"/>
              </a:rPr>
              <a:t>interpretation</a:t>
            </a:r>
            <a:endParaRPr sz="2800">
              <a:latin typeface="Gill Sans MT" panose="020B0502020104020203" pitchFamily="34" charset="0"/>
              <a:cs typeface="Calibri"/>
            </a:endParaRPr>
          </a:p>
          <a:p>
            <a:pPr>
              <a:lnSpc>
                <a:spcPct val="100000"/>
              </a:lnSpc>
              <a:spcBef>
                <a:spcPts val="10"/>
              </a:spcBef>
            </a:pPr>
            <a:endParaRPr sz="3600">
              <a:latin typeface="Gill Sans MT" panose="020B0502020104020203" pitchFamily="34" charset="0"/>
              <a:cs typeface="Calibri"/>
            </a:endParaRPr>
          </a:p>
          <a:p>
            <a:pPr marL="327025" marR="969644" indent="-276860">
              <a:lnSpc>
                <a:spcPct val="135600"/>
              </a:lnSpc>
              <a:buAutoNum type="arabicPeriod" startAt="2"/>
              <a:tabLst>
                <a:tab pos="346710" algn="l"/>
              </a:tabLst>
            </a:pPr>
            <a:r>
              <a:rPr lang="en-US" sz="2800" spc="-5" err="1">
                <a:solidFill>
                  <a:schemeClr val="tx2"/>
                </a:solidFill>
                <a:latin typeface="Gill Sans MT" panose="020B0502020104020203" pitchFamily="34" charset="0"/>
                <a:cs typeface="Calibri"/>
              </a:rPr>
              <a:t>Elija</a:t>
            </a:r>
            <a:r>
              <a:rPr lang="en-US" sz="2800" spc="-5">
                <a:solidFill>
                  <a:schemeClr val="tx2"/>
                </a:solidFill>
                <a:latin typeface="Gill Sans MT" panose="020B0502020104020203" pitchFamily="34" charset="0"/>
                <a:cs typeface="Calibri"/>
              </a:rPr>
              <a:t> </a:t>
            </a:r>
            <a:r>
              <a:rPr lang="en-US" sz="2800" spc="15" err="1">
                <a:solidFill>
                  <a:schemeClr val="tx2"/>
                </a:solidFill>
                <a:latin typeface="Gill Sans MT" panose="020B0502020104020203" pitchFamily="34" charset="0"/>
                <a:cs typeface="Calibri"/>
              </a:rPr>
              <a:t>su</a:t>
            </a:r>
            <a:r>
              <a:rPr lang="en-US" sz="2800" spc="15">
                <a:solidFill>
                  <a:schemeClr val="tx2"/>
                </a:solidFill>
                <a:latin typeface="Gill Sans MT" panose="020B0502020104020203" pitchFamily="34" charset="0"/>
                <a:cs typeface="Calibri"/>
              </a:rPr>
              <a:t> </a:t>
            </a:r>
            <a:r>
              <a:rPr lang="en-US" sz="2800" spc="-5" err="1">
                <a:solidFill>
                  <a:schemeClr val="tx2"/>
                </a:solidFill>
                <a:latin typeface="Gill Sans MT" panose="020B0502020104020203" pitchFamily="34" charset="0"/>
                <a:cs typeface="Calibri"/>
              </a:rPr>
              <a:t>idioma</a:t>
            </a:r>
            <a:br>
              <a:rPr lang="en-US" sz="2800" spc="-5">
                <a:latin typeface="Gill Sans MT" panose="020B0502020104020203" pitchFamily="34" charset="0"/>
                <a:cs typeface="Calibri"/>
              </a:rPr>
            </a:br>
            <a:r>
              <a:rPr sz="2800" spc="5">
                <a:latin typeface="Gill Sans MT" panose="020B0502020104020203" pitchFamily="34" charset="0"/>
                <a:cs typeface="Calibri"/>
              </a:rPr>
              <a:t>Select </a:t>
            </a:r>
            <a:r>
              <a:rPr sz="2800" spc="-10">
                <a:latin typeface="Gill Sans MT" panose="020B0502020104020203" pitchFamily="34" charset="0"/>
                <a:cs typeface="Calibri"/>
              </a:rPr>
              <a:t>your language</a:t>
            </a:r>
            <a:endParaRPr sz="2800">
              <a:latin typeface="Gill Sans MT" panose="020B0502020104020203" pitchFamily="34" charset="0"/>
              <a:cs typeface="Calibri"/>
            </a:endParaRPr>
          </a:p>
        </p:txBody>
      </p:sp>
      <p:sp>
        <p:nvSpPr>
          <p:cNvPr id="10" name="Rectángulo 9">
            <a:extLst>
              <a:ext uri="{FF2B5EF4-FFF2-40B4-BE49-F238E27FC236}">
                <a16:creationId xmlns:a16="http://schemas.microsoft.com/office/drawing/2014/main" id="{B3B3232F-8343-46A0-93C5-8CA4A07C1468}"/>
              </a:ext>
            </a:extLst>
          </p:cNvPr>
          <p:cNvSpPr/>
          <p:nvPr/>
        </p:nvSpPr>
        <p:spPr>
          <a:xfrm>
            <a:off x="3886200" y="5410200"/>
            <a:ext cx="1295400" cy="304800"/>
          </a:xfrm>
          <a:prstGeom prst="rect">
            <a:avLst/>
          </a:prstGeom>
          <a:solidFill>
            <a:srgbClr val="161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err="1">
                <a:solidFill>
                  <a:schemeClr val="bg1">
                    <a:lumMod val="75000"/>
                  </a:schemeClr>
                </a:solidFill>
              </a:rPr>
              <a:t>Spanish</a:t>
            </a:r>
            <a:endParaRPr lang="es-419">
              <a:solidFill>
                <a:schemeClr val="bg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82E0-5A30-527F-9C9F-317425ABF2BC}"/>
              </a:ext>
            </a:extLst>
          </p:cNvPr>
          <p:cNvSpPr>
            <a:spLocks noGrp="1"/>
          </p:cNvSpPr>
          <p:nvPr>
            <p:ph type="ctrTitle"/>
          </p:nvPr>
        </p:nvSpPr>
        <p:spPr>
          <a:xfrm>
            <a:off x="502024" y="2076815"/>
            <a:ext cx="10234802" cy="1069432"/>
          </a:xfrm>
        </p:spPr>
        <p:txBody>
          <a:bodyPr>
            <a:noAutofit/>
          </a:bodyPr>
          <a:lstStyle/>
          <a:p>
            <a:pPr marL="0" marR="0">
              <a:spcBef>
                <a:spcPts val="0"/>
              </a:spcBef>
              <a:spcAft>
                <a:spcPts val="0"/>
              </a:spcAft>
            </a:pPr>
            <a:r>
              <a:rPr lang="es-419" sz="5000" b="1">
                <a:effectLst/>
                <a:latin typeface="Gill Sans MT" panose="020B0502020104020203" pitchFamily="34" charset="0"/>
                <a:ea typeface="Gill Sans" panose="020B0502020104020203"/>
              </a:rPr>
              <a:t>Observaciones de las organizaciones implementadoras</a:t>
            </a:r>
            <a:endParaRPr lang="en-US" sz="5000" b="1">
              <a:effectLst/>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24469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ignos de interrogación de diferentes colores">
            <a:extLst>
              <a:ext uri="{FF2B5EF4-FFF2-40B4-BE49-F238E27FC236}">
                <a16:creationId xmlns:a16="http://schemas.microsoft.com/office/drawing/2014/main" id="{AEBCF7DB-5398-1F9A-C989-CA48F5498743}"/>
              </a:ext>
            </a:extLst>
          </p:cNvPr>
          <p:cNvPicPr>
            <a:picLocks noChangeAspect="1"/>
          </p:cNvPicPr>
          <p:nvPr/>
        </p:nvPicPr>
        <p:blipFill rotWithShape="1">
          <a:blip r:embed="rId3"/>
          <a:srcRect/>
          <a:stretch/>
        </p:blipFill>
        <p:spPr>
          <a:xfrm>
            <a:off x="1"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2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5956815-2DC0-4EDB-A58C-E627CAF12FBE}"/>
              </a:ext>
            </a:extLst>
          </p:cNvPr>
          <p:cNvSpPr/>
          <p:nvPr/>
        </p:nvSpPr>
        <p:spPr>
          <a:xfrm>
            <a:off x="8382000" y="0"/>
            <a:ext cx="3810000" cy="6963165"/>
          </a:xfrm>
          <a:prstGeom prst="rect">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10F4E0C6-3F0A-4457-867F-B1BCE968A378}"/>
              </a:ext>
            </a:extLst>
          </p:cNvPr>
          <p:cNvSpPr>
            <a:spLocks noGrp="1"/>
          </p:cNvSpPr>
          <p:nvPr>
            <p:ph sz="half" idx="3"/>
          </p:nvPr>
        </p:nvSpPr>
        <p:spPr>
          <a:xfrm>
            <a:off x="8763000" y="1633220"/>
            <a:ext cx="3048000" cy="3139321"/>
          </a:xfrm>
        </p:spPr>
        <p:txBody>
          <a:bodyPr wrap="square" lIns="0" tIns="0" rIns="0" bIns="0" anchor="t">
            <a:spAutoFit/>
          </a:bodyPr>
          <a:lstStyle/>
          <a:p>
            <a:pPr algn="l"/>
            <a:endParaRPr lang="es-419" sz="3600">
              <a:solidFill>
                <a:schemeClr val="bg1"/>
              </a:solidFill>
              <a:latin typeface="Gill Sans MT" panose="020B0502020104020203" pitchFamily="34" charset="0"/>
            </a:endParaRPr>
          </a:p>
          <a:p>
            <a:pPr marL="285750" indent="-285750" algn="l">
              <a:buFont typeface="Arial" panose="020B0604020202020204" pitchFamily="34" charset="0"/>
              <a:buChar char="•"/>
            </a:pPr>
            <a:r>
              <a:rPr lang="es-419" sz="3600">
                <a:solidFill>
                  <a:schemeClr val="bg1"/>
                </a:solidFill>
                <a:latin typeface="Gill Sans MT"/>
              </a:rPr>
              <a:t>Grabación de este evento</a:t>
            </a:r>
          </a:p>
          <a:p>
            <a:pPr marL="285750" indent="-285750" algn="l">
              <a:buFont typeface="Arial" panose="020B0604020202020204" pitchFamily="34" charset="0"/>
              <a:buChar char="•"/>
            </a:pPr>
            <a:endParaRPr lang="es-419" sz="3600">
              <a:solidFill>
                <a:schemeClr val="bg1"/>
              </a:solidFill>
              <a:latin typeface="Gill Sans MT"/>
            </a:endParaRPr>
          </a:p>
          <a:p>
            <a:pPr algn="l"/>
            <a:endParaRPr lang="es-419" sz="3600">
              <a:solidFill>
                <a:schemeClr val="bg1"/>
              </a:solidFill>
              <a:latin typeface="Gill Sans MT" panose="020B0502020104020203" pitchFamily="34" charset="0"/>
            </a:endParaRPr>
          </a:p>
          <a:p>
            <a:pPr algn="l"/>
            <a:endParaRPr lang="en-US" sz="2400"/>
          </a:p>
        </p:txBody>
      </p:sp>
      <p:sp>
        <p:nvSpPr>
          <p:cNvPr id="8" name="CuadroTexto 7">
            <a:extLst>
              <a:ext uri="{FF2B5EF4-FFF2-40B4-BE49-F238E27FC236}">
                <a16:creationId xmlns:a16="http://schemas.microsoft.com/office/drawing/2014/main" id="{7BD9B9E9-0D07-480F-B932-D02F76A554F1}"/>
              </a:ext>
            </a:extLst>
          </p:cNvPr>
          <p:cNvSpPr txBox="1"/>
          <p:nvPr/>
        </p:nvSpPr>
        <p:spPr>
          <a:xfrm>
            <a:off x="0" y="6224074"/>
            <a:ext cx="2057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panose="02000000000000000000" pitchFamily="2" charset="0"/>
                <a:ea typeface="+mn-ea"/>
                <a:cs typeface="+mn-cs"/>
              </a:rPr>
              <a:t>©WFP/Carlos Alonzo</a:t>
            </a:r>
            <a:endParaRPr kumimoji="0" lang="es-419" sz="14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ángulo 6">
            <a:extLst>
              <a:ext uri="{FF2B5EF4-FFF2-40B4-BE49-F238E27FC236}">
                <a16:creationId xmlns:a16="http://schemas.microsoft.com/office/drawing/2014/main" id="{719A6D02-27E9-A93F-10E4-0693BB7C3FFF}"/>
              </a:ext>
            </a:extLst>
          </p:cNvPr>
          <p:cNvSpPr/>
          <p:nvPr/>
        </p:nvSpPr>
        <p:spPr>
          <a:xfrm>
            <a:off x="-52389" y="-4763"/>
            <a:ext cx="8715374" cy="916781"/>
          </a:xfrm>
          <a:prstGeom prst="rect">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4" name="Title 3">
            <a:extLst>
              <a:ext uri="{FF2B5EF4-FFF2-40B4-BE49-F238E27FC236}">
                <a16:creationId xmlns:a16="http://schemas.microsoft.com/office/drawing/2014/main" id="{06A675C8-9716-4674-BC94-CA753BC0E19E}"/>
              </a:ext>
            </a:extLst>
          </p:cNvPr>
          <p:cNvSpPr>
            <a:spLocks noGrp="1"/>
          </p:cNvSpPr>
          <p:nvPr>
            <p:ph type="title"/>
          </p:nvPr>
        </p:nvSpPr>
        <p:spPr>
          <a:xfrm>
            <a:off x="3647758" y="0"/>
            <a:ext cx="8396922" cy="738664"/>
          </a:xfrm>
        </p:spPr>
        <p:txBody>
          <a:bodyPr wrap="square" lIns="0" tIns="0" rIns="0" bIns="0" anchor="t">
            <a:spAutoFit/>
          </a:bodyPr>
          <a:lstStyle/>
          <a:p>
            <a:pPr algn="ctr"/>
            <a:r>
              <a:rPr lang="es-AR" sz="4800" b="1">
                <a:solidFill>
                  <a:schemeClr val="bg1"/>
                </a:solidFill>
              </a:rPr>
              <a:t>Próximos pasos</a:t>
            </a:r>
          </a:p>
        </p:txBody>
      </p:sp>
      <p:pic>
        <p:nvPicPr>
          <p:cNvPr id="3" name="Picture 8" descr="A group of people posing for a photo&#10;&#10;Description automatically generated">
            <a:extLst>
              <a:ext uri="{FF2B5EF4-FFF2-40B4-BE49-F238E27FC236}">
                <a16:creationId xmlns:a16="http://schemas.microsoft.com/office/drawing/2014/main" id="{7C9E2B3B-D3E6-2E1F-D389-C782A48CE78C}"/>
              </a:ext>
            </a:extLst>
          </p:cNvPr>
          <p:cNvPicPr>
            <a:picLocks noChangeAspect="1"/>
          </p:cNvPicPr>
          <p:nvPr/>
        </p:nvPicPr>
        <p:blipFill>
          <a:blip r:embed="rId3"/>
          <a:stretch>
            <a:fillRect/>
          </a:stretch>
        </p:blipFill>
        <p:spPr>
          <a:xfrm>
            <a:off x="1526606" y="1250664"/>
            <a:ext cx="5700880" cy="4889492"/>
          </a:xfrm>
          <a:prstGeom prst="rect">
            <a:avLst/>
          </a:prstGeom>
        </p:spPr>
      </p:pic>
    </p:spTree>
    <p:extLst>
      <p:ext uri="{BB962C8B-B14F-4D97-AF65-F5344CB8AC3E}">
        <p14:creationId xmlns:p14="http://schemas.microsoft.com/office/powerpoint/2010/main" val="155552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2136-3146-6C4C-B974-3E04C82A4D15}"/>
              </a:ext>
            </a:extLst>
          </p:cNvPr>
          <p:cNvSpPr>
            <a:spLocks noGrp="1"/>
          </p:cNvSpPr>
          <p:nvPr>
            <p:ph type="ctrTitle"/>
          </p:nvPr>
        </p:nvSpPr>
        <p:spPr>
          <a:xfrm>
            <a:off x="1524000" y="2133600"/>
            <a:ext cx="9144000" cy="1021976"/>
          </a:xfrm>
        </p:spPr>
        <p:txBody>
          <a:bodyPr>
            <a:noAutofit/>
          </a:bodyPr>
          <a:lstStyle/>
          <a:p>
            <a:pPr algn="ctr"/>
            <a:br>
              <a:rPr lang="en-US" sz="1800">
                <a:effectLst/>
                <a:latin typeface="Calibri" panose="020F0502020204030204" pitchFamily="34" charset="0"/>
                <a:ea typeface="Calibri" panose="020F0502020204030204" pitchFamily="34" charset="0"/>
                <a:cs typeface="Times New Roman" panose="02020603050405020304" pitchFamily="18" charset="0"/>
              </a:rPr>
            </a:br>
            <a:r>
              <a:rPr lang="es-ES">
                <a:latin typeface="Gill Sans MT"/>
              </a:rPr>
              <a:t>¡</a:t>
            </a:r>
            <a:r>
              <a:rPr lang="es-DO">
                <a:latin typeface="Gill Sans MT"/>
              </a:rPr>
              <a:t>MUCHAS </a:t>
            </a:r>
            <a:r>
              <a:rPr lang="es-DO">
                <a:latin typeface="Gill Sans MT"/>
                <a:cs typeface="Gill Sans"/>
              </a:rPr>
              <a:t>GRACIAS!</a:t>
            </a:r>
            <a:endParaRPr lang="es-DO" sz="4400">
              <a:latin typeface="Gill Sans MT"/>
              <a:cs typeface="Gill Sans"/>
            </a:endParaRPr>
          </a:p>
        </p:txBody>
      </p:sp>
    </p:spTree>
    <p:extLst>
      <p:ext uri="{BB962C8B-B14F-4D97-AF65-F5344CB8AC3E}">
        <p14:creationId xmlns:p14="http://schemas.microsoft.com/office/powerpoint/2010/main" val="178192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de un celular con texto e imágenes&#10;&#10;Descripción generada automáticamente">
            <a:extLst>
              <a:ext uri="{FF2B5EF4-FFF2-40B4-BE49-F238E27FC236}">
                <a16:creationId xmlns:a16="http://schemas.microsoft.com/office/drawing/2014/main" id="{5DF3CB69-68D8-7A0A-C91D-B421C1D99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550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Logo&#10;&#10;Description automatically generated">
            <a:extLst>
              <a:ext uri="{FF2B5EF4-FFF2-40B4-BE49-F238E27FC236}">
                <a16:creationId xmlns:a16="http://schemas.microsoft.com/office/drawing/2014/main" id="{A5C025CC-6EFD-9CC4-A8A3-893277B8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467" y="1683542"/>
            <a:ext cx="5965033" cy="2324101"/>
          </a:xfrm>
          <a:prstGeom prst="rect">
            <a:avLst/>
          </a:prstGeom>
        </p:spPr>
      </p:pic>
      <p:sp>
        <p:nvSpPr>
          <p:cNvPr id="38" name="Title 37">
            <a:extLst>
              <a:ext uri="{FF2B5EF4-FFF2-40B4-BE49-F238E27FC236}">
                <a16:creationId xmlns:a16="http://schemas.microsoft.com/office/drawing/2014/main" id="{52B0033D-8697-EDBC-21C9-85E8C11FAED8}"/>
              </a:ext>
            </a:extLst>
          </p:cNvPr>
          <p:cNvSpPr>
            <a:spLocks noGrp="1"/>
          </p:cNvSpPr>
          <p:nvPr>
            <p:ph type="title"/>
          </p:nvPr>
        </p:nvSpPr>
        <p:spPr/>
        <p:txBody>
          <a:bodyPr wrap="square" lIns="0" tIns="0" rIns="0" bIns="0" anchor="t">
            <a:spAutoFit/>
          </a:bodyPr>
          <a:lstStyle/>
          <a:p>
            <a:endParaRPr lang="en-US"/>
          </a:p>
        </p:txBody>
      </p:sp>
    </p:spTree>
    <p:extLst>
      <p:ext uri="{BB962C8B-B14F-4D97-AF65-F5344CB8AC3E}">
        <p14:creationId xmlns:p14="http://schemas.microsoft.com/office/powerpoint/2010/main" val="335520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FA3F-E4C5-4651-8429-A848F20DC0B4}"/>
              </a:ext>
            </a:extLst>
          </p:cNvPr>
          <p:cNvSpPr>
            <a:spLocks noGrp="1"/>
          </p:cNvSpPr>
          <p:nvPr>
            <p:ph type="title"/>
          </p:nvPr>
        </p:nvSpPr>
        <p:spPr>
          <a:xfrm>
            <a:off x="635318" y="405930"/>
            <a:ext cx="10006964" cy="701040"/>
          </a:xfrm>
        </p:spPr>
        <p:txBody>
          <a:bodyPr/>
          <a:lstStyle/>
          <a:p>
            <a:pPr algn="ctr"/>
            <a:r>
              <a:rPr lang="en-US" b="1">
                <a:solidFill>
                  <a:schemeClr val="accent1"/>
                </a:solidFill>
              </a:rPr>
              <a:t>AGENDA</a:t>
            </a:r>
          </a:p>
        </p:txBody>
      </p:sp>
      <p:sp>
        <p:nvSpPr>
          <p:cNvPr id="3" name="Text Placeholder 2">
            <a:extLst>
              <a:ext uri="{FF2B5EF4-FFF2-40B4-BE49-F238E27FC236}">
                <a16:creationId xmlns:a16="http://schemas.microsoft.com/office/drawing/2014/main" id="{0D3862F4-9CDB-4139-A4D4-C17442B00957}"/>
              </a:ext>
            </a:extLst>
          </p:cNvPr>
          <p:cNvSpPr>
            <a:spLocks noGrp="1"/>
          </p:cNvSpPr>
          <p:nvPr>
            <p:ph type="body" idx="1"/>
          </p:nvPr>
        </p:nvSpPr>
        <p:spPr>
          <a:xfrm>
            <a:off x="1972456" y="1268743"/>
            <a:ext cx="2294744" cy="369332"/>
          </a:xfrm>
        </p:spPr>
        <p:txBody>
          <a:bodyPr/>
          <a:lstStyle/>
          <a:p>
            <a:r>
              <a:rPr lang="en-US" sz="2400" b="1">
                <a:latin typeface="Gill Sans MT" panose="020B0502020104020203" pitchFamily="34" charset="0"/>
              </a:rPr>
              <a:t>90  </a:t>
            </a:r>
            <a:r>
              <a:rPr lang="es-AR" sz="2400" b="1">
                <a:latin typeface="Gill Sans MT" panose="020B0502020104020203" pitchFamily="34" charset="0"/>
              </a:rPr>
              <a:t>minutos</a:t>
            </a:r>
          </a:p>
        </p:txBody>
      </p:sp>
      <p:pic>
        <p:nvPicPr>
          <p:cNvPr id="6" name="Graphic 5" descr="Hourglass 90% with solid fill">
            <a:extLst>
              <a:ext uri="{FF2B5EF4-FFF2-40B4-BE49-F238E27FC236}">
                <a16:creationId xmlns:a16="http://schemas.microsoft.com/office/drawing/2014/main" id="{75D2CB55-29F9-4247-A71D-D3E4BE38B2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317" y="1193303"/>
            <a:ext cx="914400" cy="914400"/>
          </a:xfrm>
          <a:prstGeom prst="rect">
            <a:avLst/>
          </a:prstGeom>
          <a:effectLst>
            <a:outerShdw blurRad="50800" dist="38100" algn="l" rotWithShape="0">
              <a:prstClr val="black">
                <a:alpha val="40000"/>
              </a:prstClr>
            </a:outerShdw>
          </a:effectLst>
        </p:spPr>
      </p:pic>
      <p:pic>
        <p:nvPicPr>
          <p:cNvPr id="8" name="Graphic 7" descr="Door Open with solid fill">
            <a:extLst>
              <a:ext uri="{FF2B5EF4-FFF2-40B4-BE49-F238E27FC236}">
                <a16:creationId xmlns:a16="http://schemas.microsoft.com/office/drawing/2014/main" id="{D180F920-0B98-490C-8190-E93F64B928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1600" y="2372817"/>
            <a:ext cx="914400" cy="914400"/>
          </a:xfrm>
          <a:prstGeom prst="rect">
            <a:avLst/>
          </a:prstGeom>
          <a:effectLst>
            <a:outerShdw blurRad="50800" dist="38100" algn="l" rotWithShape="0">
              <a:prstClr val="black">
                <a:alpha val="40000"/>
              </a:prstClr>
            </a:outerShdw>
          </a:effectLst>
        </p:spPr>
      </p:pic>
      <p:sp>
        <p:nvSpPr>
          <p:cNvPr id="9" name="Text Placeholder 2">
            <a:extLst>
              <a:ext uri="{FF2B5EF4-FFF2-40B4-BE49-F238E27FC236}">
                <a16:creationId xmlns:a16="http://schemas.microsoft.com/office/drawing/2014/main" id="{ECF2295E-DA6E-4322-B7C7-D398E94E6717}"/>
              </a:ext>
            </a:extLst>
          </p:cNvPr>
          <p:cNvSpPr txBox="1">
            <a:spLocks/>
          </p:cNvSpPr>
          <p:nvPr/>
        </p:nvSpPr>
        <p:spPr>
          <a:xfrm>
            <a:off x="2714464" y="2405982"/>
            <a:ext cx="1828800" cy="369332"/>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AR" sz="2400" b="1" kern="0">
                <a:solidFill>
                  <a:sysClr val="windowText" lastClr="000000"/>
                </a:solidFill>
                <a:latin typeface="Gill Sans MT" panose="020B0502020104020203" pitchFamily="34" charset="0"/>
              </a:rPr>
              <a:t>Introducción</a:t>
            </a:r>
          </a:p>
        </p:txBody>
      </p:sp>
      <p:pic>
        <p:nvPicPr>
          <p:cNvPr id="14" name="Graphic 13" descr="Meeting outline">
            <a:extLst>
              <a:ext uri="{FF2B5EF4-FFF2-40B4-BE49-F238E27FC236}">
                <a16:creationId xmlns:a16="http://schemas.microsoft.com/office/drawing/2014/main" id="{6443940A-88EC-4E49-95C3-377EFB92C3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86725" y="4674857"/>
            <a:ext cx="914400" cy="914400"/>
          </a:xfrm>
          <a:prstGeom prst="rect">
            <a:avLst/>
          </a:prstGeom>
          <a:effectLst>
            <a:outerShdw blurRad="50800" dist="38100" algn="l" rotWithShape="0">
              <a:prstClr val="black">
                <a:alpha val="40000"/>
              </a:prstClr>
            </a:outerShdw>
          </a:effectLst>
        </p:spPr>
      </p:pic>
      <p:pic>
        <p:nvPicPr>
          <p:cNvPr id="17" name="Graphic 16" descr="Questions with solid fill">
            <a:extLst>
              <a:ext uri="{FF2B5EF4-FFF2-40B4-BE49-F238E27FC236}">
                <a16:creationId xmlns:a16="http://schemas.microsoft.com/office/drawing/2014/main" id="{8F501C90-DB53-4B28-A457-4826CDD142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24400" y="5528262"/>
            <a:ext cx="914400" cy="914400"/>
          </a:xfrm>
          <a:prstGeom prst="rect">
            <a:avLst/>
          </a:prstGeom>
          <a:effectLst>
            <a:outerShdw blurRad="50800" dist="38100" algn="l" rotWithShape="0">
              <a:prstClr val="black">
                <a:alpha val="40000"/>
              </a:prstClr>
            </a:outerShdw>
          </a:effectLst>
        </p:spPr>
      </p:pic>
      <p:sp>
        <p:nvSpPr>
          <p:cNvPr id="18" name="Text Placeholder 2">
            <a:extLst>
              <a:ext uri="{FF2B5EF4-FFF2-40B4-BE49-F238E27FC236}">
                <a16:creationId xmlns:a16="http://schemas.microsoft.com/office/drawing/2014/main" id="{16601C60-DE42-4FDB-8CC4-6E5A531A0EBC}"/>
              </a:ext>
            </a:extLst>
          </p:cNvPr>
          <p:cNvSpPr txBox="1">
            <a:spLocks/>
          </p:cNvSpPr>
          <p:nvPr/>
        </p:nvSpPr>
        <p:spPr>
          <a:xfrm>
            <a:off x="5867400" y="5800796"/>
            <a:ext cx="3429000" cy="369332"/>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AR" sz="2400" b="1" kern="0">
                <a:solidFill>
                  <a:sysClr val="windowText" lastClr="000000"/>
                </a:solidFill>
                <a:latin typeface="Gill Sans MT" panose="020B0502020104020203" pitchFamily="34" charset="0"/>
              </a:rPr>
              <a:t>Preguntas y respuestas</a:t>
            </a:r>
          </a:p>
        </p:txBody>
      </p:sp>
      <p:sp>
        <p:nvSpPr>
          <p:cNvPr id="19" name="TextBox 18">
            <a:extLst>
              <a:ext uri="{FF2B5EF4-FFF2-40B4-BE49-F238E27FC236}">
                <a16:creationId xmlns:a16="http://schemas.microsoft.com/office/drawing/2014/main" id="{08EBA79B-E3A1-4183-8AFB-461D4611F460}"/>
              </a:ext>
            </a:extLst>
          </p:cNvPr>
          <p:cNvSpPr txBox="1"/>
          <p:nvPr/>
        </p:nvSpPr>
        <p:spPr>
          <a:xfrm>
            <a:off x="6238567" y="1378717"/>
            <a:ext cx="5145961" cy="2123658"/>
          </a:xfrm>
          <a:prstGeom prst="rect">
            <a:avLst/>
          </a:prstGeom>
          <a:noFill/>
          <a:ln w="57150">
            <a:solidFill>
              <a:schemeClr val="accent1"/>
            </a:solidFill>
          </a:ln>
          <a:effectLst>
            <a:outerShdw blurRad="50800" dist="38100" dir="5400000" algn="t" rotWithShape="0">
              <a:prstClr val="black">
                <a:alpha val="40000"/>
              </a:prstClr>
            </a:outerShdw>
          </a:effectLst>
        </p:spPr>
        <p:txBody>
          <a:bodyPr wrap="square" rtlCol="0">
            <a:spAutoFit/>
          </a:bodyPr>
          <a:lstStyle/>
          <a:p>
            <a:r>
              <a:rPr lang="en-US" sz="3200" b="1">
                <a:latin typeface="Gill Sans MT" panose="020B0502020104020203" pitchFamily="34" charset="0"/>
              </a:rPr>
              <a:t>El chat para </a:t>
            </a:r>
            <a:r>
              <a:rPr lang="en-US" sz="3200" b="1" err="1">
                <a:latin typeface="Gill Sans MT" panose="020B0502020104020203" pitchFamily="34" charset="0"/>
              </a:rPr>
              <a:t>presentarse</a:t>
            </a:r>
            <a:endParaRPr lang="en-US" sz="3200" b="1">
              <a:latin typeface="Gill Sans MT" panose="020B0502020104020203" pitchFamily="34" charset="0"/>
            </a:endParaRPr>
          </a:p>
          <a:p>
            <a:endParaRPr lang="en-US" sz="3200">
              <a:latin typeface="Gill Sans MT" panose="020B0502020104020203" pitchFamily="34" charset="0"/>
            </a:endParaRPr>
          </a:p>
          <a:p>
            <a:r>
              <a:rPr lang="en-US" sz="3200" b="1">
                <a:solidFill>
                  <a:schemeClr val="accent2"/>
                </a:solidFill>
                <a:latin typeface="Gill Sans MT" panose="020B0502020104020203" pitchFamily="34" charset="0"/>
              </a:rPr>
              <a:t>Q &amp; A para </a:t>
            </a:r>
            <a:r>
              <a:rPr lang="en-US" sz="3200" b="1" err="1">
                <a:solidFill>
                  <a:schemeClr val="accent2"/>
                </a:solidFill>
                <a:latin typeface="Gill Sans MT" panose="020B0502020104020203" pitchFamily="34" charset="0"/>
              </a:rPr>
              <a:t>preguntas</a:t>
            </a:r>
            <a:endParaRPr lang="en-US" sz="3200" b="1">
              <a:solidFill>
                <a:schemeClr val="accent2"/>
              </a:solidFill>
              <a:latin typeface="Gill Sans MT" panose="020B0502020104020203" pitchFamily="34" charset="0"/>
            </a:endParaRPr>
          </a:p>
          <a:p>
            <a:r>
              <a:rPr lang="en-US" sz="3600" b="1"/>
              <a:t> </a:t>
            </a:r>
          </a:p>
        </p:txBody>
      </p:sp>
      <p:sp>
        <p:nvSpPr>
          <p:cNvPr id="16" name="Text Placeholder 2">
            <a:extLst>
              <a:ext uri="{FF2B5EF4-FFF2-40B4-BE49-F238E27FC236}">
                <a16:creationId xmlns:a16="http://schemas.microsoft.com/office/drawing/2014/main" id="{2530637C-E05E-A00D-4DD8-0792343010F9}"/>
              </a:ext>
            </a:extLst>
          </p:cNvPr>
          <p:cNvSpPr txBox="1">
            <a:spLocks/>
          </p:cNvSpPr>
          <p:nvPr/>
        </p:nvSpPr>
        <p:spPr>
          <a:xfrm>
            <a:off x="3539804" y="3608152"/>
            <a:ext cx="2698763" cy="73866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a:spcBef>
                <a:spcPts val="0"/>
              </a:spcBef>
              <a:spcAft>
                <a:spcPts val="0"/>
              </a:spcAft>
            </a:pPr>
            <a:r>
              <a:rPr lang="es-EC" sz="2400" b="1">
                <a:effectLst/>
                <a:latin typeface="Calibri" panose="020F0502020204030204" pitchFamily="34" charset="0"/>
                <a:ea typeface="Calibri" panose="020F0502020204030204" pitchFamily="34" charset="0"/>
              </a:rPr>
              <a:t>Resultados de la investigación</a:t>
            </a:r>
            <a:endParaRPr lang="en-US" sz="2400" b="1">
              <a:effectLst/>
              <a:latin typeface="Calibri" panose="020F0502020204030204" pitchFamily="34" charset="0"/>
              <a:ea typeface="Calibri" panose="020F0502020204030204" pitchFamily="34" charset="0"/>
            </a:endParaRPr>
          </a:p>
        </p:txBody>
      </p:sp>
      <p:sp>
        <p:nvSpPr>
          <p:cNvPr id="20" name="Text Placeholder 2">
            <a:extLst>
              <a:ext uri="{FF2B5EF4-FFF2-40B4-BE49-F238E27FC236}">
                <a16:creationId xmlns:a16="http://schemas.microsoft.com/office/drawing/2014/main" id="{FFD33FDE-DB6A-3E2E-3ADF-EB90CA5FA408}"/>
              </a:ext>
            </a:extLst>
          </p:cNvPr>
          <p:cNvSpPr txBox="1">
            <a:spLocks/>
          </p:cNvSpPr>
          <p:nvPr/>
        </p:nvSpPr>
        <p:spPr>
          <a:xfrm>
            <a:off x="4345862" y="4660540"/>
            <a:ext cx="3043076" cy="369332"/>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C" sz="2400" b="1">
                <a:effectLst/>
                <a:latin typeface="Calibri" panose="020F0502020204030204" pitchFamily="34" charset="0"/>
                <a:ea typeface="Calibri" panose="020F0502020204030204" pitchFamily="34" charset="0"/>
              </a:rPr>
              <a:t>Observaciones</a:t>
            </a:r>
            <a:endParaRPr lang="en-US" sz="2400" b="1" kern="0">
              <a:solidFill>
                <a:sysClr val="windowText" lastClr="000000"/>
              </a:solidFill>
              <a:latin typeface="Gill Sans MT" panose="020B0502020104020203" pitchFamily="34" charset="0"/>
            </a:endParaRPr>
          </a:p>
        </p:txBody>
      </p:sp>
      <p:pic>
        <p:nvPicPr>
          <p:cNvPr id="5" name="Graphic 4" descr="Research with solid fill">
            <a:extLst>
              <a:ext uri="{FF2B5EF4-FFF2-40B4-BE49-F238E27FC236}">
                <a16:creationId xmlns:a16="http://schemas.microsoft.com/office/drawing/2014/main" id="{990C3297-F339-3C43-91F4-15C127F775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86000" y="3537618"/>
            <a:ext cx="914400" cy="914400"/>
          </a:xfrm>
          <a:prstGeom prst="rect">
            <a:avLst/>
          </a:prstGeom>
        </p:spPr>
      </p:pic>
    </p:spTree>
    <p:extLst>
      <p:ext uri="{BB962C8B-B14F-4D97-AF65-F5344CB8AC3E}">
        <p14:creationId xmlns:p14="http://schemas.microsoft.com/office/powerpoint/2010/main" val="38010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C5510-9BBD-87F5-97CC-B53A86FBA365}"/>
              </a:ext>
            </a:extLst>
          </p:cNvPr>
          <p:cNvSpPr>
            <a:spLocks noGrp="1"/>
          </p:cNvSpPr>
          <p:nvPr>
            <p:ph type="ctrTitle"/>
          </p:nvPr>
        </p:nvSpPr>
        <p:spPr>
          <a:xfrm>
            <a:off x="502024" y="1791065"/>
            <a:ext cx="9144000" cy="2101818"/>
          </a:xfrm>
        </p:spPr>
        <p:txBody>
          <a:bodyPr>
            <a:normAutofit/>
          </a:bodyPr>
          <a:lstStyle/>
          <a:p>
            <a:r>
              <a:rPr lang="es-AR" b="1"/>
              <a:t>Introducción: </a:t>
            </a:r>
            <a:br>
              <a:rPr lang="es-AR" b="1"/>
            </a:br>
            <a:r>
              <a:rPr lang="es-AR" b="1"/>
              <a:t>contexto y proyecto</a:t>
            </a:r>
          </a:p>
        </p:txBody>
      </p:sp>
    </p:spTree>
    <p:extLst>
      <p:ext uri="{BB962C8B-B14F-4D97-AF65-F5344CB8AC3E}">
        <p14:creationId xmlns:p14="http://schemas.microsoft.com/office/powerpoint/2010/main" val="9830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73B7-1BF4-41A2-9FFD-C36202AAC034}"/>
              </a:ext>
            </a:extLst>
          </p:cNvPr>
          <p:cNvSpPr>
            <a:spLocks noGrp="1"/>
          </p:cNvSpPr>
          <p:nvPr>
            <p:ph type="title"/>
          </p:nvPr>
        </p:nvSpPr>
        <p:spPr/>
        <p:txBody>
          <a:bodyPr/>
          <a:lstStyle/>
          <a:p>
            <a:r>
              <a:rPr lang="en-US"/>
              <a:t>Testimonio</a:t>
            </a:r>
          </a:p>
        </p:txBody>
      </p:sp>
      <p:pic>
        <p:nvPicPr>
          <p:cNvPr id="3" name="Video testimonio Ana Victelina">
            <a:hlinkClick r:id="" action="ppaction://media"/>
            <a:extLst>
              <a:ext uri="{FF2B5EF4-FFF2-40B4-BE49-F238E27FC236}">
                <a16:creationId xmlns:a16="http://schemas.microsoft.com/office/drawing/2014/main" id="{0D55192B-E45A-2E95-D9AF-C390AB4C00CD}"/>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301067" y="455469"/>
            <a:ext cx="3251200" cy="5911462"/>
          </a:xfrm>
        </p:spPr>
      </p:pic>
    </p:spTree>
    <p:extLst>
      <p:ext uri="{BB962C8B-B14F-4D97-AF65-F5344CB8AC3E}">
        <p14:creationId xmlns:p14="http://schemas.microsoft.com/office/powerpoint/2010/main" val="310160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32b6a72128_3_28"/>
          <p:cNvSpPr txBox="1">
            <a:spLocks noGrp="1"/>
          </p:cNvSpPr>
          <p:nvPr>
            <p:ph type="title"/>
          </p:nvPr>
        </p:nvSpPr>
        <p:spPr>
          <a:xfrm>
            <a:off x="2436066" y="71254"/>
            <a:ext cx="60105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s-CO" sz="3600" b="1">
                <a:solidFill>
                  <a:srgbClr val="C00000"/>
                </a:solidFill>
              </a:rPr>
              <a:t>Contexto</a:t>
            </a:r>
            <a:endParaRPr b="1">
              <a:solidFill>
                <a:srgbClr val="C00000"/>
              </a:solidFill>
            </a:endParaRPr>
          </a:p>
        </p:txBody>
      </p:sp>
      <p:sp>
        <p:nvSpPr>
          <p:cNvPr id="123" name="Google Shape;123;g132b6a72128_3_28"/>
          <p:cNvSpPr txBox="1">
            <a:spLocks noGrp="1"/>
          </p:cNvSpPr>
          <p:nvPr>
            <p:ph type="body" idx="1"/>
          </p:nvPr>
        </p:nvSpPr>
        <p:spPr>
          <a:xfrm>
            <a:off x="514496" y="1363171"/>
            <a:ext cx="5181600" cy="4627800"/>
          </a:xfrm>
          <a:prstGeom prst="rect">
            <a:avLst/>
          </a:prstGeom>
        </p:spPr>
        <p:txBody>
          <a:bodyPr spcFirstLastPara="1" wrap="square" lIns="91425" tIns="45700" rIns="91425" bIns="45700" anchor="t" anchorCtr="0">
            <a:normAutofit/>
          </a:bodyPr>
          <a:lstStyle/>
          <a:p>
            <a:pPr marL="0" lvl="0" indent="0" algn="l" rtl="0">
              <a:spcBef>
                <a:spcPts val="1000"/>
              </a:spcBef>
              <a:spcAft>
                <a:spcPts val="1600"/>
              </a:spcAft>
              <a:buNone/>
            </a:pPr>
            <a:r>
              <a:rPr lang="es-CO"/>
              <a:t> </a:t>
            </a:r>
            <a:endParaRPr/>
          </a:p>
        </p:txBody>
      </p:sp>
      <p:sp>
        <p:nvSpPr>
          <p:cNvPr id="125" name="Google Shape;125;g132b6a72128_3_28"/>
          <p:cNvSpPr txBox="1">
            <a:spLocks noGrp="1"/>
          </p:cNvSpPr>
          <p:nvPr>
            <p:ph type="body" idx="3"/>
          </p:nvPr>
        </p:nvSpPr>
        <p:spPr>
          <a:xfrm>
            <a:off x="6172200" y="5625830"/>
            <a:ext cx="5181600" cy="3651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1600"/>
              </a:spcAft>
              <a:buNone/>
            </a:pPr>
            <a:r>
              <a:rPr lang="es-CO"/>
              <a:t> </a:t>
            </a:r>
            <a:endParaRPr/>
          </a:p>
        </p:txBody>
      </p:sp>
      <p:sp>
        <p:nvSpPr>
          <p:cNvPr id="126" name="Google Shape;126;g132b6a72128_3_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rmAutofit lnSpcReduction="10000"/>
          </a:bodyPr>
          <a:lstStyle/>
          <a:p>
            <a:pPr marL="0" lvl="0" indent="0" algn="r" rtl="0">
              <a:spcBef>
                <a:spcPts val="0"/>
              </a:spcBef>
              <a:spcAft>
                <a:spcPts val="0"/>
              </a:spcAft>
              <a:buClr>
                <a:srgbClr val="000000"/>
              </a:buClr>
              <a:buFont typeface="Arial"/>
              <a:buNone/>
            </a:pPr>
            <a:fld id="{00000000-1234-1234-1234-123412341234}" type="slidenum">
              <a:rPr lang="es-CO"/>
              <a:t>8</a:t>
            </a:fld>
            <a:endParaRPr/>
          </a:p>
        </p:txBody>
      </p:sp>
      <p:pic>
        <p:nvPicPr>
          <p:cNvPr id="128" name="Google Shape;128;g132b6a72128_3_28"/>
          <p:cNvPicPr preferRelativeResize="0"/>
          <p:nvPr/>
        </p:nvPicPr>
        <p:blipFill>
          <a:blip r:embed="rId3">
            <a:alphaModFix/>
          </a:blip>
          <a:stretch>
            <a:fillRect/>
          </a:stretch>
        </p:blipFill>
        <p:spPr>
          <a:xfrm>
            <a:off x="37673" y="1690825"/>
            <a:ext cx="5777449" cy="3343425"/>
          </a:xfrm>
          <a:prstGeom prst="rect">
            <a:avLst/>
          </a:prstGeom>
          <a:noFill/>
          <a:ln>
            <a:noFill/>
          </a:ln>
          <a:effectLst>
            <a:outerShdw blurRad="50800" dist="38100" dir="2700000" algn="tl" rotWithShape="0">
              <a:prstClr val="black">
                <a:alpha val="40000"/>
              </a:prstClr>
            </a:outerShdw>
          </a:effectLst>
        </p:spPr>
      </p:pic>
      <p:sp>
        <p:nvSpPr>
          <p:cNvPr id="6" name="Rectángulo 5">
            <a:extLst>
              <a:ext uri="{FF2B5EF4-FFF2-40B4-BE49-F238E27FC236}">
                <a16:creationId xmlns:a16="http://schemas.microsoft.com/office/drawing/2014/main" id="{892E253D-6A10-391B-85B2-52846CC6291C}"/>
              </a:ext>
            </a:extLst>
          </p:cNvPr>
          <p:cNvSpPr/>
          <p:nvPr/>
        </p:nvSpPr>
        <p:spPr>
          <a:xfrm>
            <a:off x="5934148" y="1690825"/>
            <a:ext cx="6101153" cy="334342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Google Shape;124;g132b6a72128_3_28">
            <a:extLst>
              <a:ext uri="{FF2B5EF4-FFF2-40B4-BE49-F238E27FC236}">
                <a16:creationId xmlns:a16="http://schemas.microsoft.com/office/drawing/2014/main" id="{EE36D7F1-FA0B-E7D6-7AA4-DA2554162B5B}"/>
              </a:ext>
            </a:extLst>
          </p:cNvPr>
          <p:cNvSpPr txBox="1">
            <a:spLocks noGrp="1"/>
          </p:cNvSpPr>
          <p:nvPr>
            <p:ph type="body" idx="2"/>
          </p:nvPr>
        </p:nvSpPr>
        <p:spPr>
          <a:xfrm>
            <a:off x="5934148" y="1690831"/>
            <a:ext cx="6257852" cy="3476344"/>
          </a:xfrm>
          <a:prstGeom prst="rect">
            <a:avLst/>
          </a:prstGeom>
        </p:spPr>
        <p:txBody>
          <a:bodyPr spcFirstLastPara="1" wrap="square" lIns="91425" tIns="45700" rIns="91425" bIns="45700" anchor="t" anchorCtr="0">
            <a:normAutofit/>
          </a:bodyPr>
          <a:lstStyle/>
          <a:p>
            <a:pPr marL="457200" marR="145415" lvl="0" indent="-361950" algn="just" rtl="0">
              <a:spcBef>
                <a:spcPts val="0"/>
              </a:spcBef>
              <a:spcAft>
                <a:spcPts val="0"/>
              </a:spcAft>
              <a:buSzPts val="2100"/>
              <a:buChar char="●"/>
            </a:pPr>
            <a:r>
              <a:rPr lang="es-CO" sz="2100">
                <a:solidFill>
                  <a:schemeClr val="bg1"/>
                </a:solidFill>
              </a:rPr>
              <a:t>Desplazamiento forzado: 7.4M personas.</a:t>
            </a:r>
            <a:endParaRPr sz="2100">
              <a:solidFill>
                <a:schemeClr val="bg1"/>
              </a:solidFill>
            </a:endParaRPr>
          </a:p>
          <a:p>
            <a:pPr marL="457200" marR="145415" lvl="0" indent="0" algn="just" rtl="0">
              <a:spcBef>
                <a:spcPts val="0"/>
              </a:spcBef>
              <a:spcAft>
                <a:spcPts val="0"/>
              </a:spcAft>
              <a:buNone/>
            </a:pPr>
            <a:endParaRPr sz="2100">
              <a:solidFill>
                <a:schemeClr val="bg1"/>
              </a:solidFill>
            </a:endParaRPr>
          </a:p>
          <a:p>
            <a:pPr marL="457200" marR="145415" lvl="0" indent="-361950" algn="just" rtl="0">
              <a:spcBef>
                <a:spcPts val="0"/>
              </a:spcBef>
              <a:spcAft>
                <a:spcPts val="0"/>
              </a:spcAft>
              <a:buSzPts val="2100"/>
              <a:buChar char="●"/>
            </a:pPr>
            <a:r>
              <a:rPr lang="es-CO" sz="2100">
                <a:solidFill>
                  <a:schemeClr val="bg1"/>
                </a:solidFill>
              </a:rPr>
              <a:t>Crisis migratoria Venezolana: 2.5M personas.</a:t>
            </a:r>
            <a:endParaRPr sz="2100">
              <a:solidFill>
                <a:schemeClr val="bg1"/>
              </a:solidFill>
            </a:endParaRPr>
          </a:p>
          <a:p>
            <a:pPr marL="457200" marR="145415" lvl="0" indent="0" algn="just" rtl="0">
              <a:spcBef>
                <a:spcPts val="0"/>
              </a:spcBef>
              <a:spcAft>
                <a:spcPts val="0"/>
              </a:spcAft>
              <a:buNone/>
            </a:pPr>
            <a:endParaRPr sz="2100">
              <a:solidFill>
                <a:schemeClr val="bg1"/>
              </a:solidFill>
            </a:endParaRPr>
          </a:p>
          <a:p>
            <a:pPr marL="457200" marR="145415" lvl="0" indent="-361950" algn="just" rtl="0">
              <a:spcBef>
                <a:spcPts val="0"/>
              </a:spcBef>
              <a:spcAft>
                <a:spcPts val="0"/>
              </a:spcAft>
              <a:buSzPts val="2100"/>
              <a:buChar char="●"/>
            </a:pPr>
            <a:r>
              <a:rPr lang="es-CO" sz="2100">
                <a:solidFill>
                  <a:schemeClr val="bg1"/>
                </a:solidFill>
              </a:rPr>
              <a:t>Impacto diferencial de la pandemia Covid-19. </a:t>
            </a:r>
            <a:endParaRPr sz="2100">
              <a:solidFill>
                <a:schemeClr val="bg1"/>
              </a:solidFill>
            </a:endParaRPr>
          </a:p>
          <a:p>
            <a:pPr marL="457200" marR="145415" lvl="0" indent="0" algn="just" rtl="0">
              <a:spcBef>
                <a:spcPts val="0"/>
              </a:spcBef>
              <a:spcAft>
                <a:spcPts val="0"/>
              </a:spcAft>
              <a:buNone/>
            </a:pPr>
            <a:endParaRPr sz="2100">
              <a:solidFill>
                <a:schemeClr val="bg1"/>
              </a:solidFill>
            </a:endParaRPr>
          </a:p>
          <a:p>
            <a:pPr marL="457200" marR="145415" lvl="0" indent="-361950" algn="just" rtl="0">
              <a:spcBef>
                <a:spcPts val="0"/>
              </a:spcBef>
              <a:spcAft>
                <a:spcPts val="0"/>
              </a:spcAft>
              <a:buSzPts val="2100"/>
              <a:buChar char="●"/>
            </a:pPr>
            <a:r>
              <a:rPr lang="es-CO" sz="2100">
                <a:solidFill>
                  <a:schemeClr val="bg1"/>
                </a:solidFill>
              </a:rPr>
              <a:t>Mayor vulnerabilidad en grupos de mujeres y adolescentes. </a:t>
            </a:r>
            <a:endParaRPr sz="2100">
              <a:solidFill>
                <a:schemeClr val="bg1"/>
              </a:solidFill>
            </a:endParaRPr>
          </a:p>
          <a:p>
            <a:pPr marL="457200" marR="145415" lvl="0" indent="0" algn="just" rtl="0">
              <a:spcBef>
                <a:spcPts val="0"/>
              </a:spcBef>
              <a:spcAft>
                <a:spcPts val="0"/>
              </a:spcAft>
              <a:buNone/>
            </a:pPr>
            <a:endParaRPr sz="2100">
              <a:solidFill>
                <a:schemeClr val="bg1"/>
              </a:solidFill>
            </a:endParaRPr>
          </a:p>
          <a:p>
            <a:pPr marL="457200" marR="145415" lvl="0" indent="-361950" algn="just" rtl="0">
              <a:spcBef>
                <a:spcPts val="0"/>
              </a:spcBef>
              <a:spcAft>
                <a:spcPts val="0"/>
              </a:spcAft>
              <a:buSzPts val="2100"/>
              <a:buChar char="●"/>
            </a:pPr>
            <a:r>
              <a:rPr lang="es-CO" sz="2100">
                <a:solidFill>
                  <a:schemeClr val="bg1"/>
                </a:solidFill>
              </a:rPr>
              <a:t>Ausencia de actores institucionales en zonas afectadas por el conflicto interno.</a:t>
            </a:r>
            <a:endParaRPr sz="2500">
              <a:solidFill>
                <a:schemeClr val="bg1"/>
              </a:solidFill>
            </a:endParaRPr>
          </a:p>
        </p:txBody>
      </p:sp>
    </p:spTree>
    <p:extLst>
      <p:ext uri="{BB962C8B-B14F-4D97-AF65-F5344CB8AC3E}">
        <p14:creationId xmlns:p14="http://schemas.microsoft.com/office/powerpoint/2010/main" val="353062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2235200" y="321734"/>
            <a:ext cx="6995427" cy="14101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E36F1E"/>
              </a:buClr>
              <a:buSzPts val="3600"/>
              <a:buFont typeface="Calibri"/>
              <a:buNone/>
            </a:pPr>
            <a:r>
              <a:rPr lang="es-CO" sz="3600" b="1">
                <a:solidFill>
                  <a:srgbClr val="C00000"/>
                </a:solidFill>
              </a:rPr>
              <a:t>Zona de implementación</a:t>
            </a:r>
            <a:br>
              <a:rPr lang="es-CO" sz="3600" b="1">
                <a:solidFill>
                  <a:srgbClr val="C00000"/>
                </a:solidFill>
              </a:rPr>
            </a:br>
            <a:r>
              <a:rPr lang="es-CO" sz="2200" b="1">
                <a:solidFill>
                  <a:srgbClr val="C00000"/>
                </a:solidFill>
              </a:rPr>
              <a:t>Departamento Norte de Santander</a:t>
            </a:r>
            <a:br>
              <a:rPr lang="es-CO" sz="2200" b="1">
                <a:solidFill>
                  <a:srgbClr val="C00000"/>
                </a:solidFill>
              </a:rPr>
            </a:br>
            <a:r>
              <a:rPr lang="es-CO" sz="2200" b="1">
                <a:solidFill>
                  <a:srgbClr val="C00000"/>
                </a:solidFill>
              </a:rPr>
              <a:t>Subregión Catatumbo - Ocaña </a:t>
            </a:r>
            <a:endParaRPr sz="3600" b="1">
              <a:solidFill>
                <a:srgbClr val="C00000"/>
              </a:solidFill>
            </a:endParaRPr>
          </a:p>
        </p:txBody>
      </p:sp>
      <p:pic>
        <p:nvPicPr>
          <p:cNvPr id="134" name="Google Shape;134;p5"/>
          <p:cNvPicPr preferRelativeResize="0">
            <a:picLocks noGrp="1"/>
          </p:cNvPicPr>
          <p:nvPr>
            <p:ph type="body" idx="2"/>
          </p:nvPr>
        </p:nvPicPr>
        <p:blipFill rotWithShape="1">
          <a:blip r:embed="rId3">
            <a:alphaModFix/>
          </a:blip>
          <a:srcRect/>
          <a:stretch/>
        </p:blipFill>
        <p:spPr>
          <a:xfrm>
            <a:off x="284306" y="1854092"/>
            <a:ext cx="4725386" cy="4054537"/>
          </a:xfrm>
          <a:prstGeom prst="rect">
            <a:avLst/>
          </a:prstGeom>
          <a:noFill/>
          <a:ln>
            <a:noFill/>
          </a:ln>
          <a:effectLst>
            <a:outerShdw blurRad="50800" dist="38100" dir="2700000" algn="tl" rotWithShape="0">
              <a:prstClr val="black">
                <a:alpha val="40000"/>
              </a:prstClr>
            </a:outerShdw>
          </a:effectLst>
        </p:spPr>
      </p:pic>
      <p:sp>
        <p:nvSpPr>
          <p:cNvPr id="6" name="Rectángulo 5">
            <a:extLst>
              <a:ext uri="{FF2B5EF4-FFF2-40B4-BE49-F238E27FC236}">
                <a16:creationId xmlns:a16="http://schemas.microsoft.com/office/drawing/2014/main" id="{9B10D963-2E73-E814-BFDE-8B7A16876225}"/>
              </a:ext>
            </a:extLst>
          </p:cNvPr>
          <p:cNvSpPr/>
          <p:nvPr/>
        </p:nvSpPr>
        <p:spPr>
          <a:xfrm>
            <a:off x="5218411" y="1803292"/>
            <a:ext cx="6424980" cy="405453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5" name="Google Shape;135;p5"/>
          <p:cNvSpPr txBox="1"/>
          <p:nvPr/>
        </p:nvSpPr>
        <p:spPr>
          <a:xfrm>
            <a:off x="5131162" y="1796037"/>
            <a:ext cx="6424980" cy="3830762"/>
          </a:xfrm>
          <a:prstGeom prst="rect">
            <a:avLst/>
          </a:prstGeom>
          <a:noFill/>
          <a:ln>
            <a:noFill/>
          </a:ln>
        </p:spPr>
        <p:txBody>
          <a:bodyPr spcFirstLastPara="1" wrap="square" lIns="91425" tIns="91425" rIns="91425" bIns="91425" anchor="t" anchorCtr="0">
            <a:spAutoFit/>
          </a:bodyPr>
          <a:lstStyle/>
          <a:p>
            <a:pPr marL="0" marR="304800" lvl="0" indent="0" algn="just" rtl="0">
              <a:lnSpc>
                <a:spcPct val="90000"/>
              </a:lnSpc>
              <a:spcBef>
                <a:spcPts val="800"/>
              </a:spcBef>
              <a:spcAft>
                <a:spcPts val="0"/>
              </a:spcAft>
              <a:buClr>
                <a:schemeClr val="dk1"/>
              </a:buClr>
              <a:buSzPts val="1100"/>
              <a:buFont typeface="Arial"/>
              <a:buNone/>
            </a:pPr>
            <a:endParaRPr sz="2100">
              <a:solidFill>
                <a:schemeClr val="bg1"/>
              </a:solidFill>
            </a:endParaRPr>
          </a:p>
          <a:p>
            <a:pPr marL="457200" marR="304800" lvl="0" indent="-361950" algn="just" rtl="0">
              <a:lnSpc>
                <a:spcPct val="90000"/>
              </a:lnSpc>
              <a:spcBef>
                <a:spcPts val="800"/>
              </a:spcBef>
              <a:spcAft>
                <a:spcPts val="0"/>
              </a:spcAft>
              <a:buClr>
                <a:schemeClr val="dk1"/>
              </a:buClr>
              <a:buSzPts val="2100"/>
              <a:buChar char="●"/>
            </a:pPr>
            <a:r>
              <a:rPr lang="es-CO" sz="2100">
                <a:solidFill>
                  <a:schemeClr val="bg1"/>
                </a:solidFill>
              </a:rPr>
              <a:t>Altos porcentajes de VBG </a:t>
            </a:r>
            <a:endParaRPr sz="2100">
              <a:solidFill>
                <a:schemeClr val="bg1"/>
              </a:solidFill>
            </a:endParaRPr>
          </a:p>
          <a:p>
            <a:pPr marL="457200" marR="304800" lvl="0" indent="0" algn="just" rtl="0">
              <a:lnSpc>
                <a:spcPct val="90000"/>
              </a:lnSpc>
              <a:spcBef>
                <a:spcPts val="800"/>
              </a:spcBef>
              <a:spcAft>
                <a:spcPts val="0"/>
              </a:spcAft>
              <a:buNone/>
            </a:pPr>
            <a:endParaRPr sz="500">
              <a:solidFill>
                <a:schemeClr val="bg1"/>
              </a:solidFill>
            </a:endParaRPr>
          </a:p>
          <a:p>
            <a:pPr marL="457200" marR="304800" lvl="0" indent="-361950" algn="just" rtl="0">
              <a:lnSpc>
                <a:spcPct val="90000"/>
              </a:lnSpc>
              <a:spcBef>
                <a:spcPts val="800"/>
              </a:spcBef>
              <a:spcAft>
                <a:spcPts val="0"/>
              </a:spcAft>
              <a:buClr>
                <a:schemeClr val="dk1"/>
              </a:buClr>
              <a:buSzPts val="2100"/>
              <a:buChar char="●"/>
            </a:pPr>
            <a:r>
              <a:rPr lang="es-CO" sz="2100">
                <a:solidFill>
                  <a:schemeClr val="bg1"/>
                </a:solidFill>
              </a:rPr>
              <a:t>Maltrato emocional y físico se identifican como las violencias más frecuentes en mujeres y adolescentes</a:t>
            </a:r>
            <a:endParaRPr sz="2100">
              <a:solidFill>
                <a:schemeClr val="bg1"/>
              </a:solidFill>
            </a:endParaRPr>
          </a:p>
          <a:p>
            <a:pPr marL="457200" marR="304800" lvl="0" indent="0" algn="just" rtl="0">
              <a:lnSpc>
                <a:spcPct val="90000"/>
              </a:lnSpc>
              <a:spcBef>
                <a:spcPts val="800"/>
              </a:spcBef>
              <a:spcAft>
                <a:spcPts val="0"/>
              </a:spcAft>
              <a:buNone/>
            </a:pPr>
            <a:endParaRPr sz="500">
              <a:solidFill>
                <a:schemeClr val="bg1"/>
              </a:solidFill>
            </a:endParaRPr>
          </a:p>
          <a:p>
            <a:pPr marL="457200" marR="304800" lvl="0" indent="-361950" algn="just" rtl="0">
              <a:lnSpc>
                <a:spcPct val="90000"/>
              </a:lnSpc>
              <a:spcBef>
                <a:spcPts val="800"/>
              </a:spcBef>
              <a:spcAft>
                <a:spcPts val="0"/>
              </a:spcAft>
              <a:buClr>
                <a:schemeClr val="dk1"/>
              </a:buClr>
              <a:buSzPts val="2100"/>
              <a:buChar char="●"/>
            </a:pPr>
            <a:r>
              <a:rPr lang="es-CO" sz="2100">
                <a:solidFill>
                  <a:schemeClr val="bg1"/>
                </a:solidFill>
              </a:rPr>
              <a:t>Debilidad en la frecuencia y representatividad de datos oficiales </a:t>
            </a:r>
            <a:endParaRPr sz="2100">
              <a:solidFill>
                <a:schemeClr val="bg1"/>
              </a:solidFill>
            </a:endParaRPr>
          </a:p>
          <a:p>
            <a:pPr marL="457200" marR="304800" lvl="0" indent="0" algn="just" rtl="0">
              <a:lnSpc>
                <a:spcPct val="90000"/>
              </a:lnSpc>
              <a:spcBef>
                <a:spcPts val="800"/>
              </a:spcBef>
              <a:spcAft>
                <a:spcPts val="0"/>
              </a:spcAft>
              <a:buNone/>
            </a:pPr>
            <a:endParaRPr sz="500">
              <a:solidFill>
                <a:schemeClr val="bg1"/>
              </a:solidFill>
            </a:endParaRPr>
          </a:p>
          <a:p>
            <a:pPr marL="457200" marR="304800" lvl="0" indent="-361950" algn="just" rtl="0">
              <a:lnSpc>
                <a:spcPct val="90000"/>
              </a:lnSpc>
              <a:spcBef>
                <a:spcPts val="800"/>
              </a:spcBef>
              <a:spcAft>
                <a:spcPts val="0"/>
              </a:spcAft>
              <a:buClr>
                <a:schemeClr val="dk1"/>
              </a:buClr>
              <a:buSzPts val="2100"/>
              <a:buChar char="●"/>
            </a:pPr>
            <a:r>
              <a:rPr lang="es-CO" sz="2100">
                <a:solidFill>
                  <a:schemeClr val="bg1"/>
                </a:solidFill>
              </a:rPr>
              <a:t>Riesgos en la denuncia y activación del sistema judicial</a:t>
            </a:r>
            <a:endParaRPr sz="210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y Questions">
  <a:themeElements>
    <a:clrScheme name="CaLP Solid Colours">
      <a:dk1>
        <a:srgbClr val="FEFFFF"/>
      </a:dk1>
      <a:lt1>
        <a:srgbClr val="FFFFFF"/>
      </a:lt1>
      <a:dk2>
        <a:srgbClr val="FEFFFF"/>
      </a:dk2>
      <a:lt2>
        <a:srgbClr val="FEFFFF"/>
      </a:lt2>
      <a:accent1>
        <a:srgbClr val="C91619"/>
      </a:accent1>
      <a:accent2>
        <a:srgbClr val="00B0BF"/>
      </a:accent2>
      <a:accent3>
        <a:srgbClr val="065B82"/>
      </a:accent3>
      <a:accent4>
        <a:srgbClr val="0089C0"/>
      </a:accent4>
      <a:accent5>
        <a:srgbClr val="879FAD"/>
      </a:accent5>
      <a:accent6>
        <a:srgbClr val="FDB913"/>
      </a:accent6>
      <a:hlink>
        <a:srgbClr val="FEFFFF"/>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on Title">
  <a:themeElements>
    <a:clrScheme name="CaLP Solid Colours">
      <a:dk1>
        <a:srgbClr val="FEFFFF"/>
      </a:dk1>
      <a:lt1>
        <a:srgbClr val="FFFFFF"/>
      </a:lt1>
      <a:dk2>
        <a:srgbClr val="FEFFFF"/>
      </a:dk2>
      <a:lt2>
        <a:srgbClr val="FEFFFF"/>
      </a:lt2>
      <a:accent1>
        <a:srgbClr val="C91619"/>
      </a:accent1>
      <a:accent2>
        <a:srgbClr val="00B0BF"/>
      </a:accent2>
      <a:accent3>
        <a:srgbClr val="065B82"/>
      </a:accent3>
      <a:accent4>
        <a:srgbClr val="0089C0"/>
      </a:accent4>
      <a:accent5>
        <a:srgbClr val="879FAD"/>
      </a:accent5>
      <a:accent6>
        <a:srgbClr val="FDB913"/>
      </a:accent6>
      <a:hlink>
        <a:srgbClr val="FEFFFF"/>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554EBF6D396C49BBB187F3A5D4AF65" ma:contentTypeVersion="17" ma:contentTypeDescription="Create a new document." ma:contentTypeScope="" ma:versionID="85c5f180554624ddcd8132074af4273d">
  <xsd:schema xmlns:xsd="http://www.w3.org/2001/XMLSchema" xmlns:xs="http://www.w3.org/2001/XMLSchema" xmlns:p="http://schemas.microsoft.com/office/2006/metadata/properties" xmlns:ns2="96677b0e-5047-4b5f-ac73-b9b2f2ac6276" xmlns:ns3="d84e34d7-3a23-4db1-bd04-bac9aaa6e872" targetNamespace="http://schemas.microsoft.com/office/2006/metadata/properties" ma:root="true" ma:fieldsID="6c2f3bbba6d6516da4af3ddd51f3e681" ns2:_="" ns3:_="">
    <xsd:import namespace="96677b0e-5047-4b5f-ac73-b9b2f2ac6276"/>
    <xsd:import namespace="d84e34d7-3a23-4db1-bd04-bac9aaa6e8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Comme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77b0e-5047-4b5f-ac73-b9b2f2ac62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s" ma:index="21" nillable="true" ma:displayName="Comments" ma:description="Final version to donor: Submitted to BHA by AAH US" ma:format="Dropdown" ma:internalName="Comments">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0c0f807-6470-49c9-9013-5383bb65a56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4e34d7-3a23-4db1-bd04-bac9aaa6e8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3ef795e-b81a-4ffc-9ea4-40ed7661b511}" ma:internalName="TaxCatchAll" ma:showField="CatchAllData" ma:web="d84e34d7-3a23-4db1-bd04-bac9aaa6e8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s xmlns="96677b0e-5047-4b5f-ac73-b9b2f2ac6276" xsi:nil="true"/>
    <lcf76f155ced4ddcb4097134ff3c332f xmlns="96677b0e-5047-4b5f-ac73-b9b2f2ac6276">
      <Terms xmlns="http://schemas.microsoft.com/office/infopath/2007/PartnerControls"/>
    </lcf76f155ced4ddcb4097134ff3c332f>
    <TaxCatchAll xmlns="d84e34d7-3a23-4db1-bd04-bac9aaa6e8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30401E-8BE6-4494-BBB0-22DD4125308C}">
  <ds:schemaRefs>
    <ds:schemaRef ds:uri="96677b0e-5047-4b5f-ac73-b9b2f2ac6276"/>
    <ds:schemaRef ds:uri="d84e34d7-3a23-4db1-bd04-bac9aaa6e8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9E0B3F-9FA6-4292-AC45-E87E7E1514E7}">
  <ds:schemaRefs>
    <ds:schemaRef ds:uri="96677b0e-5047-4b5f-ac73-b9b2f2ac6276"/>
    <ds:schemaRef ds:uri="d84e34d7-3a23-4db1-bd04-bac9aaa6e8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341D14-ECB2-4324-ABF4-EF602584AB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3132</Words>
  <Application>Microsoft Office PowerPoint</Application>
  <PresentationFormat>Widescreen</PresentationFormat>
  <Paragraphs>235</Paragraphs>
  <Slides>23</Slides>
  <Notes>22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Fira Sans</vt:lpstr>
      <vt:lpstr>Gill Sans MT</vt:lpstr>
      <vt:lpstr>Roboto</vt:lpstr>
      <vt:lpstr>Office Theme</vt:lpstr>
      <vt:lpstr>Any Questions</vt:lpstr>
      <vt:lpstr>Presentation Title</vt:lpstr>
      <vt:lpstr>PowerPoint Presentation</vt:lpstr>
      <vt:lpstr>Interpretación - Interpretation </vt:lpstr>
      <vt:lpstr>PowerPoint Presentation</vt:lpstr>
      <vt:lpstr>PowerPoint Presentation</vt:lpstr>
      <vt:lpstr>AGENDA</vt:lpstr>
      <vt:lpstr>Introducción:  contexto y proyecto</vt:lpstr>
      <vt:lpstr>Testimonio</vt:lpstr>
      <vt:lpstr>Contexto</vt:lpstr>
      <vt:lpstr>Zona de implementación Departamento Norte de Santander Subregión Catatumbo - Ocaña </vt:lpstr>
      <vt:lpstr>PowerPoint Presentation</vt:lpstr>
      <vt:lpstr>Resultados de la investigación</vt:lpstr>
      <vt:lpstr>Modelo de programa y proceso de referencia </vt:lpstr>
      <vt:lpstr>Metodología </vt:lpstr>
      <vt:lpstr>Transferencia de efectivo y uso del efectivo</vt:lpstr>
      <vt:lpstr>Agencia Económica  </vt:lpstr>
      <vt:lpstr>Violencia basada en género </vt:lpstr>
      <vt:lpstr>Bienestar</vt:lpstr>
      <vt:lpstr> </vt:lpstr>
      <vt:lpstr>                                  En sus voces</vt:lpstr>
      <vt:lpstr>Observaciones de las organizaciones implementadoras</vt:lpstr>
      <vt:lpstr>PowerPoint Presentation</vt:lpstr>
      <vt:lpstr>Próximos pasos</vt:lpstr>
      <vt:lpstr> ¡MUCHAS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Interpretación - Interpretation</dc:title>
  <dc:creator>Holly Radice</dc:creator>
  <cp:lastModifiedBy>Christine Show</cp:lastModifiedBy>
  <cp:revision>5</cp:revision>
  <dcterms:created xsi:type="dcterms:W3CDTF">2022-02-17T19:44:00Z</dcterms:created>
  <dcterms:modified xsi:type="dcterms:W3CDTF">2022-06-28T20:00:11Z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2022-01-26T00:00:00Z</vt:filetime>
  </property>
  <property fmtid="{D5CDD505-2E9C-101B-9397-08002B2CF9AE}" pid="3" name="LastSaved">
    <vt:filetime>2022-02-17T00:00:00Z</vt:filetime>
  </property>
  <property fmtid="{D5CDD505-2E9C-101B-9397-08002B2CF9AE}" pid="4" name="ContentTypeId">
    <vt:lpwstr>0x01010095554EBF6D396C49BBB187F3A5D4AF65</vt:lpwstr>
  </property>
  <property fmtid="{D5CDD505-2E9C-101B-9397-08002B2CF9AE}" pid="5" name="MediaServiceImageTags">
    <vt:lpwstr/>
  </property>
</Properties>
</file>